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6" r:id="rId5"/>
    <p:sldId id="321" r:id="rId6"/>
    <p:sldId id="292" r:id="rId7"/>
    <p:sldId id="290" r:id="rId8"/>
    <p:sldId id="322" r:id="rId9"/>
    <p:sldId id="319" r:id="rId10"/>
    <p:sldId id="323" r:id="rId11"/>
    <p:sldId id="296" r:id="rId12"/>
    <p:sldId id="317" r:id="rId13"/>
    <p:sldId id="324" r:id="rId14"/>
    <p:sldId id="309" r:id="rId15"/>
    <p:sldId id="314" r:id="rId16"/>
    <p:sldId id="310" r:id="rId17"/>
    <p:sldId id="308" r:id="rId18"/>
    <p:sldId id="303" r:id="rId19"/>
    <p:sldId id="305" r:id="rId20"/>
    <p:sldId id="295" r:id="rId21"/>
    <p:sldId id="313" r:id="rId22"/>
    <p:sldId id="325" r:id="rId23"/>
    <p:sldId id="316" r:id="rId24"/>
    <p:sldId id="315" r:id="rId25"/>
    <p:sldId id="304" r:id="rId26"/>
    <p:sldId id="307" r:id="rId2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1AC319-E21E-4DC7-ACE2-4DFD6ABF50B6}" v="3" dt="2022-11-24T13:40:21.5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65" autoAdjust="0"/>
  </p:normalViewPr>
  <p:slideViewPr>
    <p:cSldViewPr snapToGrid="0">
      <p:cViewPr varScale="1">
        <p:scale>
          <a:sx n="100" d="100"/>
          <a:sy n="100" d="100"/>
        </p:scale>
        <p:origin x="3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2E18B4-C495-4BD1-9741-C4D1BA8BDC52}" type="doc">
      <dgm:prSet loTypeId="urn:microsoft.com/office/officeart/2005/8/layout/hList2" loCatId="list" qsTypeId="urn:microsoft.com/office/officeart/2005/8/quickstyle/3d3" qsCatId="3D" csTypeId="urn:microsoft.com/office/officeart/2005/8/colors/colorful1" csCatId="colorful" phldr="1"/>
      <dgm:spPr/>
      <dgm:t>
        <a:bodyPr/>
        <a:lstStyle/>
        <a:p>
          <a:endParaRPr lang="it-IT"/>
        </a:p>
      </dgm:t>
    </dgm:pt>
    <dgm:pt modelId="{91BEC12F-A47D-437A-AEAE-2DF8A1CF44AE}">
      <dgm:prSet phldrT="[Testo]"/>
      <dgm:spPr/>
      <dgm:t>
        <a:bodyPr/>
        <a:lstStyle/>
        <a:p>
          <a:r>
            <a:rPr lang="it-IT" dirty="0"/>
            <a:t>SUAP IN DEROGA</a:t>
          </a:r>
        </a:p>
      </dgm:t>
    </dgm:pt>
    <dgm:pt modelId="{D2C35324-7D9A-4897-B2C0-3906F94E8DB2}" type="parTrans" cxnId="{B9366E86-EB23-4F8F-A70D-8C7970D781DD}">
      <dgm:prSet/>
      <dgm:spPr/>
      <dgm:t>
        <a:bodyPr/>
        <a:lstStyle/>
        <a:p>
          <a:endParaRPr lang="it-IT"/>
        </a:p>
      </dgm:t>
    </dgm:pt>
    <dgm:pt modelId="{5612F6F0-398B-4C39-A6CC-2F9D4C67BACD}" type="sibTrans" cxnId="{B9366E86-EB23-4F8F-A70D-8C7970D781DD}">
      <dgm:prSet/>
      <dgm:spPr/>
      <dgm:t>
        <a:bodyPr/>
        <a:lstStyle/>
        <a:p>
          <a:endParaRPr lang="it-IT"/>
        </a:p>
      </dgm:t>
    </dgm:pt>
    <dgm:pt modelId="{19692B47-0B7A-4A24-A1B1-93F3CBE42D98}">
      <dgm:prSet phldrT="[Testo]"/>
      <dgm:spPr/>
      <dgm:t>
        <a:bodyPr/>
        <a:lstStyle/>
        <a:p>
          <a:r>
            <a:rPr lang="it-IT" dirty="0"/>
            <a:t>Ampliamenti di attività produttive in difformità dallo strumento urbanistico entro il limite dell'80% del volume e/o della superficie netta/lorda esistente e, comunque, in misura non superiore a 1.500 mq</a:t>
          </a:r>
        </a:p>
      </dgm:t>
    </dgm:pt>
    <dgm:pt modelId="{29C0AE9C-6376-4FE6-A9D1-314FF451430E}" type="parTrans" cxnId="{BD77F082-024D-497B-AD59-E1E9AF0085F1}">
      <dgm:prSet/>
      <dgm:spPr/>
      <dgm:t>
        <a:bodyPr/>
        <a:lstStyle/>
        <a:p>
          <a:endParaRPr lang="it-IT"/>
        </a:p>
      </dgm:t>
    </dgm:pt>
    <dgm:pt modelId="{A52751E9-770D-4A75-88CA-8F5156CAF791}" type="sibTrans" cxnId="{BD77F082-024D-497B-AD59-E1E9AF0085F1}">
      <dgm:prSet/>
      <dgm:spPr/>
      <dgm:t>
        <a:bodyPr/>
        <a:lstStyle/>
        <a:p>
          <a:endParaRPr lang="it-IT"/>
        </a:p>
      </dgm:t>
    </dgm:pt>
    <dgm:pt modelId="{C2BF8EAB-CDCB-4C58-8E50-DF0C92E42158}">
      <dgm:prSet phldrT="[Testo]"/>
      <dgm:spPr/>
      <dgm:t>
        <a:bodyPr/>
        <a:lstStyle/>
        <a:p>
          <a:r>
            <a:rPr lang="it-IT" dirty="0"/>
            <a:t>SUAP IN VARIANTE</a:t>
          </a:r>
        </a:p>
      </dgm:t>
    </dgm:pt>
    <dgm:pt modelId="{5A43C59F-0E4A-410B-AF30-37A3CF3FF184}" type="parTrans" cxnId="{BB55DD9E-D9BF-4A20-A962-5645287E1A2E}">
      <dgm:prSet/>
      <dgm:spPr/>
      <dgm:t>
        <a:bodyPr/>
        <a:lstStyle/>
        <a:p>
          <a:endParaRPr lang="it-IT"/>
        </a:p>
      </dgm:t>
    </dgm:pt>
    <dgm:pt modelId="{4C5D4D76-75D5-4E36-B913-86575A253759}" type="sibTrans" cxnId="{BB55DD9E-D9BF-4A20-A962-5645287E1A2E}">
      <dgm:prSet/>
      <dgm:spPr/>
      <dgm:t>
        <a:bodyPr/>
        <a:lstStyle/>
        <a:p>
          <a:endParaRPr lang="it-IT"/>
        </a:p>
      </dgm:t>
    </dgm:pt>
    <dgm:pt modelId="{DCBCFE5C-289F-4D8A-B8ED-5B584B40733F}">
      <dgm:prSet phldrT="[Testo]"/>
      <dgm:spPr/>
      <dgm:t>
        <a:bodyPr/>
        <a:lstStyle/>
        <a:p>
          <a:r>
            <a:rPr lang="it-IT" dirty="0"/>
            <a:t>Progetti relativi ad impianti produttivi che «non risultino conformi allo strumento urbanistico generale».</a:t>
          </a:r>
        </a:p>
      </dgm:t>
    </dgm:pt>
    <dgm:pt modelId="{A76B5C99-1926-403C-8B56-64A0BD0F8FDE}" type="parTrans" cxnId="{4A83F341-9C6B-4C22-9CFA-415D089B3EE0}">
      <dgm:prSet/>
      <dgm:spPr/>
      <dgm:t>
        <a:bodyPr/>
        <a:lstStyle/>
        <a:p>
          <a:endParaRPr lang="it-IT"/>
        </a:p>
      </dgm:t>
    </dgm:pt>
    <dgm:pt modelId="{D79C6BFA-9429-459F-9040-7F49F9EEF5F0}" type="sibTrans" cxnId="{4A83F341-9C6B-4C22-9CFA-415D089B3EE0}">
      <dgm:prSet/>
      <dgm:spPr/>
      <dgm:t>
        <a:bodyPr/>
        <a:lstStyle/>
        <a:p>
          <a:endParaRPr lang="it-IT"/>
        </a:p>
      </dgm:t>
    </dgm:pt>
    <dgm:pt modelId="{3C6EAE94-17F6-48BF-84EB-082261EB5ABB}" type="pres">
      <dgm:prSet presAssocID="{FE2E18B4-C495-4BD1-9741-C4D1BA8BDC52}" presName="linearFlow" presStyleCnt="0">
        <dgm:presLayoutVars>
          <dgm:dir/>
          <dgm:animLvl val="lvl"/>
          <dgm:resizeHandles/>
        </dgm:presLayoutVars>
      </dgm:prSet>
      <dgm:spPr/>
    </dgm:pt>
    <dgm:pt modelId="{544D7F43-CE55-4404-B6EA-D09C67C4A758}" type="pres">
      <dgm:prSet presAssocID="{91BEC12F-A47D-437A-AEAE-2DF8A1CF44AE}" presName="compositeNode" presStyleCnt="0">
        <dgm:presLayoutVars>
          <dgm:bulletEnabled val="1"/>
        </dgm:presLayoutVars>
      </dgm:prSet>
      <dgm:spPr/>
    </dgm:pt>
    <dgm:pt modelId="{AF26585F-260F-4B01-BBB4-16B21E1242F9}" type="pres">
      <dgm:prSet presAssocID="{91BEC12F-A47D-437A-AEAE-2DF8A1CF44AE}" presName="image" presStyleLbl="fgImgPlac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con riempimento a tinta unita"/>
        </a:ext>
      </dgm:extLst>
    </dgm:pt>
    <dgm:pt modelId="{9A216370-EF8A-4E38-957D-74CA383399E0}" type="pres">
      <dgm:prSet presAssocID="{91BEC12F-A47D-437A-AEAE-2DF8A1CF44AE}" presName="childNode" presStyleLbl="node1" presStyleIdx="0" presStyleCnt="2">
        <dgm:presLayoutVars>
          <dgm:bulletEnabled val="1"/>
        </dgm:presLayoutVars>
      </dgm:prSet>
      <dgm:spPr/>
    </dgm:pt>
    <dgm:pt modelId="{5480322D-6F98-49ED-B9AF-2A5D5E3DFC3D}" type="pres">
      <dgm:prSet presAssocID="{91BEC12F-A47D-437A-AEAE-2DF8A1CF44AE}" presName="parentNode" presStyleLbl="revTx" presStyleIdx="0" presStyleCnt="2">
        <dgm:presLayoutVars>
          <dgm:chMax val="0"/>
          <dgm:bulletEnabled val="1"/>
        </dgm:presLayoutVars>
      </dgm:prSet>
      <dgm:spPr/>
    </dgm:pt>
    <dgm:pt modelId="{B09C39F6-FF80-49DE-9AE5-4702BD5732BD}" type="pres">
      <dgm:prSet presAssocID="{5612F6F0-398B-4C39-A6CC-2F9D4C67BACD}" presName="sibTrans" presStyleCnt="0"/>
      <dgm:spPr/>
    </dgm:pt>
    <dgm:pt modelId="{411DA2DD-3B6E-4F0B-9EA7-E66F67BAE3CB}" type="pres">
      <dgm:prSet presAssocID="{C2BF8EAB-CDCB-4C58-8E50-DF0C92E42158}" presName="compositeNode" presStyleCnt="0">
        <dgm:presLayoutVars>
          <dgm:bulletEnabled val="1"/>
        </dgm:presLayoutVars>
      </dgm:prSet>
      <dgm:spPr/>
    </dgm:pt>
    <dgm:pt modelId="{18EDF581-4224-45FD-B2B8-F4FD1B27B7FF}" type="pres">
      <dgm:prSet presAssocID="{C2BF8EAB-CDCB-4C58-8E50-DF0C92E42158}" presName="imag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con riempimento a tinta unita"/>
        </a:ext>
      </dgm:extLst>
    </dgm:pt>
    <dgm:pt modelId="{16D37B20-93BF-4A66-94F4-E8763B0C774A}" type="pres">
      <dgm:prSet presAssocID="{C2BF8EAB-CDCB-4C58-8E50-DF0C92E42158}" presName="childNode" presStyleLbl="node1" presStyleIdx="1" presStyleCnt="2">
        <dgm:presLayoutVars>
          <dgm:bulletEnabled val="1"/>
        </dgm:presLayoutVars>
      </dgm:prSet>
      <dgm:spPr/>
    </dgm:pt>
    <dgm:pt modelId="{BB5E15CC-B33F-4D87-A8DA-80AE80C4C43F}" type="pres">
      <dgm:prSet presAssocID="{C2BF8EAB-CDCB-4C58-8E50-DF0C92E42158}" presName="parentNode" presStyleLbl="revTx" presStyleIdx="1" presStyleCnt="2">
        <dgm:presLayoutVars>
          <dgm:chMax val="0"/>
          <dgm:bulletEnabled val="1"/>
        </dgm:presLayoutVars>
      </dgm:prSet>
      <dgm:spPr/>
    </dgm:pt>
  </dgm:ptLst>
  <dgm:cxnLst>
    <dgm:cxn modelId="{694B6D03-99F9-42EE-A00A-338042C63CD0}" type="presOf" srcId="{91BEC12F-A47D-437A-AEAE-2DF8A1CF44AE}" destId="{5480322D-6F98-49ED-B9AF-2A5D5E3DFC3D}" srcOrd="0" destOrd="0" presId="urn:microsoft.com/office/officeart/2005/8/layout/hList2"/>
    <dgm:cxn modelId="{F856420E-9091-4C16-97BD-A63ED7ED0A70}" type="presOf" srcId="{FE2E18B4-C495-4BD1-9741-C4D1BA8BDC52}" destId="{3C6EAE94-17F6-48BF-84EB-082261EB5ABB}" srcOrd="0" destOrd="0" presId="urn:microsoft.com/office/officeart/2005/8/layout/hList2"/>
    <dgm:cxn modelId="{4A83F341-9C6B-4C22-9CFA-415D089B3EE0}" srcId="{C2BF8EAB-CDCB-4C58-8E50-DF0C92E42158}" destId="{DCBCFE5C-289F-4D8A-B8ED-5B584B40733F}" srcOrd="0" destOrd="0" parTransId="{A76B5C99-1926-403C-8B56-64A0BD0F8FDE}" sibTransId="{D79C6BFA-9429-459F-9040-7F49F9EEF5F0}"/>
    <dgm:cxn modelId="{146D0345-81A9-4F89-BBC7-3C2D1331F88F}" type="presOf" srcId="{DCBCFE5C-289F-4D8A-B8ED-5B584B40733F}" destId="{16D37B20-93BF-4A66-94F4-E8763B0C774A}" srcOrd="0" destOrd="0" presId="urn:microsoft.com/office/officeart/2005/8/layout/hList2"/>
    <dgm:cxn modelId="{F21FCE69-57DC-4D00-B033-88F4370D553A}" type="presOf" srcId="{19692B47-0B7A-4A24-A1B1-93F3CBE42D98}" destId="{9A216370-EF8A-4E38-957D-74CA383399E0}" srcOrd="0" destOrd="0" presId="urn:microsoft.com/office/officeart/2005/8/layout/hList2"/>
    <dgm:cxn modelId="{C9D89F75-BB68-48D0-B6B0-B18F5E8D4125}" type="presOf" srcId="{C2BF8EAB-CDCB-4C58-8E50-DF0C92E42158}" destId="{BB5E15CC-B33F-4D87-A8DA-80AE80C4C43F}" srcOrd="0" destOrd="0" presId="urn:microsoft.com/office/officeart/2005/8/layout/hList2"/>
    <dgm:cxn modelId="{BD77F082-024D-497B-AD59-E1E9AF0085F1}" srcId="{91BEC12F-A47D-437A-AEAE-2DF8A1CF44AE}" destId="{19692B47-0B7A-4A24-A1B1-93F3CBE42D98}" srcOrd="0" destOrd="0" parTransId="{29C0AE9C-6376-4FE6-A9D1-314FF451430E}" sibTransId="{A52751E9-770D-4A75-88CA-8F5156CAF791}"/>
    <dgm:cxn modelId="{B9366E86-EB23-4F8F-A70D-8C7970D781DD}" srcId="{FE2E18B4-C495-4BD1-9741-C4D1BA8BDC52}" destId="{91BEC12F-A47D-437A-AEAE-2DF8A1CF44AE}" srcOrd="0" destOrd="0" parTransId="{D2C35324-7D9A-4897-B2C0-3906F94E8DB2}" sibTransId="{5612F6F0-398B-4C39-A6CC-2F9D4C67BACD}"/>
    <dgm:cxn modelId="{BB55DD9E-D9BF-4A20-A962-5645287E1A2E}" srcId="{FE2E18B4-C495-4BD1-9741-C4D1BA8BDC52}" destId="{C2BF8EAB-CDCB-4C58-8E50-DF0C92E42158}" srcOrd="1" destOrd="0" parTransId="{5A43C59F-0E4A-410B-AF30-37A3CF3FF184}" sibTransId="{4C5D4D76-75D5-4E36-B913-86575A253759}"/>
    <dgm:cxn modelId="{52D3B677-38DB-43E1-8D20-E882D6B01649}" type="presParOf" srcId="{3C6EAE94-17F6-48BF-84EB-082261EB5ABB}" destId="{544D7F43-CE55-4404-B6EA-D09C67C4A758}" srcOrd="0" destOrd="0" presId="urn:microsoft.com/office/officeart/2005/8/layout/hList2"/>
    <dgm:cxn modelId="{CA14FC13-672C-4B46-B1E7-83A7832250ED}" type="presParOf" srcId="{544D7F43-CE55-4404-B6EA-D09C67C4A758}" destId="{AF26585F-260F-4B01-BBB4-16B21E1242F9}" srcOrd="0" destOrd="0" presId="urn:microsoft.com/office/officeart/2005/8/layout/hList2"/>
    <dgm:cxn modelId="{26CB01D3-2188-4967-A39A-F2641F34CA70}" type="presParOf" srcId="{544D7F43-CE55-4404-B6EA-D09C67C4A758}" destId="{9A216370-EF8A-4E38-957D-74CA383399E0}" srcOrd="1" destOrd="0" presId="urn:microsoft.com/office/officeart/2005/8/layout/hList2"/>
    <dgm:cxn modelId="{1D83A64D-2232-4BC8-B190-DF29C828CA12}" type="presParOf" srcId="{544D7F43-CE55-4404-B6EA-D09C67C4A758}" destId="{5480322D-6F98-49ED-B9AF-2A5D5E3DFC3D}" srcOrd="2" destOrd="0" presId="urn:microsoft.com/office/officeart/2005/8/layout/hList2"/>
    <dgm:cxn modelId="{7D4E69EA-9C50-4804-9339-C43F3D730D9A}" type="presParOf" srcId="{3C6EAE94-17F6-48BF-84EB-082261EB5ABB}" destId="{B09C39F6-FF80-49DE-9AE5-4702BD5732BD}" srcOrd="1" destOrd="0" presId="urn:microsoft.com/office/officeart/2005/8/layout/hList2"/>
    <dgm:cxn modelId="{09BB0473-282C-4FB4-9319-D8C62FF79646}" type="presParOf" srcId="{3C6EAE94-17F6-48BF-84EB-082261EB5ABB}" destId="{411DA2DD-3B6E-4F0B-9EA7-E66F67BAE3CB}" srcOrd="2" destOrd="0" presId="urn:microsoft.com/office/officeart/2005/8/layout/hList2"/>
    <dgm:cxn modelId="{4CDC15F0-A9FE-4BB7-A1C0-71BF20454549}" type="presParOf" srcId="{411DA2DD-3B6E-4F0B-9EA7-E66F67BAE3CB}" destId="{18EDF581-4224-45FD-B2B8-F4FD1B27B7FF}" srcOrd="0" destOrd="0" presId="urn:microsoft.com/office/officeart/2005/8/layout/hList2"/>
    <dgm:cxn modelId="{397EB923-553D-428A-8DD6-40A10B010AC1}" type="presParOf" srcId="{411DA2DD-3B6E-4F0B-9EA7-E66F67BAE3CB}" destId="{16D37B20-93BF-4A66-94F4-E8763B0C774A}" srcOrd="1" destOrd="0" presId="urn:microsoft.com/office/officeart/2005/8/layout/hList2"/>
    <dgm:cxn modelId="{51190D59-72D9-43E1-8644-0EBBD3EEDC6F}" type="presParOf" srcId="{411DA2DD-3B6E-4F0B-9EA7-E66F67BAE3CB}" destId="{BB5E15CC-B33F-4D87-A8DA-80AE80C4C43F}" srcOrd="2" destOrd="0" presId="urn:microsoft.com/office/officeart/2005/8/layout/h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0322D-6F98-49ED-B9AF-2A5D5E3DFC3D}">
      <dsp:nvSpPr>
        <dsp:cNvPr id="0" name=""/>
        <dsp:cNvSpPr/>
      </dsp:nvSpPr>
      <dsp:spPr>
        <a:xfrm rot="16200000">
          <a:off x="-1347483" y="2216992"/>
          <a:ext cx="3324104" cy="53847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474903" bIns="0" numCol="1" spcCol="1270" anchor="t" anchorCtr="0">
          <a:noAutofit/>
        </a:bodyPr>
        <a:lstStyle/>
        <a:p>
          <a:pPr marL="0" lvl="0" indent="0" algn="r" defTabSz="1200150">
            <a:lnSpc>
              <a:spcPct val="90000"/>
            </a:lnSpc>
            <a:spcBef>
              <a:spcPct val="0"/>
            </a:spcBef>
            <a:spcAft>
              <a:spcPct val="35000"/>
            </a:spcAft>
            <a:buNone/>
          </a:pPr>
          <a:r>
            <a:rPr lang="it-IT" sz="2700" kern="1200" dirty="0"/>
            <a:t>SUAP IN DEROGA</a:t>
          </a:r>
        </a:p>
      </dsp:txBody>
      <dsp:txXfrm>
        <a:off x="-1347483" y="2216992"/>
        <a:ext cx="3324104" cy="538472"/>
      </dsp:txXfrm>
    </dsp:sp>
    <dsp:sp modelId="{9A216370-EF8A-4E38-957D-74CA383399E0}">
      <dsp:nvSpPr>
        <dsp:cNvPr id="0" name=""/>
        <dsp:cNvSpPr/>
      </dsp:nvSpPr>
      <dsp:spPr>
        <a:xfrm>
          <a:off x="583805" y="824176"/>
          <a:ext cx="2682166" cy="3324104"/>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474903" rIns="163576" bIns="163576" numCol="1" spcCol="1270" anchor="t" anchorCtr="0">
          <a:noAutofit/>
        </a:bodyPr>
        <a:lstStyle/>
        <a:p>
          <a:pPr marL="171450" lvl="1" indent="-171450" algn="l" defTabSz="800100">
            <a:lnSpc>
              <a:spcPct val="90000"/>
            </a:lnSpc>
            <a:spcBef>
              <a:spcPct val="0"/>
            </a:spcBef>
            <a:spcAft>
              <a:spcPct val="15000"/>
            </a:spcAft>
            <a:buChar char="•"/>
          </a:pPr>
          <a:r>
            <a:rPr lang="it-IT" sz="1800" kern="1200" dirty="0"/>
            <a:t>Ampliamenti di attività produttive in difformità dallo strumento urbanistico entro il limite dell'80% del volume e/o della superficie netta/lorda esistente e, comunque, in misura non superiore a 1.500 mq</a:t>
          </a:r>
        </a:p>
      </dsp:txBody>
      <dsp:txXfrm>
        <a:off x="583805" y="824176"/>
        <a:ext cx="2682166" cy="3324104"/>
      </dsp:txXfrm>
    </dsp:sp>
    <dsp:sp modelId="{AF26585F-260F-4B01-BBB4-16B21E1242F9}">
      <dsp:nvSpPr>
        <dsp:cNvPr id="0" name=""/>
        <dsp:cNvSpPr/>
      </dsp:nvSpPr>
      <dsp:spPr>
        <a:xfrm>
          <a:off x="45332" y="113391"/>
          <a:ext cx="1076945" cy="1076945"/>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B5E15CC-B33F-4D87-A8DA-80AE80C4C43F}">
      <dsp:nvSpPr>
        <dsp:cNvPr id="0" name=""/>
        <dsp:cNvSpPr/>
      </dsp:nvSpPr>
      <dsp:spPr>
        <a:xfrm rot="16200000">
          <a:off x="2562102" y="2216992"/>
          <a:ext cx="3324104" cy="538472"/>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474903" bIns="0" numCol="1" spcCol="1270" anchor="t" anchorCtr="0">
          <a:noAutofit/>
        </a:bodyPr>
        <a:lstStyle/>
        <a:p>
          <a:pPr marL="0" lvl="0" indent="0" algn="r" defTabSz="1200150">
            <a:lnSpc>
              <a:spcPct val="90000"/>
            </a:lnSpc>
            <a:spcBef>
              <a:spcPct val="0"/>
            </a:spcBef>
            <a:spcAft>
              <a:spcPct val="35000"/>
            </a:spcAft>
            <a:buNone/>
          </a:pPr>
          <a:r>
            <a:rPr lang="it-IT" sz="2700" kern="1200" dirty="0"/>
            <a:t>SUAP IN VARIANTE</a:t>
          </a:r>
        </a:p>
      </dsp:txBody>
      <dsp:txXfrm>
        <a:off x="2562102" y="2216992"/>
        <a:ext cx="3324104" cy="538472"/>
      </dsp:txXfrm>
    </dsp:sp>
    <dsp:sp modelId="{16D37B20-93BF-4A66-94F4-E8763B0C774A}">
      <dsp:nvSpPr>
        <dsp:cNvPr id="0" name=""/>
        <dsp:cNvSpPr/>
      </dsp:nvSpPr>
      <dsp:spPr>
        <a:xfrm>
          <a:off x="4493391" y="824176"/>
          <a:ext cx="2682166" cy="3324104"/>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3576" tIns="474903" rIns="163576" bIns="163576" numCol="1" spcCol="1270" anchor="t" anchorCtr="0">
          <a:noAutofit/>
        </a:bodyPr>
        <a:lstStyle/>
        <a:p>
          <a:pPr marL="171450" lvl="1" indent="-171450" algn="l" defTabSz="800100">
            <a:lnSpc>
              <a:spcPct val="90000"/>
            </a:lnSpc>
            <a:spcBef>
              <a:spcPct val="0"/>
            </a:spcBef>
            <a:spcAft>
              <a:spcPct val="15000"/>
            </a:spcAft>
            <a:buChar char="•"/>
          </a:pPr>
          <a:r>
            <a:rPr lang="it-IT" sz="1800" kern="1200" dirty="0"/>
            <a:t>Progetti relativi ad impianti produttivi che «non risultino conformi allo strumento urbanistico generale».</a:t>
          </a:r>
        </a:p>
      </dsp:txBody>
      <dsp:txXfrm>
        <a:off x="4493391" y="824176"/>
        <a:ext cx="2682166" cy="3324104"/>
      </dsp:txXfrm>
    </dsp:sp>
    <dsp:sp modelId="{18EDF581-4224-45FD-B2B8-F4FD1B27B7FF}">
      <dsp:nvSpPr>
        <dsp:cNvPr id="0" name=""/>
        <dsp:cNvSpPr/>
      </dsp:nvSpPr>
      <dsp:spPr>
        <a:xfrm>
          <a:off x="3954918" y="113391"/>
          <a:ext cx="1076945" cy="10769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F79C6B-E21C-4F84-9307-1E3D187346F2}" type="datetimeFigureOut">
              <a:rPr lang="it-IT" smtClean="0"/>
              <a:t>24/11/2022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732CE-8DE6-4ABB-BDCE-94CD750FC880}" type="slidenum">
              <a:rPr lang="it-IT" smtClean="0"/>
              <a:t>‹N›</a:t>
            </a:fld>
            <a:endParaRPr lang="it-IT"/>
          </a:p>
        </p:txBody>
      </p:sp>
    </p:spTree>
    <p:extLst>
      <p:ext uri="{BB962C8B-B14F-4D97-AF65-F5344CB8AC3E}">
        <p14:creationId xmlns:p14="http://schemas.microsoft.com/office/powerpoint/2010/main" val="156645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8732CE-8DE6-4ABB-BDCE-94CD750FC880}" type="slidenum">
              <a:rPr lang="it-IT" smtClean="0"/>
              <a:t>2</a:t>
            </a:fld>
            <a:endParaRPr lang="it-IT"/>
          </a:p>
        </p:txBody>
      </p:sp>
    </p:spTree>
    <p:extLst>
      <p:ext uri="{BB962C8B-B14F-4D97-AF65-F5344CB8AC3E}">
        <p14:creationId xmlns:p14="http://schemas.microsoft.com/office/powerpoint/2010/main" val="1118965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8732CE-8DE6-4ABB-BDCE-94CD750FC880}" type="slidenum">
              <a:rPr lang="it-IT" smtClean="0"/>
              <a:t>14</a:t>
            </a:fld>
            <a:endParaRPr lang="it-IT"/>
          </a:p>
        </p:txBody>
      </p:sp>
    </p:spTree>
    <p:extLst>
      <p:ext uri="{BB962C8B-B14F-4D97-AF65-F5344CB8AC3E}">
        <p14:creationId xmlns:p14="http://schemas.microsoft.com/office/powerpoint/2010/main" val="917962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8732CE-8DE6-4ABB-BDCE-94CD750FC880}" type="slidenum">
              <a:rPr lang="it-IT" smtClean="0"/>
              <a:t>15</a:t>
            </a:fld>
            <a:endParaRPr lang="it-IT"/>
          </a:p>
        </p:txBody>
      </p:sp>
    </p:spTree>
    <p:extLst>
      <p:ext uri="{BB962C8B-B14F-4D97-AF65-F5344CB8AC3E}">
        <p14:creationId xmlns:p14="http://schemas.microsoft.com/office/powerpoint/2010/main" val="1046479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8732CE-8DE6-4ABB-BDCE-94CD750FC880}" type="slidenum">
              <a:rPr lang="it-IT" smtClean="0"/>
              <a:t>16</a:t>
            </a:fld>
            <a:endParaRPr lang="it-IT"/>
          </a:p>
        </p:txBody>
      </p:sp>
    </p:spTree>
    <p:extLst>
      <p:ext uri="{BB962C8B-B14F-4D97-AF65-F5344CB8AC3E}">
        <p14:creationId xmlns:p14="http://schemas.microsoft.com/office/powerpoint/2010/main" val="3201816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8732CE-8DE6-4ABB-BDCE-94CD750FC880}" type="slidenum">
              <a:rPr lang="it-IT" smtClean="0"/>
              <a:t>22</a:t>
            </a:fld>
            <a:endParaRPr lang="it-IT"/>
          </a:p>
        </p:txBody>
      </p:sp>
    </p:spTree>
    <p:extLst>
      <p:ext uri="{BB962C8B-B14F-4D97-AF65-F5344CB8AC3E}">
        <p14:creationId xmlns:p14="http://schemas.microsoft.com/office/powerpoint/2010/main" val="2172477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8732CE-8DE6-4ABB-BDCE-94CD750FC880}" type="slidenum">
              <a:rPr lang="it-IT" smtClean="0"/>
              <a:t>23</a:t>
            </a:fld>
            <a:endParaRPr lang="it-IT"/>
          </a:p>
        </p:txBody>
      </p:sp>
    </p:spTree>
    <p:extLst>
      <p:ext uri="{BB962C8B-B14F-4D97-AF65-F5344CB8AC3E}">
        <p14:creationId xmlns:p14="http://schemas.microsoft.com/office/powerpoint/2010/main" val="167527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8732CE-8DE6-4ABB-BDCE-94CD750FC880}" type="slidenum">
              <a:rPr lang="it-IT" smtClean="0"/>
              <a:t>5</a:t>
            </a:fld>
            <a:endParaRPr lang="it-IT"/>
          </a:p>
        </p:txBody>
      </p:sp>
    </p:spTree>
    <p:extLst>
      <p:ext uri="{BB962C8B-B14F-4D97-AF65-F5344CB8AC3E}">
        <p14:creationId xmlns:p14="http://schemas.microsoft.com/office/powerpoint/2010/main" val="2508075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8732CE-8DE6-4ABB-BDCE-94CD750FC880}" type="slidenum">
              <a:rPr lang="it-IT" smtClean="0"/>
              <a:t>7</a:t>
            </a:fld>
            <a:endParaRPr lang="it-IT"/>
          </a:p>
        </p:txBody>
      </p:sp>
    </p:spTree>
    <p:extLst>
      <p:ext uri="{BB962C8B-B14F-4D97-AF65-F5344CB8AC3E}">
        <p14:creationId xmlns:p14="http://schemas.microsoft.com/office/powerpoint/2010/main" val="64279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8732CE-8DE6-4ABB-BDCE-94CD750FC880}" type="slidenum">
              <a:rPr lang="it-IT" smtClean="0"/>
              <a:t>8</a:t>
            </a:fld>
            <a:endParaRPr lang="it-IT"/>
          </a:p>
        </p:txBody>
      </p:sp>
    </p:spTree>
    <p:extLst>
      <p:ext uri="{BB962C8B-B14F-4D97-AF65-F5344CB8AC3E}">
        <p14:creationId xmlns:p14="http://schemas.microsoft.com/office/powerpoint/2010/main" val="99863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8732CE-8DE6-4ABB-BDCE-94CD750FC880}" type="slidenum">
              <a:rPr lang="it-IT" smtClean="0"/>
              <a:t>9</a:t>
            </a:fld>
            <a:endParaRPr lang="it-IT"/>
          </a:p>
        </p:txBody>
      </p:sp>
    </p:spTree>
    <p:extLst>
      <p:ext uri="{BB962C8B-B14F-4D97-AF65-F5344CB8AC3E}">
        <p14:creationId xmlns:p14="http://schemas.microsoft.com/office/powerpoint/2010/main" val="262763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8732CE-8DE6-4ABB-BDCE-94CD750FC880}" type="slidenum">
              <a:rPr lang="it-IT" smtClean="0"/>
              <a:t>10</a:t>
            </a:fld>
            <a:endParaRPr lang="it-IT"/>
          </a:p>
        </p:txBody>
      </p:sp>
    </p:spTree>
    <p:extLst>
      <p:ext uri="{BB962C8B-B14F-4D97-AF65-F5344CB8AC3E}">
        <p14:creationId xmlns:p14="http://schemas.microsoft.com/office/powerpoint/2010/main" val="1151284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8732CE-8DE6-4ABB-BDCE-94CD750FC880}" type="slidenum">
              <a:rPr lang="it-IT" smtClean="0"/>
              <a:t>11</a:t>
            </a:fld>
            <a:endParaRPr lang="it-IT"/>
          </a:p>
        </p:txBody>
      </p:sp>
    </p:spTree>
    <p:extLst>
      <p:ext uri="{BB962C8B-B14F-4D97-AF65-F5344CB8AC3E}">
        <p14:creationId xmlns:p14="http://schemas.microsoft.com/office/powerpoint/2010/main" val="1472981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8732CE-8DE6-4ABB-BDCE-94CD750FC880}" type="slidenum">
              <a:rPr lang="it-IT" smtClean="0"/>
              <a:t>12</a:t>
            </a:fld>
            <a:endParaRPr lang="it-IT"/>
          </a:p>
        </p:txBody>
      </p:sp>
    </p:spTree>
    <p:extLst>
      <p:ext uri="{BB962C8B-B14F-4D97-AF65-F5344CB8AC3E}">
        <p14:creationId xmlns:p14="http://schemas.microsoft.com/office/powerpoint/2010/main" val="2394553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A8732CE-8DE6-4ABB-BDCE-94CD750FC880}" type="slidenum">
              <a:rPr lang="it-IT" smtClean="0"/>
              <a:t>13</a:t>
            </a:fld>
            <a:endParaRPr lang="it-IT"/>
          </a:p>
        </p:txBody>
      </p:sp>
    </p:spTree>
    <p:extLst>
      <p:ext uri="{BB962C8B-B14F-4D97-AF65-F5344CB8AC3E}">
        <p14:creationId xmlns:p14="http://schemas.microsoft.com/office/powerpoint/2010/main" val="2541622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264259-9C0F-4015-8140-0766626650D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797C8E8-AA62-4051-86E2-3A3AF97749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64D0969-9165-443E-99B9-1CE1891E74FD}"/>
              </a:ext>
            </a:extLst>
          </p:cNvPr>
          <p:cNvSpPr>
            <a:spLocks noGrp="1"/>
          </p:cNvSpPr>
          <p:nvPr>
            <p:ph type="dt" sz="half" idx="10"/>
          </p:nvPr>
        </p:nvSpPr>
        <p:spPr/>
        <p:txBody>
          <a:bodyPr/>
          <a:lstStyle/>
          <a:p>
            <a:fld id="{2C4CE8B3-A856-41AE-B8CE-19B5BEB65739}" type="datetimeFigureOut">
              <a:rPr lang="it-IT" smtClean="0"/>
              <a:t>24/11/2022</a:t>
            </a:fld>
            <a:endParaRPr lang="it-IT"/>
          </a:p>
        </p:txBody>
      </p:sp>
      <p:sp>
        <p:nvSpPr>
          <p:cNvPr id="5" name="Segnaposto piè di pagina 4">
            <a:extLst>
              <a:ext uri="{FF2B5EF4-FFF2-40B4-BE49-F238E27FC236}">
                <a16:creationId xmlns:a16="http://schemas.microsoft.com/office/drawing/2014/main" id="{EA9326D7-EFAF-4E99-AEEF-7AD00B8CCA7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4FE0D00-FFD1-4B4B-967C-615CAD0C9A17}"/>
              </a:ext>
            </a:extLst>
          </p:cNvPr>
          <p:cNvSpPr>
            <a:spLocks noGrp="1"/>
          </p:cNvSpPr>
          <p:nvPr>
            <p:ph type="sldNum" sz="quarter" idx="12"/>
          </p:nvPr>
        </p:nvSpPr>
        <p:spPr/>
        <p:txBody>
          <a:bodyPr/>
          <a:lstStyle/>
          <a:p>
            <a:fld id="{6885113D-1CB8-4EDE-9C01-49530EE63D51}" type="slidenum">
              <a:rPr lang="it-IT" smtClean="0"/>
              <a:t>‹N›</a:t>
            </a:fld>
            <a:endParaRPr lang="it-IT"/>
          </a:p>
        </p:txBody>
      </p:sp>
    </p:spTree>
    <p:extLst>
      <p:ext uri="{BB962C8B-B14F-4D97-AF65-F5344CB8AC3E}">
        <p14:creationId xmlns:p14="http://schemas.microsoft.com/office/powerpoint/2010/main" val="35343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11F7C1-D0DF-49AE-B56A-B31145A59D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1187587-6907-467F-A1E8-B096B795E17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64453D6-75A6-465B-9F8A-095C66EDDCFF}"/>
              </a:ext>
            </a:extLst>
          </p:cNvPr>
          <p:cNvSpPr>
            <a:spLocks noGrp="1"/>
          </p:cNvSpPr>
          <p:nvPr>
            <p:ph type="dt" sz="half" idx="10"/>
          </p:nvPr>
        </p:nvSpPr>
        <p:spPr/>
        <p:txBody>
          <a:bodyPr/>
          <a:lstStyle/>
          <a:p>
            <a:fld id="{2C4CE8B3-A856-41AE-B8CE-19B5BEB65739}" type="datetimeFigureOut">
              <a:rPr lang="it-IT" smtClean="0"/>
              <a:t>24/11/2022</a:t>
            </a:fld>
            <a:endParaRPr lang="it-IT"/>
          </a:p>
        </p:txBody>
      </p:sp>
      <p:sp>
        <p:nvSpPr>
          <p:cNvPr id="5" name="Segnaposto piè di pagina 4">
            <a:extLst>
              <a:ext uri="{FF2B5EF4-FFF2-40B4-BE49-F238E27FC236}">
                <a16:creationId xmlns:a16="http://schemas.microsoft.com/office/drawing/2014/main" id="{7ED4C790-7B83-471C-A7FC-955B73716E7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E1A4843-8932-4EBF-B40C-B170904301AA}"/>
              </a:ext>
            </a:extLst>
          </p:cNvPr>
          <p:cNvSpPr>
            <a:spLocks noGrp="1"/>
          </p:cNvSpPr>
          <p:nvPr>
            <p:ph type="sldNum" sz="quarter" idx="12"/>
          </p:nvPr>
        </p:nvSpPr>
        <p:spPr/>
        <p:txBody>
          <a:bodyPr/>
          <a:lstStyle/>
          <a:p>
            <a:fld id="{6885113D-1CB8-4EDE-9C01-49530EE63D51}" type="slidenum">
              <a:rPr lang="it-IT" smtClean="0"/>
              <a:t>‹N›</a:t>
            </a:fld>
            <a:endParaRPr lang="it-IT"/>
          </a:p>
        </p:txBody>
      </p:sp>
    </p:spTree>
    <p:extLst>
      <p:ext uri="{BB962C8B-B14F-4D97-AF65-F5344CB8AC3E}">
        <p14:creationId xmlns:p14="http://schemas.microsoft.com/office/powerpoint/2010/main" val="2620409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DB25FE2-B427-48A9-819D-5A35FA99817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08B558A-21D1-466F-8D50-96890FDDE27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130307-5B3D-4B95-BE78-C0DE4A4AEFAF}"/>
              </a:ext>
            </a:extLst>
          </p:cNvPr>
          <p:cNvSpPr>
            <a:spLocks noGrp="1"/>
          </p:cNvSpPr>
          <p:nvPr>
            <p:ph type="dt" sz="half" idx="10"/>
          </p:nvPr>
        </p:nvSpPr>
        <p:spPr/>
        <p:txBody>
          <a:bodyPr/>
          <a:lstStyle/>
          <a:p>
            <a:fld id="{2C4CE8B3-A856-41AE-B8CE-19B5BEB65739}" type="datetimeFigureOut">
              <a:rPr lang="it-IT" smtClean="0"/>
              <a:t>24/11/2022</a:t>
            </a:fld>
            <a:endParaRPr lang="it-IT"/>
          </a:p>
        </p:txBody>
      </p:sp>
      <p:sp>
        <p:nvSpPr>
          <p:cNvPr id="5" name="Segnaposto piè di pagina 4">
            <a:extLst>
              <a:ext uri="{FF2B5EF4-FFF2-40B4-BE49-F238E27FC236}">
                <a16:creationId xmlns:a16="http://schemas.microsoft.com/office/drawing/2014/main" id="{4ABDE39C-E504-4F17-9E54-C33A6A519AF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88949E-C173-473D-95B5-B957E0E98DA4}"/>
              </a:ext>
            </a:extLst>
          </p:cNvPr>
          <p:cNvSpPr>
            <a:spLocks noGrp="1"/>
          </p:cNvSpPr>
          <p:nvPr>
            <p:ph type="sldNum" sz="quarter" idx="12"/>
          </p:nvPr>
        </p:nvSpPr>
        <p:spPr/>
        <p:txBody>
          <a:bodyPr/>
          <a:lstStyle/>
          <a:p>
            <a:fld id="{6885113D-1CB8-4EDE-9C01-49530EE63D51}" type="slidenum">
              <a:rPr lang="it-IT" smtClean="0"/>
              <a:t>‹N›</a:t>
            </a:fld>
            <a:endParaRPr lang="it-IT"/>
          </a:p>
        </p:txBody>
      </p:sp>
    </p:spTree>
    <p:extLst>
      <p:ext uri="{BB962C8B-B14F-4D97-AF65-F5344CB8AC3E}">
        <p14:creationId xmlns:p14="http://schemas.microsoft.com/office/powerpoint/2010/main" val="336081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FEDEED-7F71-46CD-89ED-B66FAEC01F2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BE4743E-53BA-45D4-8CAE-15A58F7D4F4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88EC5FF-05E1-4C22-8F79-A36672A9949E}"/>
              </a:ext>
            </a:extLst>
          </p:cNvPr>
          <p:cNvSpPr>
            <a:spLocks noGrp="1"/>
          </p:cNvSpPr>
          <p:nvPr>
            <p:ph type="dt" sz="half" idx="10"/>
          </p:nvPr>
        </p:nvSpPr>
        <p:spPr/>
        <p:txBody>
          <a:bodyPr/>
          <a:lstStyle/>
          <a:p>
            <a:fld id="{2C4CE8B3-A856-41AE-B8CE-19B5BEB65739}" type="datetimeFigureOut">
              <a:rPr lang="it-IT" smtClean="0"/>
              <a:t>24/11/2022</a:t>
            </a:fld>
            <a:endParaRPr lang="it-IT"/>
          </a:p>
        </p:txBody>
      </p:sp>
      <p:sp>
        <p:nvSpPr>
          <p:cNvPr id="5" name="Segnaposto piè di pagina 4">
            <a:extLst>
              <a:ext uri="{FF2B5EF4-FFF2-40B4-BE49-F238E27FC236}">
                <a16:creationId xmlns:a16="http://schemas.microsoft.com/office/drawing/2014/main" id="{65097C07-D904-4A49-AEFE-222AD03857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331993-36D7-4FAB-BC80-4E2C6399B861}"/>
              </a:ext>
            </a:extLst>
          </p:cNvPr>
          <p:cNvSpPr>
            <a:spLocks noGrp="1"/>
          </p:cNvSpPr>
          <p:nvPr>
            <p:ph type="sldNum" sz="quarter" idx="12"/>
          </p:nvPr>
        </p:nvSpPr>
        <p:spPr/>
        <p:txBody>
          <a:bodyPr/>
          <a:lstStyle/>
          <a:p>
            <a:fld id="{6885113D-1CB8-4EDE-9C01-49530EE63D51}" type="slidenum">
              <a:rPr lang="it-IT" smtClean="0"/>
              <a:t>‹N›</a:t>
            </a:fld>
            <a:endParaRPr lang="it-IT"/>
          </a:p>
        </p:txBody>
      </p:sp>
    </p:spTree>
    <p:extLst>
      <p:ext uri="{BB962C8B-B14F-4D97-AF65-F5344CB8AC3E}">
        <p14:creationId xmlns:p14="http://schemas.microsoft.com/office/powerpoint/2010/main" val="192382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819C24-1BC8-4DBF-AB0D-DF734ABCF2E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FF0EC6F5-C358-4375-8574-6EA292712C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D017CDD-5AC4-4283-B827-E6ED9076A4A2}"/>
              </a:ext>
            </a:extLst>
          </p:cNvPr>
          <p:cNvSpPr>
            <a:spLocks noGrp="1"/>
          </p:cNvSpPr>
          <p:nvPr>
            <p:ph type="dt" sz="half" idx="10"/>
          </p:nvPr>
        </p:nvSpPr>
        <p:spPr/>
        <p:txBody>
          <a:bodyPr/>
          <a:lstStyle/>
          <a:p>
            <a:fld id="{2C4CE8B3-A856-41AE-B8CE-19B5BEB65739}" type="datetimeFigureOut">
              <a:rPr lang="it-IT" smtClean="0"/>
              <a:t>24/11/2022</a:t>
            </a:fld>
            <a:endParaRPr lang="it-IT"/>
          </a:p>
        </p:txBody>
      </p:sp>
      <p:sp>
        <p:nvSpPr>
          <p:cNvPr id="5" name="Segnaposto piè di pagina 4">
            <a:extLst>
              <a:ext uri="{FF2B5EF4-FFF2-40B4-BE49-F238E27FC236}">
                <a16:creationId xmlns:a16="http://schemas.microsoft.com/office/drawing/2014/main" id="{A3E972C2-1367-4121-A3D0-30F4EC47E0F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80CD16C-9D6C-4A50-A9D7-565EBF6ACD57}"/>
              </a:ext>
            </a:extLst>
          </p:cNvPr>
          <p:cNvSpPr>
            <a:spLocks noGrp="1"/>
          </p:cNvSpPr>
          <p:nvPr>
            <p:ph type="sldNum" sz="quarter" idx="12"/>
          </p:nvPr>
        </p:nvSpPr>
        <p:spPr/>
        <p:txBody>
          <a:bodyPr/>
          <a:lstStyle/>
          <a:p>
            <a:fld id="{6885113D-1CB8-4EDE-9C01-49530EE63D51}" type="slidenum">
              <a:rPr lang="it-IT" smtClean="0"/>
              <a:t>‹N›</a:t>
            </a:fld>
            <a:endParaRPr lang="it-IT"/>
          </a:p>
        </p:txBody>
      </p:sp>
    </p:spTree>
    <p:extLst>
      <p:ext uri="{BB962C8B-B14F-4D97-AF65-F5344CB8AC3E}">
        <p14:creationId xmlns:p14="http://schemas.microsoft.com/office/powerpoint/2010/main" val="604409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EE8C70-925A-421B-82A8-817490EE167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3C97C81-96F9-42BE-A61C-4E04F323F10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E9BBD9D-1ADE-4598-A0E6-D10751031D7E}"/>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5344908-41FA-4A89-9187-113F77A875F2}"/>
              </a:ext>
            </a:extLst>
          </p:cNvPr>
          <p:cNvSpPr>
            <a:spLocks noGrp="1"/>
          </p:cNvSpPr>
          <p:nvPr>
            <p:ph type="dt" sz="half" idx="10"/>
          </p:nvPr>
        </p:nvSpPr>
        <p:spPr/>
        <p:txBody>
          <a:bodyPr/>
          <a:lstStyle/>
          <a:p>
            <a:fld id="{2C4CE8B3-A856-41AE-B8CE-19B5BEB65739}" type="datetimeFigureOut">
              <a:rPr lang="it-IT" smtClean="0"/>
              <a:t>24/11/2022</a:t>
            </a:fld>
            <a:endParaRPr lang="it-IT"/>
          </a:p>
        </p:txBody>
      </p:sp>
      <p:sp>
        <p:nvSpPr>
          <p:cNvPr id="6" name="Segnaposto piè di pagina 5">
            <a:extLst>
              <a:ext uri="{FF2B5EF4-FFF2-40B4-BE49-F238E27FC236}">
                <a16:creationId xmlns:a16="http://schemas.microsoft.com/office/drawing/2014/main" id="{E931A017-427D-4476-89E1-57977932F8E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113AB61-BE96-4130-8F44-B3FDF829060B}"/>
              </a:ext>
            </a:extLst>
          </p:cNvPr>
          <p:cNvSpPr>
            <a:spLocks noGrp="1"/>
          </p:cNvSpPr>
          <p:nvPr>
            <p:ph type="sldNum" sz="quarter" idx="12"/>
          </p:nvPr>
        </p:nvSpPr>
        <p:spPr/>
        <p:txBody>
          <a:bodyPr/>
          <a:lstStyle/>
          <a:p>
            <a:fld id="{6885113D-1CB8-4EDE-9C01-49530EE63D51}" type="slidenum">
              <a:rPr lang="it-IT" smtClean="0"/>
              <a:t>‹N›</a:t>
            </a:fld>
            <a:endParaRPr lang="it-IT"/>
          </a:p>
        </p:txBody>
      </p:sp>
    </p:spTree>
    <p:extLst>
      <p:ext uri="{BB962C8B-B14F-4D97-AF65-F5344CB8AC3E}">
        <p14:creationId xmlns:p14="http://schemas.microsoft.com/office/powerpoint/2010/main" val="357008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0B160-5AB8-4A4B-B76C-AEBC0C02388B}"/>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233360A-BC02-405F-AD13-FCFDFEB5C0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E160B9E-3246-4168-AD40-74A91225E6D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41228F07-18B4-4AAC-9294-B11E9762FE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AE6A4CB-819A-4C41-AD32-F85644732DA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F955A6A-01E3-4438-BDA1-70E432579351}"/>
              </a:ext>
            </a:extLst>
          </p:cNvPr>
          <p:cNvSpPr>
            <a:spLocks noGrp="1"/>
          </p:cNvSpPr>
          <p:nvPr>
            <p:ph type="dt" sz="half" idx="10"/>
          </p:nvPr>
        </p:nvSpPr>
        <p:spPr/>
        <p:txBody>
          <a:bodyPr/>
          <a:lstStyle/>
          <a:p>
            <a:fld id="{2C4CE8B3-A856-41AE-B8CE-19B5BEB65739}" type="datetimeFigureOut">
              <a:rPr lang="it-IT" smtClean="0"/>
              <a:t>24/11/2022</a:t>
            </a:fld>
            <a:endParaRPr lang="it-IT"/>
          </a:p>
        </p:txBody>
      </p:sp>
      <p:sp>
        <p:nvSpPr>
          <p:cNvPr id="8" name="Segnaposto piè di pagina 7">
            <a:extLst>
              <a:ext uri="{FF2B5EF4-FFF2-40B4-BE49-F238E27FC236}">
                <a16:creationId xmlns:a16="http://schemas.microsoft.com/office/drawing/2014/main" id="{D459668D-2B9D-4AF1-A98E-5EF08923FFC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34E919E3-7E9B-4101-8AA5-8DE8EFE25BF9}"/>
              </a:ext>
            </a:extLst>
          </p:cNvPr>
          <p:cNvSpPr>
            <a:spLocks noGrp="1"/>
          </p:cNvSpPr>
          <p:nvPr>
            <p:ph type="sldNum" sz="quarter" idx="12"/>
          </p:nvPr>
        </p:nvSpPr>
        <p:spPr/>
        <p:txBody>
          <a:bodyPr/>
          <a:lstStyle/>
          <a:p>
            <a:fld id="{6885113D-1CB8-4EDE-9C01-49530EE63D51}" type="slidenum">
              <a:rPr lang="it-IT" smtClean="0"/>
              <a:t>‹N›</a:t>
            </a:fld>
            <a:endParaRPr lang="it-IT"/>
          </a:p>
        </p:txBody>
      </p:sp>
    </p:spTree>
    <p:extLst>
      <p:ext uri="{BB962C8B-B14F-4D97-AF65-F5344CB8AC3E}">
        <p14:creationId xmlns:p14="http://schemas.microsoft.com/office/powerpoint/2010/main" val="426588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8AFD05-FCB9-4817-9336-90FB5810D17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AD12612-F619-4D71-84FF-AD9D2D4BCCDA}"/>
              </a:ext>
            </a:extLst>
          </p:cNvPr>
          <p:cNvSpPr>
            <a:spLocks noGrp="1"/>
          </p:cNvSpPr>
          <p:nvPr>
            <p:ph type="dt" sz="half" idx="10"/>
          </p:nvPr>
        </p:nvSpPr>
        <p:spPr/>
        <p:txBody>
          <a:bodyPr/>
          <a:lstStyle/>
          <a:p>
            <a:fld id="{2C4CE8B3-A856-41AE-B8CE-19B5BEB65739}" type="datetimeFigureOut">
              <a:rPr lang="it-IT" smtClean="0"/>
              <a:t>24/11/2022</a:t>
            </a:fld>
            <a:endParaRPr lang="it-IT"/>
          </a:p>
        </p:txBody>
      </p:sp>
      <p:sp>
        <p:nvSpPr>
          <p:cNvPr id="4" name="Segnaposto piè di pagina 3">
            <a:extLst>
              <a:ext uri="{FF2B5EF4-FFF2-40B4-BE49-F238E27FC236}">
                <a16:creationId xmlns:a16="http://schemas.microsoft.com/office/drawing/2014/main" id="{703D29A4-E144-4683-82DC-DFCC1D6EF31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F1455A3-1007-438F-BA87-35A5C2D5DC39}"/>
              </a:ext>
            </a:extLst>
          </p:cNvPr>
          <p:cNvSpPr>
            <a:spLocks noGrp="1"/>
          </p:cNvSpPr>
          <p:nvPr>
            <p:ph type="sldNum" sz="quarter" idx="12"/>
          </p:nvPr>
        </p:nvSpPr>
        <p:spPr/>
        <p:txBody>
          <a:bodyPr/>
          <a:lstStyle/>
          <a:p>
            <a:fld id="{6885113D-1CB8-4EDE-9C01-49530EE63D51}" type="slidenum">
              <a:rPr lang="it-IT" smtClean="0"/>
              <a:t>‹N›</a:t>
            </a:fld>
            <a:endParaRPr lang="it-IT"/>
          </a:p>
        </p:txBody>
      </p:sp>
    </p:spTree>
    <p:extLst>
      <p:ext uri="{BB962C8B-B14F-4D97-AF65-F5344CB8AC3E}">
        <p14:creationId xmlns:p14="http://schemas.microsoft.com/office/powerpoint/2010/main" val="247133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E40F196-B2F7-40F4-9B3D-E0AC563BF14E}"/>
              </a:ext>
            </a:extLst>
          </p:cNvPr>
          <p:cNvSpPr>
            <a:spLocks noGrp="1"/>
          </p:cNvSpPr>
          <p:nvPr>
            <p:ph type="dt" sz="half" idx="10"/>
          </p:nvPr>
        </p:nvSpPr>
        <p:spPr/>
        <p:txBody>
          <a:bodyPr/>
          <a:lstStyle/>
          <a:p>
            <a:fld id="{2C4CE8B3-A856-41AE-B8CE-19B5BEB65739}" type="datetimeFigureOut">
              <a:rPr lang="it-IT" smtClean="0"/>
              <a:t>24/11/2022</a:t>
            </a:fld>
            <a:endParaRPr lang="it-IT"/>
          </a:p>
        </p:txBody>
      </p:sp>
      <p:sp>
        <p:nvSpPr>
          <p:cNvPr id="3" name="Segnaposto piè di pagina 2">
            <a:extLst>
              <a:ext uri="{FF2B5EF4-FFF2-40B4-BE49-F238E27FC236}">
                <a16:creationId xmlns:a16="http://schemas.microsoft.com/office/drawing/2014/main" id="{7A09BDF4-C5FD-4E4D-B3C1-8AA58748794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0200C53-5E41-40A7-B638-49D3EFFC2D88}"/>
              </a:ext>
            </a:extLst>
          </p:cNvPr>
          <p:cNvSpPr>
            <a:spLocks noGrp="1"/>
          </p:cNvSpPr>
          <p:nvPr>
            <p:ph type="sldNum" sz="quarter" idx="12"/>
          </p:nvPr>
        </p:nvSpPr>
        <p:spPr/>
        <p:txBody>
          <a:bodyPr/>
          <a:lstStyle/>
          <a:p>
            <a:fld id="{6885113D-1CB8-4EDE-9C01-49530EE63D51}" type="slidenum">
              <a:rPr lang="it-IT" smtClean="0"/>
              <a:t>‹N›</a:t>
            </a:fld>
            <a:endParaRPr lang="it-IT"/>
          </a:p>
        </p:txBody>
      </p:sp>
    </p:spTree>
    <p:extLst>
      <p:ext uri="{BB962C8B-B14F-4D97-AF65-F5344CB8AC3E}">
        <p14:creationId xmlns:p14="http://schemas.microsoft.com/office/powerpoint/2010/main" val="80358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0034C6-EBBE-4697-8192-B4BDF3D5BFC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63F2EDD-A71A-4A27-8740-687767B42D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6911E01-6BE3-45A9-B0C6-A06006D28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2BF83BB-7A49-4419-8476-245E4E12CDEA}"/>
              </a:ext>
            </a:extLst>
          </p:cNvPr>
          <p:cNvSpPr>
            <a:spLocks noGrp="1"/>
          </p:cNvSpPr>
          <p:nvPr>
            <p:ph type="dt" sz="half" idx="10"/>
          </p:nvPr>
        </p:nvSpPr>
        <p:spPr/>
        <p:txBody>
          <a:bodyPr/>
          <a:lstStyle/>
          <a:p>
            <a:fld id="{2C4CE8B3-A856-41AE-B8CE-19B5BEB65739}" type="datetimeFigureOut">
              <a:rPr lang="it-IT" smtClean="0"/>
              <a:t>24/11/2022</a:t>
            </a:fld>
            <a:endParaRPr lang="it-IT"/>
          </a:p>
        </p:txBody>
      </p:sp>
      <p:sp>
        <p:nvSpPr>
          <p:cNvPr id="6" name="Segnaposto piè di pagina 5">
            <a:extLst>
              <a:ext uri="{FF2B5EF4-FFF2-40B4-BE49-F238E27FC236}">
                <a16:creationId xmlns:a16="http://schemas.microsoft.com/office/drawing/2014/main" id="{7ED55489-40DB-454B-89E0-85D3F080400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63B815F-C1D4-4CE9-ADA8-E34C87A0FCDF}"/>
              </a:ext>
            </a:extLst>
          </p:cNvPr>
          <p:cNvSpPr>
            <a:spLocks noGrp="1"/>
          </p:cNvSpPr>
          <p:nvPr>
            <p:ph type="sldNum" sz="quarter" idx="12"/>
          </p:nvPr>
        </p:nvSpPr>
        <p:spPr/>
        <p:txBody>
          <a:bodyPr/>
          <a:lstStyle/>
          <a:p>
            <a:fld id="{6885113D-1CB8-4EDE-9C01-49530EE63D51}" type="slidenum">
              <a:rPr lang="it-IT" smtClean="0"/>
              <a:t>‹N›</a:t>
            </a:fld>
            <a:endParaRPr lang="it-IT"/>
          </a:p>
        </p:txBody>
      </p:sp>
    </p:spTree>
    <p:extLst>
      <p:ext uri="{BB962C8B-B14F-4D97-AF65-F5344CB8AC3E}">
        <p14:creationId xmlns:p14="http://schemas.microsoft.com/office/powerpoint/2010/main" val="1683967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A61FFC-EE82-4DC7-AE09-628F162657D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C217539-88A2-4F0F-89D6-96C1EF8E9B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FD252CE-4D85-4DCB-B051-B3646FABE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217DC9D-E6EA-4DDC-8BFB-7ABFB4E91EAC}"/>
              </a:ext>
            </a:extLst>
          </p:cNvPr>
          <p:cNvSpPr>
            <a:spLocks noGrp="1"/>
          </p:cNvSpPr>
          <p:nvPr>
            <p:ph type="dt" sz="half" idx="10"/>
          </p:nvPr>
        </p:nvSpPr>
        <p:spPr/>
        <p:txBody>
          <a:bodyPr/>
          <a:lstStyle/>
          <a:p>
            <a:fld id="{2C4CE8B3-A856-41AE-B8CE-19B5BEB65739}" type="datetimeFigureOut">
              <a:rPr lang="it-IT" smtClean="0"/>
              <a:t>24/11/2022</a:t>
            </a:fld>
            <a:endParaRPr lang="it-IT"/>
          </a:p>
        </p:txBody>
      </p:sp>
      <p:sp>
        <p:nvSpPr>
          <p:cNvPr id="6" name="Segnaposto piè di pagina 5">
            <a:extLst>
              <a:ext uri="{FF2B5EF4-FFF2-40B4-BE49-F238E27FC236}">
                <a16:creationId xmlns:a16="http://schemas.microsoft.com/office/drawing/2014/main" id="{A5C63286-871F-4647-8199-162BA374EA2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3D912F6-4C83-4902-B1D9-D71F243D8876}"/>
              </a:ext>
            </a:extLst>
          </p:cNvPr>
          <p:cNvSpPr>
            <a:spLocks noGrp="1"/>
          </p:cNvSpPr>
          <p:nvPr>
            <p:ph type="sldNum" sz="quarter" idx="12"/>
          </p:nvPr>
        </p:nvSpPr>
        <p:spPr/>
        <p:txBody>
          <a:bodyPr/>
          <a:lstStyle/>
          <a:p>
            <a:fld id="{6885113D-1CB8-4EDE-9C01-49530EE63D51}" type="slidenum">
              <a:rPr lang="it-IT" smtClean="0"/>
              <a:t>‹N›</a:t>
            </a:fld>
            <a:endParaRPr lang="it-IT"/>
          </a:p>
        </p:txBody>
      </p:sp>
    </p:spTree>
    <p:extLst>
      <p:ext uri="{BB962C8B-B14F-4D97-AF65-F5344CB8AC3E}">
        <p14:creationId xmlns:p14="http://schemas.microsoft.com/office/powerpoint/2010/main" val="1409971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23AB9D8-6A8C-4E1E-BE58-3D013855FF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5B844D7-DFF6-4673-98BC-7DF5F31F8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A4F2C3-F16D-441E-A17D-C18ABDB9F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CE8B3-A856-41AE-B8CE-19B5BEB65739}" type="datetimeFigureOut">
              <a:rPr lang="it-IT" smtClean="0"/>
              <a:t>24/11/2022</a:t>
            </a:fld>
            <a:endParaRPr lang="it-IT"/>
          </a:p>
        </p:txBody>
      </p:sp>
      <p:sp>
        <p:nvSpPr>
          <p:cNvPr id="5" name="Segnaposto piè di pagina 4">
            <a:extLst>
              <a:ext uri="{FF2B5EF4-FFF2-40B4-BE49-F238E27FC236}">
                <a16:creationId xmlns:a16="http://schemas.microsoft.com/office/drawing/2014/main" id="{D60059E5-D7EF-47EA-85FC-15B723D7CA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33C5984-D7FB-47CA-9F9D-91BBA7A481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85113D-1CB8-4EDE-9C01-49530EE63D51}" type="slidenum">
              <a:rPr lang="it-IT" smtClean="0"/>
              <a:t>‹N›</a:t>
            </a:fld>
            <a:endParaRPr lang="it-IT"/>
          </a:p>
        </p:txBody>
      </p:sp>
    </p:spTree>
    <p:extLst>
      <p:ext uri="{BB962C8B-B14F-4D97-AF65-F5344CB8AC3E}">
        <p14:creationId xmlns:p14="http://schemas.microsoft.com/office/powerpoint/2010/main" val="229554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png"/><Relationship Id="rId7" Type="http://schemas.openxmlformats.org/officeDocument/2006/relationships/diagramColors" Target="../diagrams/colors1.xml"/><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Immagine 4" descr="Immagine che contiene giocattolo, colorato, strumento scrittorio, interni&#10;&#10;Descrizione generata automaticamente">
            <a:extLst>
              <a:ext uri="{FF2B5EF4-FFF2-40B4-BE49-F238E27FC236}">
                <a16:creationId xmlns:a16="http://schemas.microsoft.com/office/drawing/2014/main" id="{5ECA0AC9-613A-46DE-A184-CEC912F14433}"/>
              </a:ext>
            </a:extLst>
          </p:cNvPr>
          <p:cNvPicPr>
            <a:picLocks noChangeAspect="1"/>
          </p:cNvPicPr>
          <p:nvPr/>
        </p:nvPicPr>
        <p:blipFill rotWithShape="1">
          <a:blip r:embed="rId2">
            <a:alphaModFix amt="60000"/>
            <a:extLst>
              <a:ext uri="{28A0092B-C50C-407E-A947-70E740481C1C}">
                <a14:useLocalDpi xmlns:a14="http://schemas.microsoft.com/office/drawing/2010/main" val="0"/>
              </a:ext>
            </a:extLst>
          </a:blip>
          <a:srcRect l="5343" r="1767" b="-1"/>
          <a:stretch/>
        </p:blipFill>
        <p:spPr>
          <a:xfrm>
            <a:off x="12192" y="18565"/>
            <a:ext cx="12192001" cy="6857990"/>
          </a:xfrm>
          <a:prstGeom prst="rect">
            <a:avLst/>
          </a:prstGeom>
        </p:spPr>
      </p:pic>
      <p:sp>
        <p:nvSpPr>
          <p:cNvPr id="2" name="Titolo 1">
            <a:extLst>
              <a:ext uri="{FF2B5EF4-FFF2-40B4-BE49-F238E27FC236}">
                <a16:creationId xmlns:a16="http://schemas.microsoft.com/office/drawing/2014/main" id="{782DC14E-7EAF-49E0-923F-5ECFDAD4BB20}"/>
              </a:ext>
            </a:extLst>
          </p:cNvPr>
          <p:cNvSpPr>
            <a:spLocks noGrp="1"/>
          </p:cNvSpPr>
          <p:nvPr>
            <p:ph type="ctrTitle"/>
          </p:nvPr>
        </p:nvSpPr>
        <p:spPr>
          <a:xfrm>
            <a:off x="-9145" y="2604071"/>
            <a:ext cx="12188952" cy="2151270"/>
          </a:xfrm>
          <a:solidFill>
            <a:srgbClr val="000000">
              <a:alpha val="20000"/>
            </a:srgbClr>
          </a:solidFill>
          <a:ln>
            <a:noFill/>
          </a:ln>
        </p:spPr>
        <p:style>
          <a:lnRef idx="2">
            <a:schemeClr val="dk1"/>
          </a:lnRef>
          <a:fillRef idx="1">
            <a:schemeClr val="lt1"/>
          </a:fillRef>
          <a:effectRef idx="0">
            <a:schemeClr val="dk1"/>
          </a:effectRef>
          <a:fontRef idx="minor">
            <a:schemeClr val="dk1"/>
          </a:fontRef>
        </p:style>
        <p:txBody>
          <a:bodyPr>
            <a:noAutofit/>
          </a:bodyPr>
          <a:lstStyle/>
          <a:p>
            <a:r>
              <a:rPr lang="it-IT" sz="4400" b="1" dirty="0">
                <a:solidFill>
                  <a:srgbClr val="FFFFFF"/>
                </a:solidFill>
                <a:latin typeface="Garamond" panose="02020404030301010803" pitchFamily="18" charset="0"/>
              </a:rPr>
              <a:t>Pianificazione per accordi, deroghe e</a:t>
            </a:r>
            <a:br>
              <a:rPr lang="it-IT" sz="4400" b="1" dirty="0">
                <a:solidFill>
                  <a:srgbClr val="FFFFFF"/>
                </a:solidFill>
                <a:latin typeface="Garamond" panose="02020404030301010803" pitchFamily="18" charset="0"/>
              </a:rPr>
            </a:br>
            <a:r>
              <a:rPr lang="it-IT" sz="4400" b="1" dirty="0">
                <a:solidFill>
                  <a:srgbClr val="FFFFFF"/>
                </a:solidFill>
                <a:latin typeface="Garamond" panose="02020404030301010803" pitchFamily="18" charset="0"/>
              </a:rPr>
              <a:t> varianti urbanistiche semplificate:</a:t>
            </a:r>
            <a:br>
              <a:rPr lang="it-IT" sz="4400" b="1" dirty="0">
                <a:solidFill>
                  <a:srgbClr val="FFFFFF"/>
                </a:solidFill>
                <a:latin typeface="Garamond" panose="02020404030301010803" pitchFamily="18" charset="0"/>
              </a:rPr>
            </a:br>
            <a:r>
              <a:rPr lang="it-IT" sz="4400" b="1" dirty="0">
                <a:solidFill>
                  <a:srgbClr val="FFFFFF"/>
                </a:solidFill>
                <a:latin typeface="Garamond" panose="02020404030301010803" pitchFamily="18" charset="0"/>
              </a:rPr>
              <a:t>un nuovo modo di pianificare?</a:t>
            </a:r>
          </a:p>
        </p:txBody>
      </p:sp>
      <p:sp>
        <p:nvSpPr>
          <p:cNvPr id="3" name="Sottotitolo 2">
            <a:extLst>
              <a:ext uri="{FF2B5EF4-FFF2-40B4-BE49-F238E27FC236}">
                <a16:creationId xmlns:a16="http://schemas.microsoft.com/office/drawing/2014/main" id="{3CB93B04-6DC0-41A9-A5AB-AD20A5E63F9C}"/>
              </a:ext>
            </a:extLst>
          </p:cNvPr>
          <p:cNvSpPr>
            <a:spLocks noGrp="1"/>
          </p:cNvSpPr>
          <p:nvPr>
            <p:ph type="subTitle" idx="1"/>
          </p:nvPr>
        </p:nvSpPr>
        <p:spPr>
          <a:xfrm>
            <a:off x="510858" y="5754428"/>
            <a:ext cx="10770285" cy="939803"/>
          </a:xfrm>
        </p:spPr>
        <p:txBody>
          <a:bodyPr>
            <a:normAutofit/>
          </a:bodyPr>
          <a:lstStyle/>
          <a:p>
            <a:r>
              <a:rPr lang="it-IT" b="1" dirty="0">
                <a:solidFill>
                  <a:srgbClr val="FFFFFF"/>
                </a:solidFill>
                <a:latin typeface="Garamond" panose="02020404030301010803" pitchFamily="18" charset="0"/>
              </a:rPr>
              <a:t>Bruno Barel</a:t>
            </a:r>
          </a:p>
        </p:txBody>
      </p:sp>
      <p:sp>
        <p:nvSpPr>
          <p:cNvPr id="9" name="Sottotitolo 2">
            <a:extLst>
              <a:ext uri="{FF2B5EF4-FFF2-40B4-BE49-F238E27FC236}">
                <a16:creationId xmlns:a16="http://schemas.microsoft.com/office/drawing/2014/main" id="{B30AD661-A76A-4A08-8D28-71BFD7594C49}"/>
              </a:ext>
            </a:extLst>
          </p:cNvPr>
          <p:cNvSpPr txBox="1">
            <a:spLocks/>
          </p:cNvSpPr>
          <p:nvPr/>
        </p:nvSpPr>
        <p:spPr>
          <a:xfrm>
            <a:off x="835152" y="314852"/>
            <a:ext cx="10515600" cy="13843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solidFill>
                <a:srgbClr val="FFFFFF"/>
              </a:solidFill>
              <a:latin typeface="Garamond" panose="02020404030301010803" pitchFamily="18" charset="0"/>
            </a:endParaRPr>
          </a:p>
        </p:txBody>
      </p:sp>
      <p:sp>
        <p:nvSpPr>
          <p:cNvPr id="7" name="Rettangolo 6">
            <a:extLst>
              <a:ext uri="{FF2B5EF4-FFF2-40B4-BE49-F238E27FC236}">
                <a16:creationId xmlns:a16="http://schemas.microsoft.com/office/drawing/2014/main" id="{C158E736-9DDC-E075-DD8B-7B8E880D79B7}"/>
              </a:ext>
            </a:extLst>
          </p:cNvPr>
          <p:cNvSpPr/>
          <p:nvPr/>
        </p:nvSpPr>
        <p:spPr>
          <a:xfrm>
            <a:off x="-9145" y="-16101"/>
            <a:ext cx="12198097" cy="60775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it-IT" dirty="0"/>
          </a:p>
        </p:txBody>
      </p:sp>
      <p:pic>
        <p:nvPicPr>
          <p:cNvPr id="6" name="Immagine 5" descr="Immagine che contiene testo&#10;&#10;Descrizione generata automaticamente">
            <a:extLst>
              <a:ext uri="{FF2B5EF4-FFF2-40B4-BE49-F238E27FC236}">
                <a16:creationId xmlns:a16="http://schemas.microsoft.com/office/drawing/2014/main" id="{B1D9EF48-D334-86B4-5DFD-B9EB024B3686}"/>
              </a:ext>
            </a:extLst>
          </p:cNvPr>
          <p:cNvPicPr>
            <a:picLocks noChangeAspect="1"/>
          </p:cNvPicPr>
          <p:nvPr/>
        </p:nvPicPr>
        <p:blipFill rotWithShape="1">
          <a:blip r:embed="rId3">
            <a:extLst>
              <a:ext uri="{28A0092B-C50C-407E-A947-70E740481C1C}">
                <a14:useLocalDpi xmlns:a14="http://schemas.microsoft.com/office/drawing/2010/main" val="0"/>
              </a:ext>
            </a:extLst>
          </a:blip>
          <a:srcRect t="23597" b="31575"/>
          <a:stretch/>
        </p:blipFill>
        <p:spPr>
          <a:xfrm>
            <a:off x="111099" y="-16102"/>
            <a:ext cx="2195063" cy="607759"/>
          </a:xfrm>
          <a:prstGeom prst="rect">
            <a:avLst/>
          </a:prstGeom>
        </p:spPr>
      </p:pic>
      <p:pic>
        <p:nvPicPr>
          <p:cNvPr id="10" name="Immagine 9" descr="Immagine che contiene testo, clipart, porcellana&#10;&#10;Descrizione generata automaticamente">
            <a:extLst>
              <a:ext uri="{FF2B5EF4-FFF2-40B4-BE49-F238E27FC236}">
                <a16:creationId xmlns:a16="http://schemas.microsoft.com/office/drawing/2014/main" id="{4911B38D-A012-FB12-A503-4721BE35F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8474" y="18565"/>
            <a:ext cx="382894" cy="527685"/>
          </a:xfrm>
          <a:prstGeom prst="rect">
            <a:avLst/>
          </a:prstGeom>
        </p:spPr>
      </p:pic>
      <p:sp>
        <p:nvSpPr>
          <p:cNvPr id="11" name="CasellaDiTesto 10">
            <a:extLst>
              <a:ext uri="{FF2B5EF4-FFF2-40B4-BE49-F238E27FC236}">
                <a16:creationId xmlns:a16="http://schemas.microsoft.com/office/drawing/2014/main" id="{082F6E7D-8D2D-6A7A-72F0-70A52B798B31}"/>
              </a:ext>
            </a:extLst>
          </p:cNvPr>
          <p:cNvSpPr txBox="1"/>
          <p:nvPr/>
        </p:nvSpPr>
        <p:spPr>
          <a:xfrm>
            <a:off x="9421368" y="89837"/>
            <a:ext cx="2758440" cy="369332"/>
          </a:xfrm>
          <a:prstGeom prst="rect">
            <a:avLst/>
          </a:prstGeom>
          <a:noFill/>
        </p:spPr>
        <p:txBody>
          <a:bodyPr wrap="square" rtlCol="0">
            <a:spAutoFit/>
          </a:bodyPr>
          <a:lstStyle/>
          <a:p>
            <a:r>
              <a:rPr lang="it-IT" dirty="0"/>
              <a:t>Città di Castelfranco Veneto</a:t>
            </a:r>
          </a:p>
        </p:txBody>
      </p:sp>
      <p:sp>
        <p:nvSpPr>
          <p:cNvPr id="14" name="Sottotitolo 2">
            <a:extLst>
              <a:ext uri="{FF2B5EF4-FFF2-40B4-BE49-F238E27FC236}">
                <a16:creationId xmlns:a16="http://schemas.microsoft.com/office/drawing/2014/main" id="{3DB3CA57-791C-0462-7DB7-D641401207DF}"/>
              </a:ext>
            </a:extLst>
          </p:cNvPr>
          <p:cNvSpPr txBox="1">
            <a:spLocks/>
          </p:cNvSpPr>
          <p:nvPr/>
        </p:nvSpPr>
        <p:spPr>
          <a:xfrm>
            <a:off x="-9145" y="675508"/>
            <a:ext cx="12188952" cy="150990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b="1" dirty="0">
                <a:solidFill>
                  <a:srgbClr val="FFFFFF"/>
                </a:solidFill>
                <a:latin typeface="Garamond" panose="02020404030301010803" pitchFamily="18" charset="0"/>
              </a:rPr>
              <a:t>Il «diritto vivente» nell'urbanistica veneta:</a:t>
            </a:r>
            <a:br>
              <a:rPr lang="it-IT" b="1" dirty="0">
                <a:solidFill>
                  <a:srgbClr val="FFFFFF"/>
                </a:solidFill>
                <a:latin typeface="Garamond" panose="02020404030301010803" pitchFamily="18" charset="0"/>
              </a:rPr>
            </a:br>
            <a:r>
              <a:rPr lang="it-IT" b="1" dirty="0">
                <a:solidFill>
                  <a:srgbClr val="FFFFFF"/>
                </a:solidFill>
                <a:latin typeface="Garamond" panose="02020404030301010803" pitchFamily="18" charset="0"/>
              </a:rPr>
              <a:t>il fattore tempo nella pianificazione del territorio</a:t>
            </a:r>
          </a:p>
          <a:p>
            <a:endParaRPr lang="it-IT" b="1" dirty="0">
              <a:solidFill>
                <a:srgbClr val="FFFFFF"/>
              </a:solidFill>
              <a:latin typeface="Garamond" panose="02020404030301010803" pitchFamily="18" charset="0"/>
            </a:endParaRPr>
          </a:p>
          <a:p>
            <a:r>
              <a:rPr lang="it-IT" b="1" dirty="0">
                <a:solidFill>
                  <a:srgbClr val="FFFFFF"/>
                </a:solidFill>
                <a:latin typeface="Garamond" panose="02020404030301010803" pitchFamily="18" charset="0"/>
              </a:rPr>
              <a:t>Castelfranco Veneto, 25 novembre 2022</a:t>
            </a:r>
          </a:p>
        </p:txBody>
      </p:sp>
    </p:spTree>
    <p:extLst>
      <p:ext uri="{BB962C8B-B14F-4D97-AF65-F5344CB8AC3E}">
        <p14:creationId xmlns:p14="http://schemas.microsoft.com/office/powerpoint/2010/main" val="917909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CCDD-223E-41E0-96B6-934F1E4666AF}"/>
              </a:ext>
            </a:extLst>
          </p:cNvPr>
          <p:cNvSpPr>
            <a:spLocks noGrp="1"/>
          </p:cNvSpPr>
          <p:nvPr>
            <p:ph type="title"/>
          </p:nvPr>
        </p:nvSpPr>
        <p:spPr>
          <a:xfrm>
            <a:off x="304799" y="365125"/>
            <a:ext cx="11683999" cy="1325563"/>
          </a:xfrm>
        </p:spPr>
        <p:txBody>
          <a:bodyPr/>
          <a:lstStyle/>
          <a:p>
            <a:r>
              <a:rPr lang="it-IT" dirty="0">
                <a:latin typeface="Garamond" panose="02020404030301010803" pitchFamily="18" charset="0"/>
              </a:rPr>
              <a:t>Pianificazione e «</a:t>
            </a:r>
            <a:r>
              <a:rPr lang="it-IT" dirty="0" err="1">
                <a:latin typeface="Garamond" panose="02020404030301010803" pitchFamily="18" charset="0"/>
              </a:rPr>
              <a:t>contropianificazione</a:t>
            </a:r>
            <a:r>
              <a:rPr lang="it-IT" dirty="0">
                <a:latin typeface="Garamond" panose="02020404030301010803" pitchFamily="18" charset="0"/>
              </a:rPr>
              <a:t>»</a:t>
            </a:r>
          </a:p>
        </p:txBody>
      </p:sp>
      <p:pic>
        <p:nvPicPr>
          <p:cNvPr id="7" name="Immagine 6" descr="Immagine che contiene testo, mappa&#10;&#10;Descrizione generata automaticamente">
            <a:extLst>
              <a:ext uri="{FF2B5EF4-FFF2-40B4-BE49-F238E27FC236}">
                <a16:creationId xmlns:a16="http://schemas.microsoft.com/office/drawing/2014/main" id="{E49AC317-7741-4A05-B5D1-3C6460D1DD30}"/>
              </a:ext>
            </a:extLst>
          </p:cNvPr>
          <p:cNvPicPr>
            <a:picLocks noChangeAspect="1"/>
          </p:cNvPicPr>
          <p:nvPr/>
        </p:nvPicPr>
        <p:blipFill rotWithShape="1">
          <a:blip r:embed="rId3">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3" name="Segnaposto contenuto 2">
            <a:extLst>
              <a:ext uri="{FF2B5EF4-FFF2-40B4-BE49-F238E27FC236}">
                <a16:creationId xmlns:a16="http://schemas.microsoft.com/office/drawing/2014/main" id="{35A04013-D1BB-48BD-8B9E-1BDF439FC2B1}"/>
              </a:ext>
            </a:extLst>
          </p:cNvPr>
          <p:cNvSpPr>
            <a:spLocks noGrp="1"/>
          </p:cNvSpPr>
          <p:nvPr>
            <p:ph idx="1"/>
          </p:nvPr>
        </p:nvSpPr>
        <p:spPr>
          <a:xfrm>
            <a:off x="304800" y="1609343"/>
            <a:ext cx="11684000" cy="4883531"/>
          </a:xfrm>
          <a:solidFill>
            <a:schemeClr val="bg1">
              <a:alpha val="68000"/>
            </a:schemeClr>
          </a:solidFill>
        </p:spPr>
        <p:txBody>
          <a:bodyPr>
            <a:normAutofit fontScale="92500" lnSpcReduction="20000"/>
          </a:bodyPr>
          <a:lstStyle/>
          <a:p>
            <a:pPr marL="0" indent="0" algn="just">
              <a:buNone/>
            </a:pPr>
            <a:r>
              <a:rPr lang="it-IT" sz="2000" i="1" dirty="0">
                <a:latin typeface="Garamond" panose="02020404030301010803" pitchFamily="18" charset="0"/>
              </a:rPr>
              <a:t>«</a:t>
            </a:r>
            <a:r>
              <a:rPr lang="it-IT" sz="2000" b="1" i="1" dirty="0">
                <a:latin typeface="Garamond" panose="02020404030301010803" pitchFamily="18" charset="0"/>
              </a:rPr>
              <a:t>la tutela ambientale e paesaggistica</a:t>
            </a:r>
            <a:r>
              <a:rPr lang="it-IT" sz="2000" i="1" dirty="0">
                <a:latin typeface="Garamond" panose="02020404030301010803" pitchFamily="18" charset="0"/>
              </a:rPr>
              <a:t>, gravando su un bene complesso ed unitario, considerato dalla giurisprudenza costituzionale un valore primario ed assoluto, e rientrando nella competenza esclusiva dello Stato, </a:t>
            </a:r>
            <a:r>
              <a:rPr lang="it-IT" sz="2000" b="1" i="1" dirty="0">
                <a:latin typeface="Garamond" panose="02020404030301010803" pitchFamily="18" charset="0"/>
              </a:rPr>
              <a:t>precede e comunque costituisce un limite alla tutela degli altri interessi pubblici assegnati alla competenza concorrente delle Regioni in materia di governo del territorio </a:t>
            </a:r>
            <a:r>
              <a:rPr lang="it-IT" sz="2000" i="1" dirty="0">
                <a:latin typeface="Garamond" panose="02020404030301010803" pitchFamily="18" charset="0"/>
              </a:rPr>
              <a:t>e di valorizzazione dei beni culturali e ambientali. In sostanza, vengono a trovarsi di fronte due tipi di interessi pubblici diversi: quello alla conservazione del paesaggio, affidato allo Stato, e quello alla fruizione del territorio, affidato anche alle Regioni» </a:t>
            </a:r>
            <a:r>
              <a:rPr lang="it-IT" sz="2000" dirty="0">
                <a:latin typeface="Garamond" panose="02020404030301010803" pitchFamily="18" charset="0"/>
              </a:rPr>
              <a:t>(Corte Cost., sentenza 164 del 2021)</a:t>
            </a:r>
          </a:p>
          <a:p>
            <a:pPr marL="0" indent="0" algn="just">
              <a:buNone/>
            </a:pPr>
            <a:r>
              <a:rPr lang="it-IT" sz="2000" i="1" dirty="0">
                <a:latin typeface="Garamond" panose="02020404030301010803" pitchFamily="18" charset="0"/>
              </a:rPr>
              <a:t>«Appartiene … alla comune esperienza la considerazione secondo cui l’apposizione di una disciplina vincolistica … accompagnata da una disciplina d’uso che non lascia in concreto alcun margine autorizzativo (o quasi) per la creazione di nuove strutture turistiche, sciistiche o, più in generale, ricettive (come i parcheggi o gli spazi attrezzati per il camping), finisce di fatto per comprimere irrimediabilmente le possibilità di sviluppo economico e sociale delle aree interessate, favorendo ulteriormente il fenomeno dello spopolamento delle aree montane che il decreto vorrebbe contrastare. …</a:t>
            </a:r>
          </a:p>
          <a:p>
            <a:pPr marL="0" indent="0" algn="just">
              <a:buNone/>
            </a:pPr>
            <a:r>
              <a:rPr lang="it-IT" sz="2000" i="1" dirty="0">
                <a:latin typeface="Garamond" panose="02020404030301010803" pitchFamily="18" charset="0"/>
              </a:rPr>
              <a:t>Una tutela paesaggistica che non si accompagni alla possibilità per i territori vincolati di estendere o quantomeno integrare le capacità attrattive e/o ricettive delle zone interessate non può, infatti, dirsi coerente con l’obiettivo dichiarato del contrasto allo spopolamento della montagna, rischiando, piuttosto, di favorire, con una sorta di eterogenesi dei fini, un lento, ma inesorabile declino economico-sociale delle aree alpine considerate.</a:t>
            </a:r>
          </a:p>
          <a:p>
            <a:pPr marL="0" indent="0" algn="just">
              <a:buNone/>
            </a:pPr>
            <a:r>
              <a:rPr lang="it-IT" sz="2000" b="1" i="1" dirty="0">
                <a:latin typeface="Garamond" panose="02020404030301010803" pitchFamily="18" charset="0"/>
              </a:rPr>
              <a:t>La tutela paesaggistica </a:t>
            </a:r>
            <a:r>
              <a:rPr lang="it-IT" sz="2000" i="1" dirty="0">
                <a:latin typeface="Garamond" panose="02020404030301010803" pitchFamily="18" charset="0"/>
              </a:rPr>
              <a:t>- pur assumendo un indubbio valore prioritario e identitario, come peraltro già dimostra il fatto che il 96,6% della superficie interessata dal provvedimento impugnato è soggetta a vincoli ex lege - </a:t>
            </a:r>
            <a:r>
              <a:rPr lang="it-IT" sz="2000" b="1" i="1" dirty="0">
                <a:latin typeface="Garamond" panose="02020404030301010803" pitchFamily="18" charset="0"/>
              </a:rPr>
              <a:t>deve essere, invero, ove possibile, coordinata e armonizzata con tutti gli altri interessi in gioco, nella ricerca di un punto di equilibrio che assicuri il raggiungimento del “best </a:t>
            </a:r>
            <a:r>
              <a:rPr lang="it-IT" sz="2000" b="1" i="1" dirty="0" err="1">
                <a:latin typeface="Garamond" panose="02020404030301010803" pitchFamily="18" charset="0"/>
              </a:rPr>
              <a:t>interest</a:t>
            </a:r>
            <a:r>
              <a:rPr lang="it-IT" sz="2000" b="1" i="1" dirty="0">
                <a:latin typeface="Garamond" panose="02020404030301010803" pitchFamily="18" charset="0"/>
              </a:rPr>
              <a:t>” </a:t>
            </a:r>
            <a:r>
              <a:rPr lang="it-IT" sz="2000" i="1" dirty="0">
                <a:latin typeface="Garamond" panose="02020404030301010803" pitchFamily="18" charset="0"/>
              </a:rPr>
              <a:t>delle aree alpine considerate e delle comunità locali che hanno sinora contribuito, in modo decisivo, alla “straordinaria conservazione” dei paesaggi che si intendono preservare.» </a:t>
            </a:r>
            <a:r>
              <a:rPr lang="it-IT" sz="2000" dirty="0">
                <a:latin typeface="Garamond" panose="02020404030301010803" pitchFamily="18" charset="0"/>
              </a:rPr>
              <a:t>(TAR Veneto, sez. II, 8.8.2022, n. 1280)</a:t>
            </a:r>
          </a:p>
        </p:txBody>
      </p:sp>
    </p:spTree>
    <p:extLst>
      <p:ext uri="{BB962C8B-B14F-4D97-AF65-F5344CB8AC3E}">
        <p14:creationId xmlns:p14="http://schemas.microsoft.com/office/powerpoint/2010/main" val="253046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CCDD-223E-41E0-96B6-934F1E4666AF}"/>
              </a:ext>
            </a:extLst>
          </p:cNvPr>
          <p:cNvSpPr>
            <a:spLocks noGrp="1"/>
          </p:cNvSpPr>
          <p:nvPr>
            <p:ph type="title"/>
          </p:nvPr>
        </p:nvSpPr>
        <p:spPr>
          <a:xfrm>
            <a:off x="304799" y="365125"/>
            <a:ext cx="11683999" cy="1325563"/>
          </a:xfrm>
        </p:spPr>
        <p:txBody>
          <a:bodyPr/>
          <a:lstStyle/>
          <a:p>
            <a:r>
              <a:rPr lang="it-IT" dirty="0">
                <a:latin typeface="Garamond" panose="02020404030301010803" pitchFamily="18" charset="0"/>
              </a:rPr>
              <a:t>Gli strumenti della pianificazione</a:t>
            </a:r>
          </a:p>
        </p:txBody>
      </p:sp>
      <p:pic>
        <p:nvPicPr>
          <p:cNvPr id="7" name="Immagine 6" descr="Immagine che contiene testo, mappa&#10;&#10;Descrizione generata automaticamente">
            <a:extLst>
              <a:ext uri="{FF2B5EF4-FFF2-40B4-BE49-F238E27FC236}">
                <a16:creationId xmlns:a16="http://schemas.microsoft.com/office/drawing/2014/main" id="{E49AC317-7741-4A05-B5D1-3C6460D1DD30}"/>
              </a:ext>
            </a:extLst>
          </p:cNvPr>
          <p:cNvPicPr>
            <a:picLocks noChangeAspect="1"/>
          </p:cNvPicPr>
          <p:nvPr/>
        </p:nvPicPr>
        <p:blipFill rotWithShape="1">
          <a:blip r:embed="rId3">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3" name="Segnaposto contenuto 2">
            <a:extLst>
              <a:ext uri="{FF2B5EF4-FFF2-40B4-BE49-F238E27FC236}">
                <a16:creationId xmlns:a16="http://schemas.microsoft.com/office/drawing/2014/main" id="{35A04013-D1BB-48BD-8B9E-1BDF439FC2B1}"/>
              </a:ext>
            </a:extLst>
          </p:cNvPr>
          <p:cNvSpPr>
            <a:spLocks noGrp="1"/>
          </p:cNvSpPr>
          <p:nvPr>
            <p:ph idx="1"/>
          </p:nvPr>
        </p:nvSpPr>
        <p:spPr>
          <a:xfrm>
            <a:off x="7152534" y="1473218"/>
            <a:ext cx="4928646" cy="4821114"/>
          </a:xfrm>
          <a:solidFill>
            <a:schemeClr val="bg1">
              <a:alpha val="68000"/>
            </a:schemeClr>
          </a:solidFill>
        </p:spPr>
        <p:txBody>
          <a:bodyPr>
            <a:normAutofit/>
          </a:bodyPr>
          <a:lstStyle/>
          <a:p>
            <a:pPr algn="just"/>
            <a:r>
              <a:rPr lang="it-IT" dirty="0">
                <a:latin typeface="Garamond" panose="02020404030301010803" pitchFamily="18" charset="0"/>
              </a:rPr>
              <a:t>Il «diritto vivente» nella Regione Veneto:</a:t>
            </a:r>
          </a:p>
          <a:p>
            <a:pPr lvl="1" algn="just"/>
            <a:r>
              <a:rPr lang="it-IT" dirty="0">
                <a:latin typeface="Garamond" panose="02020404030301010803" pitchFamily="18" charset="0"/>
              </a:rPr>
              <a:t>Pianificazione regionale</a:t>
            </a:r>
          </a:p>
          <a:p>
            <a:pPr lvl="1" algn="just"/>
            <a:r>
              <a:rPr lang="it-IT" dirty="0">
                <a:latin typeface="Garamond" panose="02020404030301010803" pitchFamily="18" charset="0"/>
              </a:rPr>
              <a:t>Pianificazione provinciale</a:t>
            </a:r>
          </a:p>
          <a:p>
            <a:pPr lvl="1" algn="just"/>
            <a:r>
              <a:rPr lang="it-IT" dirty="0">
                <a:latin typeface="Garamond" panose="02020404030301010803" pitchFamily="18" charset="0"/>
              </a:rPr>
              <a:t>Pianificazione comunale</a:t>
            </a:r>
          </a:p>
          <a:p>
            <a:pPr lvl="2" algn="just"/>
            <a:r>
              <a:rPr lang="it-IT" dirty="0">
                <a:latin typeface="Garamond" panose="02020404030301010803" pitchFamily="18" charset="0"/>
              </a:rPr>
              <a:t>Strutturale</a:t>
            </a:r>
          </a:p>
          <a:p>
            <a:pPr lvl="2" algn="just"/>
            <a:r>
              <a:rPr lang="it-IT" dirty="0">
                <a:latin typeface="Garamond" panose="02020404030301010803" pitchFamily="18" charset="0"/>
              </a:rPr>
              <a:t>Operativa</a:t>
            </a:r>
          </a:p>
          <a:p>
            <a:pPr algn="just"/>
            <a:endParaRPr lang="it-IT" dirty="0">
              <a:latin typeface="Garamond" panose="02020404030301010803" pitchFamily="18" charset="0"/>
            </a:endParaRPr>
          </a:p>
          <a:p>
            <a:endParaRPr lang="it-IT" dirty="0">
              <a:latin typeface="Garamond" panose="02020404030301010803" pitchFamily="18" charset="0"/>
            </a:endParaRPr>
          </a:p>
        </p:txBody>
      </p:sp>
      <p:pic>
        <p:nvPicPr>
          <p:cNvPr id="5" name="Immagine 4">
            <a:extLst>
              <a:ext uri="{FF2B5EF4-FFF2-40B4-BE49-F238E27FC236}">
                <a16:creationId xmlns:a16="http://schemas.microsoft.com/office/drawing/2014/main" id="{12D9BBEC-FF19-3F6E-A20C-68A39650B7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075" y="1473217"/>
            <a:ext cx="6418642" cy="4821114"/>
          </a:xfrm>
          <a:prstGeom prst="rect">
            <a:avLst/>
          </a:prstGeom>
        </p:spPr>
      </p:pic>
    </p:spTree>
    <p:extLst>
      <p:ext uri="{BB962C8B-B14F-4D97-AF65-F5344CB8AC3E}">
        <p14:creationId xmlns:p14="http://schemas.microsoft.com/office/powerpoint/2010/main" val="2910433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CCDD-223E-41E0-96B6-934F1E4666AF}"/>
              </a:ext>
            </a:extLst>
          </p:cNvPr>
          <p:cNvSpPr>
            <a:spLocks noGrp="1"/>
          </p:cNvSpPr>
          <p:nvPr>
            <p:ph type="title"/>
          </p:nvPr>
        </p:nvSpPr>
        <p:spPr>
          <a:xfrm>
            <a:off x="304799" y="365125"/>
            <a:ext cx="11683999" cy="1325563"/>
          </a:xfrm>
        </p:spPr>
        <p:txBody>
          <a:bodyPr/>
          <a:lstStyle/>
          <a:p>
            <a:r>
              <a:rPr lang="it-IT" dirty="0">
                <a:latin typeface="Garamond" panose="02020404030301010803" pitchFamily="18" charset="0"/>
              </a:rPr>
              <a:t>Gli strumenti della pianificazione</a:t>
            </a:r>
          </a:p>
        </p:txBody>
      </p:sp>
      <p:pic>
        <p:nvPicPr>
          <p:cNvPr id="7" name="Immagine 6" descr="Immagine che contiene testo, mappa&#10;&#10;Descrizione generata automaticamente">
            <a:extLst>
              <a:ext uri="{FF2B5EF4-FFF2-40B4-BE49-F238E27FC236}">
                <a16:creationId xmlns:a16="http://schemas.microsoft.com/office/drawing/2014/main" id="{E49AC317-7741-4A05-B5D1-3C6460D1DD30}"/>
              </a:ext>
            </a:extLst>
          </p:cNvPr>
          <p:cNvPicPr>
            <a:picLocks noChangeAspect="1"/>
          </p:cNvPicPr>
          <p:nvPr/>
        </p:nvPicPr>
        <p:blipFill rotWithShape="1">
          <a:blip r:embed="rId3">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3" name="Segnaposto contenuto 2">
            <a:extLst>
              <a:ext uri="{FF2B5EF4-FFF2-40B4-BE49-F238E27FC236}">
                <a16:creationId xmlns:a16="http://schemas.microsoft.com/office/drawing/2014/main" id="{35A04013-D1BB-48BD-8B9E-1BDF439FC2B1}"/>
              </a:ext>
            </a:extLst>
          </p:cNvPr>
          <p:cNvSpPr>
            <a:spLocks noGrp="1"/>
          </p:cNvSpPr>
          <p:nvPr>
            <p:ph idx="1"/>
          </p:nvPr>
        </p:nvSpPr>
        <p:spPr>
          <a:xfrm>
            <a:off x="7152534" y="2016760"/>
            <a:ext cx="4928646" cy="4277571"/>
          </a:xfrm>
          <a:solidFill>
            <a:schemeClr val="bg1">
              <a:alpha val="68000"/>
            </a:schemeClr>
          </a:solidFill>
        </p:spPr>
        <p:txBody>
          <a:bodyPr>
            <a:normAutofit/>
          </a:bodyPr>
          <a:lstStyle/>
          <a:p>
            <a:pPr algn="just"/>
            <a:r>
              <a:rPr lang="it-IT" dirty="0">
                <a:latin typeface="Garamond" panose="02020404030301010803" pitchFamily="18" charset="0"/>
              </a:rPr>
              <a:t>I procedimenti per la formazione degli strumenti urbanistici si caratterizzano per la loro complessità e per l'articolazione in numerosi sub-procedimenti, che richiedono il coinvolgimento di numerose Amministrazioni</a:t>
            </a:r>
          </a:p>
          <a:p>
            <a:pPr algn="just"/>
            <a:r>
              <a:rPr lang="it-IT" dirty="0">
                <a:latin typeface="Garamond" panose="02020404030301010803" pitchFamily="18" charset="0"/>
              </a:rPr>
              <a:t>Competenze interdisciplinari, costi, tempi lunghissimi</a:t>
            </a:r>
          </a:p>
          <a:p>
            <a:pPr algn="just"/>
            <a:endParaRPr lang="it-IT" dirty="0">
              <a:latin typeface="Garamond" panose="02020404030301010803" pitchFamily="18" charset="0"/>
            </a:endParaRPr>
          </a:p>
          <a:p>
            <a:endParaRPr lang="it-IT" dirty="0">
              <a:latin typeface="Garamond" panose="02020404030301010803" pitchFamily="18" charset="0"/>
            </a:endParaRPr>
          </a:p>
        </p:txBody>
      </p:sp>
      <p:pic>
        <p:nvPicPr>
          <p:cNvPr id="6" name="Immagine 5">
            <a:extLst>
              <a:ext uri="{FF2B5EF4-FFF2-40B4-BE49-F238E27FC236}">
                <a16:creationId xmlns:a16="http://schemas.microsoft.com/office/drawing/2014/main" id="{2F08580C-4AC8-7EFD-2106-2DD4A3C9CCD1}"/>
              </a:ext>
            </a:extLst>
          </p:cNvPr>
          <p:cNvPicPr>
            <a:picLocks noChangeAspect="1"/>
          </p:cNvPicPr>
          <p:nvPr/>
        </p:nvPicPr>
        <p:blipFill rotWithShape="1">
          <a:blip r:embed="rId4">
            <a:extLst>
              <a:ext uri="{28A0092B-C50C-407E-A947-70E740481C1C}">
                <a14:useLocalDpi xmlns:a14="http://schemas.microsoft.com/office/drawing/2010/main" val="0"/>
              </a:ext>
            </a:extLst>
          </a:blip>
          <a:srcRect l="2903" t="14924" r="4156" b="6543"/>
          <a:stretch/>
        </p:blipFill>
        <p:spPr>
          <a:xfrm>
            <a:off x="171119" y="1942993"/>
            <a:ext cx="6870595" cy="4351338"/>
          </a:xfrm>
          <a:prstGeom prst="rect">
            <a:avLst/>
          </a:prstGeom>
        </p:spPr>
      </p:pic>
      <p:sp>
        <p:nvSpPr>
          <p:cNvPr id="8" name="CasellaDiTesto 7">
            <a:extLst>
              <a:ext uri="{FF2B5EF4-FFF2-40B4-BE49-F238E27FC236}">
                <a16:creationId xmlns:a16="http://schemas.microsoft.com/office/drawing/2014/main" id="{9C0F5727-70BC-4E7A-D91E-55E245BB095B}"/>
              </a:ext>
            </a:extLst>
          </p:cNvPr>
          <p:cNvSpPr txBox="1"/>
          <p:nvPr/>
        </p:nvSpPr>
        <p:spPr>
          <a:xfrm>
            <a:off x="203202" y="1481328"/>
            <a:ext cx="6838512" cy="400110"/>
          </a:xfrm>
          <a:prstGeom prst="rect">
            <a:avLst/>
          </a:prstGeom>
          <a:noFill/>
        </p:spPr>
        <p:txBody>
          <a:bodyPr wrap="square" rtlCol="0">
            <a:spAutoFit/>
          </a:bodyPr>
          <a:lstStyle/>
          <a:p>
            <a:pPr algn="ctr"/>
            <a:r>
              <a:rPr lang="it-IT" sz="2000" dirty="0">
                <a:latin typeface="Garamond" panose="02020404030301010803" pitchFamily="18" charset="0"/>
              </a:rPr>
              <a:t>Procedimento di approvazione del PAT (art. 15 </a:t>
            </a:r>
            <a:r>
              <a:rPr lang="it-IT" sz="2000" dirty="0" err="1">
                <a:latin typeface="Garamond" panose="02020404030301010803" pitchFamily="18" charset="0"/>
              </a:rPr>
              <a:t>l.r</a:t>
            </a:r>
            <a:r>
              <a:rPr lang="it-IT" sz="2000" dirty="0">
                <a:latin typeface="Garamond" panose="02020404030301010803" pitchFamily="18" charset="0"/>
              </a:rPr>
              <a:t>. 11/2004)</a:t>
            </a:r>
          </a:p>
        </p:txBody>
      </p:sp>
    </p:spTree>
    <p:extLst>
      <p:ext uri="{BB962C8B-B14F-4D97-AF65-F5344CB8AC3E}">
        <p14:creationId xmlns:p14="http://schemas.microsoft.com/office/powerpoint/2010/main" val="2434731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CCDD-223E-41E0-96B6-934F1E4666AF}"/>
              </a:ext>
            </a:extLst>
          </p:cNvPr>
          <p:cNvSpPr>
            <a:spLocks noGrp="1"/>
          </p:cNvSpPr>
          <p:nvPr>
            <p:ph type="title"/>
          </p:nvPr>
        </p:nvSpPr>
        <p:spPr>
          <a:xfrm>
            <a:off x="304799" y="365125"/>
            <a:ext cx="11683999" cy="1325563"/>
          </a:xfrm>
        </p:spPr>
        <p:txBody>
          <a:bodyPr/>
          <a:lstStyle/>
          <a:p>
            <a:r>
              <a:rPr lang="it-IT" dirty="0">
                <a:latin typeface="Garamond" panose="02020404030301010803" pitchFamily="18" charset="0"/>
              </a:rPr>
              <a:t>Gli strumenti della pianificazione</a:t>
            </a:r>
          </a:p>
        </p:txBody>
      </p:sp>
      <p:pic>
        <p:nvPicPr>
          <p:cNvPr id="7" name="Immagine 6" descr="Immagine che contiene testo, mappa&#10;&#10;Descrizione generata automaticamente">
            <a:extLst>
              <a:ext uri="{FF2B5EF4-FFF2-40B4-BE49-F238E27FC236}">
                <a16:creationId xmlns:a16="http://schemas.microsoft.com/office/drawing/2014/main" id="{E49AC317-7741-4A05-B5D1-3C6460D1DD30}"/>
              </a:ext>
            </a:extLst>
          </p:cNvPr>
          <p:cNvPicPr>
            <a:picLocks noChangeAspect="1"/>
          </p:cNvPicPr>
          <p:nvPr/>
        </p:nvPicPr>
        <p:blipFill rotWithShape="1">
          <a:blip r:embed="rId3">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3" name="Segnaposto contenuto 2">
            <a:extLst>
              <a:ext uri="{FF2B5EF4-FFF2-40B4-BE49-F238E27FC236}">
                <a16:creationId xmlns:a16="http://schemas.microsoft.com/office/drawing/2014/main" id="{35A04013-D1BB-48BD-8B9E-1BDF439FC2B1}"/>
              </a:ext>
            </a:extLst>
          </p:cNvPr>
          <p:cNvSpPr>
            <a:spLocks noGrp="1"/>
          </p:cNvSpPr>
          <p:nvPr>
            <p:ph idx="1"/>
          </p:nvPr>
        </p:nvSpPr>
        <p:spPr>
          <a:xfrm>
            <a:off x="4950576" y="1889528"/>
            <a:ext cx="7130604" cy="4404804"/>
          </a:xfrm>
          <a:solidFill>
            <a:schemeClr val="bg1">
              <a:alpha val="68000"/>
            </a:schemeClr>
          </a:solidFill>
        </p:spPr>
        <p:txBody>
          <a:bodyPr>
            <a:normAutofit/>
          </a:bodyPr>
          <a:lstStyle/>
          <a:p>
            <a:pPr algn="just"/>
            <a:r>
              <a:rPr lang="it-IT" dirty="0">
                <a:latin typeface="Garamond" panose="02020404030301010803" pitchFamily="18" charset="0"/>
              </a:rPr>
              <a:t>Nella Regione Veneto ~50 Comuni sono ancora privi di PAT, tra cui:</a:t>
            </a:r>
          </a:p>
          <a:p>
            <a:pPr lvl="1" algn="just"/>
            <a:r>
              <a:rPr lang="it-IT" sz="1800" dirty="0">
                <a:latin typeface="Garamond" panose="02020404030301010803" pitchFamily="18" charset="0"/>
              </a:rPr>
              <a:t>Vittorio Veneto (TV)</a:t>
            </a:r>
          </a:p>
          <a:p>
            <a:pPr lvl="1" algn="just"/>
            <a:r>
              <a:rPr lang="it-IT" sz="1800" dirty="0">
                <a:latin typeface="Garamond" panose="02020404030301010803" pitchFamily="18" charset="0"/>
              </a:rPr>
              <a:t>Soave (VR)</a:t>
            </a:r>
          </a:p>
          <a:p>
            <a:pPr lvl="1" algn="just"/>
            <a:r>
              <a:rPr lang="it-IT" sz="1800" dirty="0">
                <a:latin typeface="Garamond" panose="02020404030301010803" pitchFamily="18" charset="0"/>
              </a:rPr>
              <a:t>Marostica (VI)</a:t>
            </a:r>
          </a:p>
          <a:p>
            <a:pPr lvl="1" algn="just"/>
            <a:endParaRPr lang="it-IT" dirty="0">
              <a:latin typeface="Garamond" panose="02020404030301010803" pitchFamily="18" charset="0"/>
            </a:endParaRPr>
          </a:p>
          <a:p>
            <a:pPr algn="just"/>
            <a:r>
              <a:rPr lang="it-IT" dirty="0">
                <a:latin typeface="Garamond" panose="02020404030301010803" pitchFamily="18" charset="0"/>
              </a:rPr>
              <a:t>In alcuni comuni il PAT è solo adottato, tra cui:</a:t>
            </a:r>
          </a:p>
          <a:p>
            <a:pPr lvl="1" algn="just"/>
            <a:r>
              <a:rPr lang="it-IT" sz="1800" dirty="0">
                <a:latin typeface="Garamond" panose="02020404030301010803" pitchFamily="18" charset="0"/>
              </a:rPr>
              <a:t>Ponte nelle Alpi (BL) - </a:t>
            </a:r>
            <a:r>
              <a:rPr lang="it-IT" sz="1800" b="1" dirty="0">
                <a:latin typeface="Garamond" panose="02020404030301010803" pitchFamily="18" charset="0"/>
              </a:rPr>
              <a:t>adottato il 16.1.2015</a:t>
            </a:r>
          </a:p>
          <a:p>
            <a:pPr lvl="1" algn="just"/>
            <a:r>
              <a:rPr lang="it-IT" sz="1800" dirty="0">
                <a:latin typeface="Garamond" panose="02020404030301010803" pitchFamily="18" charset="0"/>
              </a:rPr>
              <a:t>Abano Terme (PD) - </a:t>
            </a:r>
            <a:r>
              <a:rPr lang="it-IT" sz="1800" b="1" dirty="0">
                <a:latin typeface="Garamond" panose="02020404030301010803" pitchFamily="18" charset="0"/>
              </a:rPr>
              <a:t>adottato il 19.1.2016 </a:t>
            </a:r>
            <a:r>
              <a:rPr lang="it-IT" sz="1800" dirty="0">
                <a:latin typeface="Garamond" panose="02020404030301010803" pitchFamily="18" charset="0"/>
              </a:rPr>
              <a:t>- riadottato il 6.12.2021 </a:t>
            </a:r>
          </a:p>
          <a:p>
            <a:pPr lvl="1" algn="just"/>
            <a:r>
              <a:rPr lang="it-IT" sz="1800" dirty="0">
                <a:latin typeface="Garamond" panose="02020404030301010803" pitchFamily="18" charset="0"/>
              </a:rPr>
              <a:t>Lusia (RO) - </a:t>
            </a:r>
            <a:r>
              <a:rPr lang="it-IT" sz="1800" b="1" dirty="0">
                <a:latin typeface="Garamond" panose="02020404030301010803" pitchFamily="18" charset="0"/>
              </a:rPr>
              <a:t>adottato il 21.3.2012 </a:t>
            </a:r>
            <a:r>
              <a:rPr lang="it-IT" sz="1800" dirty="0">
                <a:latin typeface="Garamond" panose="02020404030301010803" pitchFamily="18" charset="0"/>
              </a:rPr>
              <a:t>- prevista la sua riadozione</a:t>
            </a:r>
          </a:p>
          <a:p>
            <a:pPr lvl="1" algn="just"/>
            <a:r>
              <a:rPr lang="it-IT" sz="1800" dirty="0">
                <a:latin typeface="Garamond" panose="02020404030301010803" pitchFamily="18" charset="0"/>
              </a:rPr>
              <a:t>Mira (VE) - </a:t>
            </a:r>
            <a:r>
              <a:rPr lang="it-IT" sz="1800" b="1" dirty="0">
                <a:latin typeface="Garamond" panose="02020404030301010803" pitchFamily="18" charset="0"/>
              </a:rPr>
              <a:t>adottato il 9.3.2016</a:t>
            </a:r>
          </a:p>
          <a:p>
            <a:pPr lvl="1" algn="just"/>
            <a:endParaRPr lang="it-IT" dirty="0">
              <a:latin typeface="Garamond" panose="02020404030301010803" pitchFamily="18" charset="0"/>
            </a:endParaRPr>
          </a:p>
          <a:p>
            <a:pPr lvl="2" algn="just"/>
            <a:endParaRPr lang="it-IT" dirty="0">
              <a:latin typeface="Garamond" panose="02020404030301010803" pitchFamily="18" charset="0"/>
            </a:endParaRPr>
          </a:p>
          <a:p>
            <a:pPr lvl="1" algn="just"/>
            <a:endParaRPr lang="it-IT" dirty="0">
              <a:latin typeface="Garamond" panose="02020404030301010803" pitchFamily="18" charset="0"/>
            </a:endParaRPr>
          </a:p>
        </p:txBody>
      </p:sp>
      <p:pic>
        <p:nvPicPr>
          <p:cNvPr id="5" name="Immagine 4" descr="Immagine che contiene mappa&#10;&#10;Descrizione generata automaticamente">
            <a:extLst>
              <a:ext uri="{FF2B5EF4-FFF2-40B4-BE49-F238E27FC236}">
                <a16:creationId xmlns:a16="http://schemas.microsoft.com/office/drawing/2014/main" id="{B8CC9253-5566-15ED-8BCE-ACD6BD35FA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1889527"/>
            <a:ext cx="4340978" cy="4532035"/>
          </a:xfrm>
          <a:prstGeom prst="rect">
            <a:avLst/>
          </a:prstGeom>
        </p:spPr>
      </p:pic>
    </p:spTree>
    <p:extLst>
      <p:ext uri="{BB962C8B-B14F-4D97-AF65-F5344CB8AC3E}">
        <p14:creationId xmlns:p14="http://schemas.microsoft.com/office/powerpoint/2010/main" val="1339620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CCDD-223E-41E0-96B6-934F1E4666AF}"/>
              </a:ext>
            </a:extLst>
          </p:cNvPr>
          <p:cNvSpPr>
            <a:spLocks noGrp="1"/>
          </p:cNvSpPr>
          <p:nvPr>
            <p:ph type="title"/>
          </p:nvPr>
        </p:nvSpPr>
        <p:spPr>
          <a:xfrm>
            <a:off x="254000" y="-14575"/>
            <a:ext cx="11683999" cy="1325563"/>
          </a:xfrm>
        </p:spPr>
        <p:txBody>
          <a:bodyPr/>
          <a:lstStyle/>
          <a:p>
            <a:r>
              <a:rPr lang="it-IT" dirty="0">
                <a:latin typeface="Garamond" panose="02020404030301010803" pitchFamily="18" charset="0"/>
              </a:rPr>
              <a:t>Dalla pianificazione rigida a quella flessibile</a:t>
            </a:r>
          </a:p>
        </p:txBody>
      </p:sp>
      <p:pic>
        <p:nvPicPr>
          <p:cNvPr id="7" name="Immagine 6" descr="Immagine che contiene testo, mappa&#10;&#10;Descrizione generata automaticamente">
            <a:extLst>
              <a:ext uri="{FF2B5EF4-FFF2-40B4-BE49-F238E27FC236}">
                <a16:creationId xmlns:a16="http://schemas.microsoft.com/office/drawing/2014/main" id="{E49AC317-7741-4A05-B5D1-3C6460D1DD30}"/>
              </a:ext>
            </a:extLst>
          </p:cNvPr>
          <p:cNvPicPr>
            <a:picLocks noChangeAspect="1"/>
          </p:cNvPicPr>
          <p:nvPr/>
        </p:nvPicPr>
        <p:blipFill rotWithShape="1">
          <a:blip r:embed="rId3">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3" name="Segnaposto contenuto 2">
            <a:extLst>
              <a:ext uri="{FF2B5EF4-FFF2-40B4-BE49-F238E27FC236}">
                <a16:creationId xmlns:a16="http://schemas.microsoft.com/office/drawing/2014/main" id="{35A04013-D1BB-48BD-8B9E-1BDF439FC2B1}"/>
              </a:ext>
            </a:extLst>
          </p:cNvPr>
          <p:cNvSpPr>
            <a:spLocks noGrp="1"/>
          </p:cNvSpPr>
          <p:nvPr>
            <p:ph idx="1"/>
          </p:nvPr>
        </p:nvSpPr>
        <p:spPr>
          <a:xfrm>
            <a:off x="233264" y="5744955"/>
            <a:ext cx="3648271" cy="459085"/>
          </a:xfrm>
          <a:solidFill>
            <a:schemeClr val="bg1">
              <a:alpha val="68000"/>
            </a:schemeClr>
          </a:solidFill>
        </p:spPr>
        <p:txBody>
          <a:bodyPr>
            <a:normAutofit lnSpcReduction="10000"/>
          </a:bodyPr>
          <a:lstStyle/>
          <a:p>
            <a:pPr marL="0" indent="0">
              <a:buNone/>
            </a:pPr>
            <a:r>
              <a:rPr lang="it-IT" dirty="0">
                <a:latin typeface="Garamond" panose="02020404030301010803" pitchFamily="18" charset="0"/>
              </a:rPr>
              <a:t>Urbanisti, non profeti</a:t>
            </a:r>
          </a:p>
        </p:txBody>
      </p:sp>
      <p:pic>
        <p:nvPicPr>
          <p:cNvPr id="9" name="Immagine 8" descr="Immagine che contiene tazza&#10;&#10;Descrizione generata automaticamente">
            <a:extLst>
              <a:ext uri="{FF2B5EF4-FFF2-40B4-BE49-F238E27FC236}">
                <a16:creationId xmlns:a16="http://schemas.microsoft.com/office/drawing/2014/main" id="{BAC0EF23-30F6-0FF1-C65D-6E96B675A5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921" y="2228915"/>
            <a:ext cx="2748956" cy="3433167"/>
          </a:xfrm>
          <a:prstGeom prst="rect">
            <a:avLst/>
          </a:prstGeom>
        </p:spPr>
      </p:pic>
      <p:pic>
        <p:nvPicPr>
          <p:cNvPr id="11" name="Immagine 10">
            <a:extLst>
              <a:ext uri="{FF2B5EF4-FFF2-40B4-BE49-F238E27FC236}">
                <a16:creationId xmlns:a16="http://schemas.microsoft.com/office/drawing/2014/main" id="{9D17FF7F-DDDC-FE5E-188A-508E09B93070}"/>
              </a:ext>
            </a:extLst>
          </p:cNvPr>
          <p:cNvPicPr>
            <a:picLocks noChangeAspect="1"/>
          </p:cNvPicPr>
          <p:nvPr/>
        </p:nvPicPr>
        <p:blipFill rotWithShape="1">
          <a:blip r:embed="rId5">
            <a:extLst>
              <a:ext uri="{28A0092B-C50C-407E-A947-70E740481C1C}">
                <a14:useLocalDpi xmlns:a14="http://schemas.microsoft.com/office/drawing/2010/main" val="0"/>
              </a:ext>
            </a:extLst>
          </a:blip>
          <a:srcRect b="8847"/>
          <a:stretch/>
        </p:blipFill>
        <p:spPr>
          <a:xfrm>
            <a:off x="6280200" y="1220358"/>
            <a:ext cx="2479925" cy="1870788"/>
          </a:xfrm>
          <a:prstGeom prst="rect">
            <a:avLst/>
          </a:prstGeom>
        </p:spPr>
      </p:pic>
      <p:sp>
        <p:nvSpPr>
          <p:cNvPr id="12" name="Segnaposto contenuto 2">
            <a:extLst>
              <a:ext uri="{FF2B5EF4-FFF2-40B4-BE49-F238E27FC236}">
                <a16:creationId xmlns:a16="http://schemas.microsoft.com/office/drawing/2014/main" id="{A0730701-66FF-0A4E-D2FD-5290036DAC40}"/>
              </a:ext>
            </a:extLst>
          </p:cNvPr>
          <p:cNvSpPr txBox="1">
            <a:spLocks/>
          </p:cNvSpPr>
          <p:nvPr/>
        </p:nvSpPr>
        <p:spPr>
          <a:xfrm>
            <a:off x="6004676" y="3045426"/>
            <a:ext cx="3030972" cy="459085"/>
          </a:xfrm>
          <a:prstGeom prst="rect">
            <a:avLst/>
          </a:prstGeom>
          <a:solidFill>
            <a:schemeClr val="bg1">
              <a:alpha val="68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400" dirty="0">
                <a:latin typeface="Garamond" panose="02020404030301010803" pitchFamily="18" charset="0"/>
              </a:rPr>
              <a:t>Andamento demografico</a:t>
            </a:r>
          </a:p>
        </p:txBody>
      </p:sp>
      <p:pic>
        <p:nvPicPr>
          <p:cNvPr id="14" name="Immagine 13" descr="Immagine che contiene persona, panca, albero, sedendo&#10;&#10;Descrizione generata automaticamente">
            <a:extLst>
              <a:ext uri="{FF2B5EF4-FFF2-40B4-BE49-F238E27FC236}">
                <a16:creationId xmlns:a16="http://schemas.microsoft.com/office/drawing/2014/main" id="{370FB5F7-FF76-30E3-7BEA-22E2C2A2F3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0467" y="3577827"/>
            <a:ext cx="3250692" cy="2167128"/>
          </a:xfrm>
          <a:prstGeom prst="rect">
            <a:avLst/>
          </a:prstGeom>
        </p:spPr>
      </p:pic>
      <p:sp>
        <p:nvSpPr>
          <p:cNvPr id="15" name="Segnaposto contenuto 2">
            <a:extLst>
              <a:ext uri="{FF2B5EF4-FFF2-40B4-BE49-F238E27FC236}">
                <a16:creationId xmlns:a16="http://schemas.microsoft.com/office/drawing/2014/main" id="{1596B489-C70E-0C65-B9F9-CD9896769EA7}"/>
              </a:ext>
            </a:extLst>
          </p:cNvPr>
          <p:cNvSpPr txBox="1">
            <a:spLocks/>
          </p:cNvSpPr>
          <p:nvPr/>
        </p:nvSpPr>
        <p:spPr>
          <a:xfrm>
            <a:off x="8310467" y="5842392"/>
            <a:ext cx="3250692" cy="459085"/>
          </a:xfrm>
          <a:prstGeom prst="rect">
            <a:avLst/>
          </a:prstGeom>
          <a:solidFill>
            <a:schemeClr val="bg1">
              <a:alpha val="68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400" dirty="0">
                <a:latin typeface="Garamond" panose="02020404030301010803" pitchFamily="18" charset="0"/>
              </a:rPr>
              <a:t>Digitalizzazione e nuovi lavori</a:t>
            </a:r>
          </a:p>
        </p:txBody>
      </p:sp>
      <p:pic>
        <p:nvPicPr>
          <p:cNvPr id="17" name="Immagine 16" descr="Immagine che contiene broccoli&#10;&#10;Descrizione generata automaticamente">
            <a:extLst>
              <a:ext uri="{FF2B5EF4-FFF2-40B4-BE49-F238E27FC236}">
                <a16:creationId xmlns:a16="http://schemas.microsoft.com/office/drawing/2014/main" id="{BB59970A-F7EC-0843-F6B0-A61AAC169F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64456" y="3562518"/>
            <a:ext cx="2240444" cy="2240444"/>
          </a:xfrm>
          <a:prstGeom prst="rect">
            <a:avLst/>
          </a:prstGeom>
        </p:spPr>
      </p:pic>
      <p:sp>
        <p:nvSpPr>
          <p:cNvPr id="18" name="Segnaposto contenuto 2">
            <a:extLst>
              <a:ext uri="{FF2B5EF4-FFF2-40B4-BE49-F238E27FC236}">
                <a16:creationId xmlns:a16="http://schemas.microsoft.com/office/drawing/2014/main" id="{C19A999A-AD27-1EB6-F319-751807934E41}"/>
              </a:ext>
            </a:extLst>
          </p:cNvPr>
          <p:cNvSpPr txBox="1">
            <a:spLocks/>
          </p:cNvSpPr>
          <p:nvPr/>
        </p:nvSpPr>
        <p:spPr>
          <a:xfrm>
            <a:off x="4470655" y="5842391"/>
            <a:ext cx="2334245" cy="459085"/>
          </a:xfrm>
          <a:prstGeom prst="rect">
            <a:avLst/>
          </a:prstGeom>
          <a:solidFill>
            <a:schemeClr val="bg1">
              <a:alpha val="68000"/>
            </a:schemeClr>
          </a:solid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t-IT" sz="2400" dirty="0">
                <a:latin typeface="Garamond" panose="02020404030301010803" pitchFamily="18" charset="0"/>
              </a:rPr>
              <a:t>Transizione ecologica</a:t>
            </a:r>
          </a:p>
        </p:txBody>
      </p:sp>
    </p:spTree>
    <p:extLst>
      <p:ext uri="{BB962C8B-B14F-4D97-AF65-F5344CB8AC3E}">
        <p14:creationId xmlns:p14="http://schemas.microsoft.com/office/powerpoint/2010/main" val="2643255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CCDD-223E-41E0-96B6-934F1E4666AF}"/>
              </a:ext>
            </a:extLst>
          </p:cNvPr>
          <p:cNvSpPr>
            <a:spLocks noGrp="1"/>
          </p:cNvSpPr>
          <p:nvPr>
            <p:ph type="title"/>
          </p:nvPr>
        </p:nvSpPr>
        <p:spPr>
          <a:xfrm>
            <a:off x="304799" y="365125"/>
            <a:ext cx="11683999" cy="1325563"/>
          </a:xfrm>
        </p:spPr>
        <p:txBody>
          <a:bodyPr>
            <a:normAutofit/>
          </a:bodyPr>
          <a:lstStyle/>
          <a:p>
            <a:r>
              <a:rPr lang="it-IT" dirty="0">
                <a:latin typeface="Garamond" panose="02020404030301010803" pitchFamily="18" charset="0"/>
              </a:rPr>
              <a:t>Dalla pianificazione rigida a quella flessibile</a:t>
            </a:r>
          </a:p>
        </p:txBody>
      </p:sp>
      <p:pic>
        <p:nvPicPr>
          <p:cNvPr id="7" name="Immagine 6" descr="Immagine che contiene testo, mappa&#10;&#10;Descrizione generata automaticamente">
            <a:extLst>
              <a:ext uri="{FF2B5EF4-FFF2-40B4-BE49-F238E27FC236}">
                <a16:creationId xmlns:a16="http://schemas.microsoft.com/office/drawing/2014/main" id="{E49AC317-7741-4A05-B5D1-3C6460D1DD30}"/>
              </a:ext>
            </a:extLst>
          </p:cNvPr>
          <p:cNvPicPr>
            <a:picLocks noChangeAspect="1"/>
          </p:cNvPicPr>
          <p:nvPr/>
        </p:nvPicPr>
        <p:blipFill rotWithShape="1">
          <a:blip r:embed="rId3">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3" name="Segnaposto contenuto 2">
            <a:extLst>
              <a:ext uri="{FF2B5EF4-FFF2-40B4-BE49-F238E27FC236}">
                <a16:creationId xmlns:a16="http://schemas.microsoft.com/office/drawing/2014/main" id="{35A04013-D1BB-48BD-8B9E-1BDF439FC2B1}"/>
              </a:ext>
            </a:extLst>
          </p:cNvPr>
          <p:cNvSpPr>
            <a:spLocks noGrp="1"/>
          </p:cNvSpPr>
          <p:nvPr>
            <p:ph idx="1"/>
          </p:nvPr>
        </p:nvSpPr>
        <p:spPr>
          <a:xfrm>
            <a:off x="185393" y="2267712"/>
            <a:ext cx="6095999" cy="4377532"/>
          </a:xfrm>
          <a:solidFill>
            <a:schemeClr val="bg1">
              <a:alpha val="68000"/>
            </a:schemeClr>
          </a:solidFill>
        </p:spPr>
        <p:txBody>
          <a:bodyPr>
            <a:normAutofit/>
          </a:bodyPr>
          <a:lstStyle/>
          <a:p>
            <a:pPr marL="342900" indent="-342900">
              <a:buFont typeface="Arial" panose="020B0604020202020204" pitchFamily="34" charset="0"/>
              <a:buChar char="•"/>
            </a:pPr>
            <a:r>
              <a:rPr lang="it-IT" b="1" dirty="0">
                <a:latin typeface="Garamond" panose="02020404030301010803" pitchFamily="18" charset="0"/>
              </a:rPr>
              <a:t>Flessibilità</a:t>
            </a:r>
            <a:r>
              <a:rPr lang="it-IT" dirty="0">
                <a:latin typeface="Garamond" panose="02020404030301010803" pitchFamily="18" charset="0"/>
              </a:rPr>
              <a:t> mediante maggiore spazio alla legislazione delle Regioni </a:t>
            </a:r>
          </a:p>
          <a:p>
            <a:pPr marL="342900" indent="-342900">
              <a:buFont typeface="Arial" panose="020B0604020202020204" pitchFamily="34" charset="0"/>
              <a:buChar char="•"/>
            </a:pPr>
            <a:r>
              <a:rPr lang="it-IT" b="1" dirty="0">
                <a:latin typeface="Garamond" panose="02020404030301010803" pitchFamily="18" charset="0"/>
              </a:rPr>
              <a:t>Flessibilità</a:t>
            </a:r>
            <a:r>
              <a:rPr lang="it-IT" dirty="0">
                <a:latin typeface="Garamond" panose="02020404030301010803" pitchFamily="18" charset="0"/>
              </a:rPr>
              <a:t> nella concezione e struttura dei piani (strutturali/operativi)</a:t>
            </a:r>
          </a:p>
          <a:p>
            <a:pPr marL="342900" indent="-342900">
              <a:buFont typeface="Arial" panose="020B0604020202020204" pitchFamily="34" charset="0"/>
              <a:buChar char="•"/>
            </a:pPr>
            <a:r>
              <a:rPr lang="it-IT" b="1" dirty="0">
                <a:latin typeface="Garamond" panose="02020404030301010803" pitchFamily="18" charset="0"/>
              </a:rPr>
              <a:t>Flessibilità</a:t>
            </a:r>
            <a:r>
              <a:rPr lang="it-IT" dirty="0">
                <a:latin typeface="Garamond" panose="02020404030301010803" pitchFamily="18" charset="0"/>
              </a:rPr>
              <a:t> nella velocità di predisposizione e di aggiornamento dei piani</a:t>
            </a:r>
          </a:p>
          <a:p>
            <a:pPr marL="342900" indent="-342900">
              <a:buFont typeface="Arial" panose="020B0604020202020204" pitchFamily="34" charset="0"/>
              <a:buChar char="•"/>
            </a:pPr>
            <a:r>
              <a:rPr lang="it-IT" b="1" dirty="0">
                <a:latin typeface="Garamond" panose="02020404030301010803" pitchFamily="18" charset="0"/>
              </a:rPr>
              <a:t>Flessibilità</a:t>
            </a:r>
            <a:r>
              <a:rPr lang="it-IT" dirty="0">
                <a:latin typeface="Garamond" panose="02020404030301010803" pitchFamily="18" charset="0"/>
              </a:rPr>
              <a:t> nella derogabilità dei piani</a:t>
            </a:r>
          </a:p>
        </p:txBody>
      </p:sp>
      <p:pic>
        <p:nvPicPr>
          <p:cNvPr id="10" name="Immagine 9">
            <a:extLst>
              <a:ext uri="{FF2B5EF4-FFF2-40B4-BE49-F238E27FC236}">
                <a16:creationId xmlns:a16="http://schemas.microsoft.com/office/drawing/2014/main" id="{7A249D0E-7265-8DA0-8AF0-B9FBEA5F77B3}"/>
              </a:ext>
            </a:extLst>
          </p:cNvPr>
          <p:cNvPicPr>
            <a:picLocks noChangeAspect="1"/>
          </p:cNvPicPr>
          <p:nvPr/>
        </p:nvPicPr>
        <p:blipFill rotWithShape="1">
          <a:blip r:embed="rId4">
            <a:extLst>
              <a:ext uri="{28A0092B-C50C-407E-A947-70E740481C1C}">
                <a14:useLocalDpi xmlns:a14="http://schemas.microsoft.com/office/drawing/2010/main" val="0"/>
              </a:ext>
            </a:extLst>
          </a:blip>
          <a:srcRect l="4454" r="21392" b="17619"/>
          <a:stretch/>
        </p:blipFill>
        <p:spPr>
          <a:xfrm>
            <a:off x="6374089" y="2267712"/>
            <a:ext cx="5725214" cy="4377531"/>
          </a:xfrm>
          <a:prstGeom prst="rect">
            <a:avLst/>
          </a:prstGeom>
        </p:spPr>
      </p:pic>
    </p:spTree>
    <p:extLst>
      <p:ext uri="{BB962C8B-B14F-4D97-AF65-F5344CB8AC3E}">
        <p14:creationId xmlns:p14="http://schemas.microsoft.com/office/powerpoint/2010/main" val="357277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CCDD-223E-41E0-96B6-934F1E4666AF}"/>
              </a:ext>
            </a:extLst>
          </p:cNvPr>
          <p:cNvSpPr>
            <a:spLocks noGrp="1"/>
          </p:cNvSpPr>
          <p:nvPr>
            <p:ph type="title"/>
          </p:nvPr>
        </p:nvSpPr>
        <p:spPr>
          <a:xfrm>
            <a:off x="304799" y="365125"/>
            <a:ext cx="11683999" cy="1325563"/>
          </a:xfrm>
        </p:spPr>
        <p:txBody>
          <a:bodyPr>
            <a:normAutofit/>
          </a:bodyPr>
          <a:lstStyle/>
          <a:p>
            <a:r>
              <a:rPr lang="it-IT" dirty="0">
                <a:latin typeface="Garamond" panose="02020404030301010803" pitchFamily="18" charset="0"/>
              </a:rPr>
              <a:t>Nuovi princìpi e nuove regole</a:t>
            </a:r>
            <a:br>
              <a:rPr lang="it-IT" dirty="0">
                <a:latin typeface="Garamond" panose="02020404030301010803" pitchFamily="18" charset="0"/>
              </a:rPr>
            </a:br>
            <a:r>
              <a:rPr lang="it-IT" dirty="0">
                <a:latin typeface="Garamond" panose="02020404030301010803" pitchFamily="18" charset="0"/>
              </a:rPr>
              <a:t> per governare il cambiamento e l'innovazione</a:t>
            </a:r>
          </a:p>
        </p:txBody>
      </p:sp>
      <p:pic>
        <p:nvPicPr>
          <p:cNvPr id="7" name="Immagine 6" descr="Immagine che contiene testo, mappa&#10;&#10;Descrizione generata automaticamente">
            <a:extLst>
              <a:ext uri="{FF2B5EF4-FFF2-40B4-BE49-F238E27FC236}">
                <a16:creationId xmlns:a16="http://schemas.microsoft.com/office/drawing/2014/main" id="{E49AC317-7741-4A05-B5D1-3C6460D1DD30}"/>
              </a:ext>
            </a:extLst>
          </p:cNvPr>
          <p:cNvPicPr>
            <a:picLocks noChangeAspect="1"/>
          </p:cNvPicPr>
          <p:nvPr/>
        </p:nvPicPr>
        <p:blipFill rotWithShape="1">
          <a:blip r:embed="rId3">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3" name="Segnaposto contenuto 2">
            <a:extLst>
              <a:ext uri="{FF2B5EF4-FFF2-40B4-BE49-F238E27FC236}">
                <a16:creationId xmlns:a16="http://schemas.microsoft.com/office/drawing/2014/main" id="{35A04013-D1BB-48BD-8B9E-1BDF439FC2B1}"/>
              </a:ext>
            </a:extLst>
          </p:cNvPr>
          <p:cNvSpPr>
            <a:spLocks noGrp="1"/>
          </p:cNvSpPr>
          <p:nvPr>
            <p:ph idx="1"/>
          </p:nvPr>
        </p:nvSpPr>
        <p:spPr>
          <a:xfrm>
            <a:off x="304800" y="2138736"/>
            <a:ext cx="7716570" cy="4506508"/>
          </a:xfrm>
          <a:solidFill>
            <a:schemeClr val="bg1">
              <a:alpha val="68000"/>
            </a:schemeClr>
          </a:solidFill>
        </p:spPr>
        <p:txBody>
          <a:bodyPr>
            <a:normAutofit/>
          </a:bodyPr>
          <a:lstStyle/>
          <a:p>
            <a:pPr marL="342900" indent="-342900">
              <a:buFont typeface="Arial" panose="020B0604020202020204" pitchFamily="34" charset="0"/>
              <a:buChar char="•"/>
            </a:pPr>
            <a:r>
              <a:rPr lang="it-IT" dirty="0">
                <a:latin typeface="Garamond" panose="02020404030301010803" pitchFamily="18" charset="0"/>
              </a:rPr>
              <a:t>Dalla centralità del piano alla </a:t>
            </a:r>
            <a:r>
              <a:rPr lang="it-IT" b="1" dirty="0">
                <a:latin typeface="Garamond" panose="02020404030301010803" pitchFamily="18" charset="0"/>
              </a:rPr>
              <a:t>centralità del progetto </a:t>
            </a:r>
            <a:r>
              <a:rPr lang="it-IT" dirty="0">
                <a:latin typeface="Garamond" panose="02020404030301010803" pitchFamily="18" charset="0"/>
              </a:rPr>
              <a:t>che si fa parte del piano</a:t>
            </a:r>
          </a:p>
          <a:p>
            <a:pPr marL="342900" indent="-342900">
              <a:buFont typeface="Arial" panose="020B0604020202020204" pitchFamily="34" charset="0"/>
              <a:buChar char="•"/>
            </a:pPr>
            <a:r>
              <a:rPr lang="it-IT" b="1" dirty="0">
                <a:latin typeface="Garamond" panose="02020404030301010803" pitchFamily="18" charset="0"/>
              </a:rPr>
              <a:t>Urbanistica concertata </a:t>
            </a:r>
            <a:r>
              <a:rPr lang="it-IT" dirty="0">
                <a:latin typeface="Garamond" panose="02020404030301010803" pitchFamily="18" charset="0"/>
              </a:rPr>
              <a:t>tra parte pubblica e privati: l’accordo come atto unilaterale d’obbligo che concorre a soddisfare il pubblico interesse</a:t>
            </a:r>
          </a:p>
          <a:p>
            <a:pPr marL="342900" indent="-342900">
              <a:buFont typeface="Arial" panose="020B0604020202020204" pitchFamily="34" charset="0"/>
              <a:buChar char="•"/>
            </a:pPr>
            <a:r>
              <a:rPr lang="it-IT" b="1" dirty="0">
                <a:latin typeface="Garamond" panose="02020404030301010803" pitchFamily="18" charset="0"/>
              </a:rPr>
              <a:t>Riciclo edilizio </a:t>
            </a:r>
            <a:r>
              <a:rPr lang="it-IT" dirty="0">
                <a:latin typeface="Garamond" panose="02020404030301010803" pitchFamily="18" charset="0"/>
              </a:rPr>
              <a:t>mediante ristrutturazione urbanistica e trasferimento di volumi mediante crediti edilizi</a:t>
            </a:r>
          </a:p>
        </p:txBody>
      </p:sp>
      <p:pic>
        <p:nvPicPr>
          <p:cNvPr id="5" name="Immagine 4" descr="Immagine che contiene cielo, esterni, piscina, resort&#10;&#10;Descrizione generata automaticamente">
            <a:extLst>
              <a:ext uri="{FF2B5EF4-FFF2-40B4-BE49-F238E27FC236}">
                <a16:creationId xmlns:a16="http://schemas.microsoft.com/office/drawing/2014/main" id="{AA3FDEF8-8088-7F66-D7F1-3E6686FDAFCB}"/>
              </a:ext>
            </a:extLst>
          </p:cNvPr>
          <p:cNvPicPr>
            <a:picLocks noChangeAspect="1"/>
          </p:cNvPicPr>
          <p:nvPr/>
        </p:nvPicPr>
        <p:blipFill rotWithShape="1">
          <a:blip r:embed="rId4">
            <a:extLst>
              <a:ext uri="{28A0092B-C50C-407E-A947-70E740481C1C}">
                <a14:useLocalDpi xmlns:a14="http://schemas.microsoft.com/office/drawing/2010/main" val="0"/>
              </a:ext>
            </a:extLst>
          </a:blip>
          <a:srcRect l="5422" r="17549" b="10885"/>
          <a:stretch/>
        </p:blipFill>
        <p:spPr>
          <a:xfrm>
            <a:off x="8154955" y="2138736"/>
            <a:ext cx="3903460" cy="4506508"/>
          </a:xfrm>
          <a:prstGeom prst="rect">
            <a:avLst/>
          </a:prstGeom>
        </p:spPr>
      </p:pic>
    </p:spTree>
    <p:extLst>
      <p:ext uri="{BB962C8B-B14F-4D97-AF65-F5344CB8AC3E}">
        <p14:creationId xmlns:p14="http://schemas.microsoft.com/office/powerpoint/2010/main" val="1280813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mappa&#10;&#10;Descrizione generata automaticamente">
            <a:extLst>
              <a:ext uri="{FF2B5EF4-FFF2-40B4-BE49-F238E27FC236}">
                <a16:creationId xmlns:a16="http://schemas.microsoft.com/office/drawing/2014/main" id="{3AE5BF3A-562B-0A3D-520B-52E6F6C10353}"/>
              </a:ext>
            </a:extLst>
          </p:cNvPr>
          <p:cNvPicPr>
            <a:picLocks noChangeAspect="1"/>
          </p:cNvPicPr>
          <p:nvPr/>
        </p:nvPicPr>
        <p:blipFill rotWithShape="1">
          <a:blip r:embed="rId2">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2" name="Titolo 1">
            <a:extLst>
              <a:ext uri="{FF2B5EF4-FFF2-40B4-BE49-F238E27FC236}">
                <a16:creationId xmlns:a16="http://schemas.microsoft.com/office/drawing/2014/main" id="{B2075DB5-4F15-4B04-B654-4785C853CD13}"/>
              </a:ext>
            </a:extLst>
          </p:cNvPr>
          <p:cNvSpPr>
            <a:spLocks noGrp="1"/>
          </p:cNvSpPr>
          <p:nvPr>
            <p:ph type="title"/>
          </p:nvPr>
        </p:nvSpPr>
        <p:spPr/>
        <p:txBody>
          <a:bodyPr/>
          <a:lstStyle/>
          <a:p>
            <a:r>
              <a:rPr lang="it-IT" dirty="0">
                <a:latin typeface="Garamond" panose="02020404030301010803" pitchFamily="18" charset="0"/>
              </a:rPr>
              <a:t>Deroghe e micro-pianificazione</a:t>
            </a:r>
          </a:p>
        </p:txBody>
      </p:sp>
      <p:sp>
        <p:nvSpPr>
          <p:cNvPr id="3" name="Segnaposto contenuto 2">
            <a:extLst>
              <a:ext uri="{FF2B5EF4-FFF2-40B4-BE49-F238E27FC236}">
                <a16:creationId xmlns:a16="http://schemas.microsoft.com/office/drawing/2014/main" id="{D52827AD-3BBE-4C32-83D6-7D0D76446422}"/>
              </a:ext>
            </a:extLst>
          </p:cNvPr>
          <p:cNvSpPr>
            <a:spLocks noGrp="1"/>
          </p:cNvSpPr>
          <p:nvPr>
            <p:ph idx="1"/>
          </p:nvPr>
        </p:nvSpPr>
        <p:spPr>
          <a:solidFill>
            <a:srgbClr val="FFFFFF">
              <a:alpha val="69804"/>
            </a:srgbClr>
          </a:solidFill>
        </p:spPr>
        <p:txBody>
          <a:bodyPr>
            <a:normAutofit fontScale="92500" lnSpcReduction="20000"/>
          </a:bodyPr>
          <a:lstStyle/>
          <a:p>
            <a:pPr algn="just"/>
            <a:r>
              <a:rPr lang="it-IT" dirty="0">
                <a:latin typeface="Garamond" panose="02020404030301010803" pitchFamily="18" charset="0"/>
              </a:rPr>
              <a:t>Nel corso degli anni il legislatore statale è intervenuto con norme estemporanee allo scopo di semplificare/accelerare l’attività edilizia e di riqualificazione:</a:t>
            </a:r>
          </a:p>
          <a:p>
            <a:pPr lvl="1"/>
            <a:r>
              <a:rPr lang="it-IT" dirty="0">
                <a:latin typeface="Garamond" panose="02020404030301010803" pitchFamily="18" charset="0"/>
              </a:rPr>
              <a:t>DIA/SCIA in sostituzione o alternativa al Permesso di Costruire</a:t>
            </a:r>
          </a:p>
          <a:p>
            <a:pPr lvl="1"/>
            <a:r>
              <a:rPr lang="it-IT" dirty="0">
                <a:latin typeface="Garamond" panose="02020404030301010803" pitchFamily="18" charset="0"/>
              </a:rPr>
              <a:t>Potenziamento del Permesso di costruire in deroga</a:t>
            </a:r>
          </a:p>
          <a:p>
            <a:pPr lvl="1"/>
            <a:r>
              <a:rPr lang="it-IT" dirty="0">
                <a:latin typeface="Garamond" panose="02020404030301010803" pitchFamily="18" charset="0"/>
              </a:rPr>
              <a:t>Piano casa «nazionale» (attuato a livello regionale)</a:t>
            </a:r>
          </a:p>
          <a:p>
            <a:pPr lvl="1"/>
            <a:r>
              <a:rPr lang="it-IT" dirty="0">
                <a:latin typeface="Garamond" panose="02020404030301010803" pitchFamily="18" charset="0"/>
              </a:rPr>
              <a:t>Modifica delle classificazioni degli interventi edilizi, con «dilatazione» della manutenzione straordinaria e della ristrutturazione edilizia</a:t>
            </a:r>
          </a:p>
          <a:p>
            <a:pPr lvl="1"/>
            <a:r>
              <a:rPr lang="it-IT" dirty="0">
                <a:latin typeface="Garamond" panose="02020404030301010803" pitchFamily="18" charset="0"/>
              </a:rPr>
              <a:t>PUA in variante (art. 20, co. 8-bis e 8-ter </a:t>
            </a:r>
            <a:r>
              <a:rPr lang="it-IT" dirty="0" err="1">
                <a:latin typeface="Garamond" panose="02020404030301010803" pitchFamily="18" charset="0"/>
              </a:rPr>
              <a:t>l.r</a:t>
            </a:r>
            <a:r>
              <a:rPr lang="it-IT" dirty="0">
                <a:latin typeface="Garamond" panose="02020404030301010803" pitchFamily="18" charset="0"/>
              </a:rPr>
              <a:t>. n. 11/2004)</a:t>
            </a:r>
          </a:p>
          <a:p>
            <a:pPr lvl="1"/>
            <a:r>
              <a:rPr lang="it-IT" dirty="0">
                <a:latin typeface="Garamond" panose="02020404030301010803" pitchFamily="18" charset="0"/>
              </a:rPr>
              <a:t>Procedimento SUAP in deroga/in variante</a:t>
            </a:r>
          </a:p>
          <a:p>
            <a:pPr lvl="1"/>
            <a:endParaRPr lang="it-IT" dirty="0">
              <a:latin typeface="Garamond" panose="02020404030301010803" pitchFamily="18" charset="0"/>
            </a:endParaRPr>
          </a:p>
          <a:p>
            <a:pPr algn="just"/>
            <a:r>
              <a:rPr lang="it-IT" dirty="0">
                <a:latin typeface="Garamond" panose="02020404030301010803" pitchFamily="18" charset="0"/>
              </a:rPr>
              <a:t>Gli impulsi riformatori sono stati in parte accolti dalle Regioni, che hanno sperimentato nelle loro leggi urbanistiche nuovi principi e nuovi strumenti</a:t>
            </a:r>
          </a:p>
          <a:p>
            <a:pPr lvl="1"/>
            <a:endParaRPr lang="it-IT" dirty="0">
              <a:latin typeface="Garamond" panose="02020404030301010803" pitchFamily="18" charset="0"/>
            </a:endParaRPr>
          </a:p>
        </p:txBody>
      </p:sp>
    </p:spTree>
    <p:extLst>
      <p:ext uri="{BB962C8B-B14F-4D97-AF65-F5344CB8AC3E}">
        <p14:creationId xmlns:p14="http://schemas.microsoft.com/office/powerpoint/2010/main" val="150228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mappa&#10;&#10;Descrizione generata automaticamente">
            <a:extLst>
              <a:ext uri="{FF2B5EF4-FFF2-40B4-BE49-F238E27FC236}">
                <a16:creationId xmlns:a16="http://schemas.microsoft.com/office/drawing/2014/main" id="{3AE5BF3A-562B-0A3D-520B-52E6F6C10353}"/>
              </a:ext>
            </a:extLst>
          </p:cNvPr>
          <p:cNvPicPr>
            <a:picLocks noChangeAspect="1"/>
          </p:cNvPicPr>
          <p:nvPr/>
        </p:nvPicPr>
        <p:blipFill rotWithShape="1">
          <a:blip r:embed="rId2">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2" name="Titolo 1">
            <a:extLst>
              <a:ext uri="{FF2B5EF4-FFF2-40B4-BE49-F238E27FC236}">
                <a16:creationId xmlns:a16="http://schemas.microsoft.com/office/drawing/2014/main" id="{B2075DB5-4F15-4B04-B654-4785C853CD13}"/>
              </a:ext>
            </a:extLst>
          </p:cNvPr>
          <p:cNvSpPr>
            <a:spLocks noGrp="1"/>
          </p:cNvSpPr>
          <p:nvPr>
            <p:ph type="title"/>
          </p:nvPr>
        </p:nvSpPr>
        <p:spPr/>
        <p:txBody>
          <a:bodyPr/>
          <a:lstStyle/>
          <a:p>
            <a:r>
              <a:rPr lang="it-IT" dirty="0">
                <a:latin typeface="Garamond" panose="02020404030301010803" pitchFamily="18" charset="0"/>
              </a:rPr>
              <a:t>Deroghe e micro-pianificazione</a:t>
            </a:r>
          </a:p>
        </p:txBody>
      </p:sp>
      <p:sp>
        <p:nvSpPr>
          <p:cNvPr id="3" name="Segnaposto contenuto 2">
            <a:extLst>
              <a:ext uri="{FF2B5EF4-FFF2-40B4-BE49-F238E27FC236}">
                <a16:creationId xmlns:a16="http://schemas.microsoft.com/office/drawing/2014/main" id="{D52827AD-3BBE-4C32-83D6-7D0D76446422}"/>
              </a:ext>
            </a:extLst>
          </p:cNvPr>
          <p:cNvSpPr>
            <a:spLocks noGrp="1"/>
          </p:cNvSpPr>
          <p:nvPr>
            <p:ph idx="1"/>
          </p:nvPr>
        </p:nvSpPr>
        <p:spPr>
          <a:xfrm>
            <a:off x="838200" y="1825625"/>
            <a:ext cx="10515600" cy="4667250"/>
          </a:xfrm>
          <a:solidFill>
            <a:srgbClr val="FFFFFF">
              <a:alpha val="69804"/>
            </a:srgbClr>
          </a:solidFill>
        </p:spPr>
        <p:txBody>
          <a:bodyPr>
            <a:normAutofit fontScale="85000" lnSpcReduction="20000"/>
          </a:bodyPr>
          <a:lstStyle/>
          <a:p>
            <a:pPr algn="just"/>
            <a:r>
              <a:rPr lang="it-IT" b="1" dirty="0">
                <a:latin typeface="Garamond" panose="02020404030301010803" pitchFamily="18" charset="0"/>
              </a:rPr>
              <a:t>Permesso di costruire in deroga</a:t>
            </a:r>
          </a:p>
          <a:p>
            <a:pPr marL="457200" lvl="1" indent="0" algn="just">
              <a:buNone/>
            </a:pPr>
            <a:endParaRPr lang="it-IT" dirty="0">
              <a:latin typeface="Garamond" panose="02020404030301010803" pitchFamily="18" charset="0"/>
            </a:endParaRPr>
          </a:p>
          <a:p>
            <a:pPr marL="457200" lvl="1" indent="0" algn="just">
              <a:buNone/>
            </a:pPr>
            <a:r>
              <a:rPr lang="it-IT" dirty="0">
                <a:latin typeface="Garamond" panose="02020404030301010803" pitchFamily="18" charset="0"/>
              </a:rPr>
              <a:t>1. Il permesso di costruire in deroga agli strumenti urbanistici generali è rilasciato esclusivamente per edifici ed impianti pubblici o di interesse pubblico, previa deliberazione del consiglio comunale, nel rispetto comunque delle disposizioni contenute nel decreto legislativo 29 ottobre 1999, n. 490, e delle altre normative di settore aventi incidenza sulla disciplina dell'attività edilizia. </a:t>
            </a:r>
          </a:p>
          <a:p>
            <a:pPr marL="457200" lvl="1" indent="0" algn="just">
              <a:buNone/>
            </a:pPr>
            <a:r>
              <a:rPr lang="it-IT" dirty="0">
                <a:latin typeface="Garamond" panose="02020404030301010803" pitchFamily="18" charset="0"/>
              </a:rPr>
              <a:t>1-bis. Per gli interventi di ristrutturazione edilizia, la richiesta di permesso di costruire in deroga è ammessa previa deliberazione del consiglio comunale che ne attesta l’interesse pubblico limitatamente alle finalità di rigenerazione urbana, di contenimento del consumo del suolo e di recupero sociale e urbano dell'insediamento, fermo restando, nel caso di insediamenti commerciali, quanto disposto dall'articolo 31, comma 2, del decreto-legge 6 dicembre 2011, n. 201, convertito, con modificazioni, dalla legge 22 dicembre 2011, n. 214. </a:t>
            </a:r>
          </a:p>
          <a:p>
            <a:pPr marL="457200" lvl="1" indent="0" algn="just">
              <a:buNone/>
            </a:pPr>
            <a:r>
              <a:rPr lang="it-IT" dirty="0">
                <a:latin typeface="Garamond" panose="02020404030301010803" pitchFamily="18" charset="0"/>
              </a:rPr>
              <a:t>2. Dell’avvio del procedimento viene data comunicazione agli interessati ai sensi dell'articolo 7 della legge 7 agosto 1990, n. 241. </a:t>
            </a:r>
          </a:p>
          <a:p>
            <a:pPr marL="457200" lvl="1" indent="0" algn="just">
              <a:buNone/>
            </a:pPr>
            <a:r>
              <a:rPr lang="it-IT" dirty="0">
                <a:latin typeface="Garamond" panose="02020404030301010803" pitchFamily="18" charset="0"/>
              </a:rPr>
              <a:t>3. La deroga, nel rispetto delle norme igieniche, sanitarie e di sicurezza, può riguardare esclusivamente i limiti di densità edilizia, di altezza e di distanza tra i fabbricati di cui alle norme di attuazione degli strumenti urbanistici generali ed esecutivi, nonché le destinazioni d'uso ammissibili, fermo restando in ogni caso il rispetto delle disposizioni di cui agli articoli 7, 8 e 9 del decreto ministeriale 2 aprile 1968, n. 1444. </a:t>
            </a:r>
          </a:p>
        </p:txBody>
      </p:sp>
    </p:spTree>
    <p:extLst>
      <p:ext uri="{BB962C8B-B14F-4D97-AF65-F5344CB8AC3E}">
        <p14:creationId xmlns:p14="http://schemas.microsoft.com/office/powerpoint/2010/main" val="6758598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mappa&#10;&#10;Descrizione generata automaticamente">
            <a:extLst>
              <a:ext uri="{FF2B5EF4-FFF2-40B4-BE49-F238E27FC236}">
                <a16:creationId xmlns:a16="http://schemas.microsoft.com/office/drawing/2014/main" id="{3AE5BF3A-562B-0A3D-520B-52E6F6C10353}"/>
              </a:ext>
            </a:extLst>
          </p:cNvPr>
          <p:cNvPicPr>
            <a:picLocks noChangeAspect="1"/>
          </p:cNvPicPr>
          <p:nvPr/>
        </p:nvPicPr>
        <p:blipFill rotWithShape="1">
          <a:blip r:embed="rId2">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2" name="Titolo 1">
            <a:extLst>
              <a:ext uri="{FF2B5EF4-FFF2-40B4-BE49-F238E27FC236}">
                <a16:creationId xmlns:a16="http://schemas.microsoft.com/office/drawing/2014/main" id="{B2075DB5-4F15-4B04-B654-4785C853CD13}"/>
              </a:ext>
            </a:extLst>
          </p:cNvPr>
          <p:cNvSpPr>
            <a:spLocks noGrp="1"/>
          </p:cNvSpPr>
          <p:nvPr>
            <p:ph type="title"/>
          </p:nvPr>
        </p:nvSpPr>
        <p:spPr/>
        <p:txBody>
          <a:bodyPr/>
          <a:lstStyle/>
          <a:p>
            <a:r>
              <a:rPr lang="it-IT" dirty="0">
                <a:latin typeface="Garamond" panose="02020404030301010803" pitchFamily="18" charset="0"/>
              </a:rPr>
              <a:t>Deroghe e micro-pianificazione</a:t>
            </a:r>
          </a:p>
        </p:txBody>
      </p:sp>
      <p:sp>
        <p:nvSpPr>
          <p:cNvPr id="3" name="Segnaposto contenuto 2">
            <a:extLst>
              <a:ext uri="{FF2B5EF4-FFF2-40B4-BE49-F238E27FC236}">
                <a16:creationId xmlns:a16="http://schemas.microsoft.com/office/drawing/2014/main" id="{D52827AD-3BBE-4C32-83D6-7D0D76446422}"/>
              </a:ext>
            </a:extLst>
          </p:cNvPr>
          <p:cNvSpPr>
            <a:spLocks noGrp="1"/>
          </p:cNvSpPr>
          <p:nvPr>
            <p:ph idx="1"/>
          </p:nvPr>
        </p:nvSpPr>
        <p:spPr>
          <a:xfrm>
            <a:off x="530352" y="1581912"/>
            <a:ext cx="7452360" cy="4910962"/>
          </a:xfrm>
          <a:solidFill>
            <a:srgbClr val="FFFFFF">
              <a:alpha val="69804"/>
            </a:srgbClr>
          </a:solidFill>
        </p:spPr>
        <p:txBody>
          <a:bodyPr>
            <a:normAutofit fontScale="92500" lnSpcReduction="20000"/>
          </a:bodyPr>
          <a:lstStyle/>
          <a:p>
            <a:pPr marL="0" indent="0" algn="just">
              <a:buNone/>
            </a:pPr>
            <a:r>
              <a:rPr lang="it-IT" sz="2000" dirty="0">
                <a:latin typeface="Garamond" panose="02020404030301010803" pitchFamily="18" charset="0"/>
              </a:rPr>
              <a:t>«</a:t>
            </a:r>
            <a:r>
              <a:rPr lang="it-IT" sz="2000" i="1" dirty="0">
                <a:latin typeface="Garamond" panose="02020404030301010803" pitchFamily="18" charset="0"/>
              </a:rPr>
              <a:t>L'edificio in questione è di proprietà privata, ragion per cui ciò che occorre verificare è se vi sia un interesse pubblico che possa concorrere con quello privato al recupero ed allo sfruttamento commerciale. </a:t>
            </a:r>
            <a:r>
              <a:rPr lang="it-IT" sz="2000" b="1" i="1" dirty="0">
                <a:latin typeface="Garamond" panose="02020404030301010803" pitchFamily="18" charset="0"/>
              </a:rPr>
              <a:t>Non è necessario che l'interesse pubblico attenga al carattere pubblico dell'edificio o del suo utilizzo, ma è sufficiente che coincida con gli effetti benefici per la collettività che dalla deroga potenzialmente derivano</a:t>
            </a:r>
            <a:r>
              <a:rPr lang="it-IT" sz="2000" i="1" dirty="0">
                <a:latin typeface="Garamond" panose="02020404030301010803" pitchFamily="18" charset="0"/>
              </a:rPr>
              <a:t>, in una logica di ponderazione e contemperamento calibrata sulle specificità del caso, ed esulante da considerazioni meramente finanziarie. </a:t>
            </a:r>
          </a:p>
          <a:p>
            <a:pPr marL="0" indent="0" algn="just">
              <a:buNone/>
            </a:pPr>
            <a:endParaRPr lang="it-IT" sz="2000" i="1" dirty="0">
              <a:latin typeface="Garamond" panose="02020404030301010803" pitchFamily="18" charset="0"/>
            </a:endParaRPr>
          </a:p>
          <a:p>
            <a:pPr marL="0" indent="0" algn="just">
              <a:buNone/>
            </a:pPr>
            <a:r>
              <a:rPr lang="it-IT" sz="2000" i="1" dirty="0">
                <a:latin typeface="Garamond" panose="02020404030301010803" pitchFamily="18" charset="0"/>
              </a:rPr>
              <a:t>Gli aspetti edilizi oggetto di deroga, riguardano un edificio già esistente, divenuto di proprietà privata a seguito di dismissione dal patrimonio dello Stato, in attuali precarie condizioni di manutenzione, del quale si chiede il recupero nel rispetto dei vincoli paesaggistici e storico artistici. Si vuol cioè dire che </a:t>
            </a:r>
            <a:r>
              <a:rPr lang="it-IT" sz="2000" b="1" i="1" dirty="0">
                <a:latin typeface="Garamond" panose="02020404030301010803" pitchFamily="18" charset="0"/>
              </a:rPr>
              <a:t>il “sacrificio” delle previsioni </a:t>
            </a:r>
            <a:r>
              <a:rPr lang="it-IT" sz="2000" b="1" i="1" dirty="0" err="1">
                <a:latin typeface="Garamond" panose="02020404030301010803" pitchFamily="18" charset="0"/>
              </a:rPr>
              <a:t>pianificatorie</a:t>
            </a:r>
            <a:r>
              <a:rPr lang="it-IT" sz="2000" b="1" i="1" dirty="0">
                <a:latin typeface="Garamond" panose="02020404030301010803" pitchFamily="18" charset="0"/>
              </a:rPr>
              <a:t> e dell'ordine in esse precostituito</a:t>
            </a:r>
            <a:r>
              <a:rPr lang="it-IT" sz="2000" i="1" dirty="0">
                <a:latin typeface="Garamond" panose="02020404030301010803" pitchFamily="18" charset="0"/>
              </a:rPr>
              <a:t> - consistente nella modifica della destinazione d'uso ed in un modestissimo incremento dell'altezza con conseguente incremento volumetrico, ferma la salvaguardia dei valori monumentali e paesaggistici – </a:t>
            </a:r>
            <a:r>
              <a:rPr lang="it-IT" sz="2000" b="1" i="1" dirty="0">
                <a:latin typeface="Garamond" panose="02020404030301010803" pitchFamily="18" charset="0"/>
              </a:rPr>
              <a:t>ha un peso comparativamente minimo rispetto ai miglioramenti che ne derivano in relazione ad una serie di concorrenti interessi pubblici pure affidati alla cura dell'autorità amministrativa locale </a:t>
            </a:r>
            <a:r>
              <a:rPr lang="it-IT" sz="2000" i="1" dirty="0">
                <a:latin typeface="Garamond" panose="02020404030301010803" pitchFamily="18" charset="0"/>
              </a:rPr>
              <a:t>(recupero, accessibilità, fruibilità, incremento occupazionale, etc.)»</a:t>
            </a:r>
          </a:p>
          <a:p>
            <a:pPr marL="0" indent="0" algn="just">
              <a:buNone/>
            </a:pPr>
            <a:r>
              <a:rPr lang="it-IT" sz="2000" dirty="0">
                <a:latin typeface="Garamond" panose="02020404030301010803" pitchFamily="18" charset="0"/>
              </a:rPr>
              <a:t>(Cons. Stato, sez. IV, 5.6.2015, n. 2761)</a:t>
            </a:r>
          </a:p>
        </p:txBody>
      </p:sp>
      <p:pic>
        <p:nvPicPr>
          <p:cNvPr id="6" name="Immagine 5" descr="Immagine che contiene arredamento, sala&#10;&#10;Descrizione generata automaticamente">
            <a:extLst>
              <a:ext uri="{FF2B5EF4-FFF2-40B4-BE49-F238E27FC236}">
                <a16:creationId xmlns:a16="http://schemas.microsoft.com/office/drawing/2014/main" id="{2B9BE8A3-2D8E-05A4-3AF9-0DDD56C67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1032" y="3428999"/>
            <a:ext cx="3809436" cy="3063875"/>
          </a:xfrm>
          <a:prstGeom prst="rect">
            <a:avLst/>
          </a:prstGeom>
        </p:spPr>
      </p:pic>
      <p:pic>
        <p:nvPicPr>
          <p:cNvPr id="8" name="Immagine 7" descr="Immagine che contiene acqua, esterni, barca, edificio&#10;&#10;Descrizione generata automaticamente">
            <a:extLst>
              <a:ext uri="{FF2B5EF4-FFF2-40B4-BE49-F238E27FC236}">
                <a16:creationId xmlns:a16="http://schemas.microsoft.com/office/drawing/2014/main" id="{A15E734F-F46F-74CB-A9C7-D75739C10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1032" y="744450"/>
            <a:ext cx="3809436" cy="2539624"/>
          </a:xfrm>
          <a:prstGeom prst="rect">
            <a:avLst/>
          </a:prstGeom>
        </p:spPr>
      </p:pic>
    </p:spTree>
    <p:extLst>
      <p:ext uri="{BB962C8B-B14F-4D97-AF65-F5344CB8AC3E}">
        <p14:creationId xmlns:p14="http://schemas.microsoft.com/office/powerpoint/2010/main" val="402716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CCDD-223E-41E0-96B6-934F1E4666AF}"/>
              </a:ext>
            </a:extLst>
          </p:cNvPr>
          <p:cNvSpPr>
            <a:spLocks noGrp="1"/>
          </p:cNvSpPr>
          <p:nvPr>
            <p:ph type="title"/>
          </p:nvPr>
        </p:nvSpPr>
        <p:spPr>
          <a:xfrm>
            <a:off x="304799" y="365125"/>
            <a:ext cx="11683999" cy="1325563"/>
          </a:xfrm>
        </p:spPr>
        <p:txBody>
          <a:bodyPr/>
          <a:lstStyle/>
          <a:p>
            <a:r>
              <a:rPr lang="it-IT" dirty="0">
                <a:latin typeface="Garamond" panose="02020404030301010803" pitchFamily="18" charset="0"/>
              </a:rPr>
              <a:t>Pianificazione e «diritto vivente»</a:t>
            </a:r>
          </a:p>
        </p:txBody>
      </p:sp>
      <p:pic>
        <p:nvPicPr>
          <p:cNvPr id="7" name="Immagine 6" descr="Immagine che contiene testo, mappa&#10;&#10;Descrizione generata automaticamente">
            <a:extLst>
              <a:ext uri="{FF2B5EF4-FFF2-40B4-BE49-F238E27FC236}">
                <a16:creationId xmlns:a16="http://schemas.microsoft.com/office/drawing/2014/main" id="{E49AC317-7741-4A05-B5D1-3C6460D1DD30}"/>
              </a:ext>
            </a:extLst>
          </p:cNvPr>
          <p:cNvPicPr>
            <a:picLocks noChangeAspect="1"/>
          </p:cNvPicPr>
          <p:nvPr/>
        </p:nvPicPr>
        <p:blipFill rotWithShape="1">
          <a:blip r:embed="rId3">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3" name="Segnaposto contenuto 2">
            <a:extLst>
              <a:ext uri="{FF2B5EF4-FFF2-40B4-BE49-F238E27FC236}">
                <a16:creationId xmlns:a16="http://schemas.microsoft.com/office/drawing/2014/main" id="{35A04013-D1BB-48BD-8B9E-1BDF439FC2B1}"/>
              </a:ext>
            </a:extLst>
          </p:cNvPr>
          <p:cNvSpPr>
            <a:spLocks noGrp="1"/>
          </p:cNvSpPr>
          <p:nvPr>
            <p:ph idx="1"/>
          </p:nvPr>
        </p:nvSpPr>
        <p:spPr>
          <a:xfrm>
            <a:off x="304801" y="1807152"/>
            <a:ext cx="7267574" cy="4351338"/>
          </a:xfrm>
          <a:solidFill>
            <a:schemeClr val="bg1">
              <a:alpha val="68000"/>
            </a:schemeClr>
          </a:solidFill>
        </p:spPr>
        <p:txBody>
          <a:bodyPr>
            <a:normAutofit/>
          </a:bodyPr>
          <a:lstStyle/>
          <a:p>
            <a:pPr algn="just"/>
            <a:r>
              <a:rPr lang="it-IT" dirty="0">
                <a:latin typeface="Garamond" panose="02020404030301010803" pitchFamily="18" charset="0"/>
              </a:rPr>
              <a:t>Diritto vivente come processo di adeguamento del diritto positivo scritto ai mutamenti della realtà sociale in sede di interpretazione e applicazione</a:t>
            </a:r>
          </a:p>
          <a:p>
            <a:pPr algn="just"/>
            <a:endParaRPr lang="it-IT" dirty="0">
              <a:latin typeface="Garamond" panose="02020404030301010803" pitchFamily="18" charset="0"/>
            </a:endParaRPr>
          </a:p>
          <a:p>
            <a:pPr algn="just"/>
            <a:r>
              <a:rPr lang="it-IT" dirty="0">
                <a:latin typeface="Garamond" panose="02020404030301010803" pitchFamily="18" charset="0"/>
              </a:rPr>
              <a:t>Anche il processo di «attuazione/attualizzazione» delle norme statali attraverso il dialogo tra Stato e Regioni nella materia di competenza concorrente del governo del territorio può essere considerato generatore di diritto vivente</a:t>
            </a:r>
          </a:p>
        </p:txBody>
      </p:sp>
      <p:pic>
        <p:nvPicPr>
          <p:cNvPr id="5" name="Immagine 4" descr="Immagine che contiene mappa&#10;&#10;Descrizione generata automaticamente">
            <a:extLst>
              <a:ext uri="{FF2B5EF4-FFF2-40B4-BE49-F238E27FC236}">
                <a16:creationId xmlns:a16="http://schemas.microsoft.com/office/drawing/2014/main" id="{E2ADAC50-CE88-5605-08F6-EC6B869B16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8600" y="1907851"/>
            <a:ext cx="4140199" cy="4259057"/>
          </a:xfrm>
          <a:prstGeom prst="rect">
            <a:avLst/>
          </a:prstGeom>
        </p:spPr>
      </p:pic>
    </p:spTree>
    <p:extLst>
      <p:ext uri="{BB962C8B-B14F-4D97-AF65-F5344CB8AC3E}">
        <p14:creationId xmlns:p14="http://schemas.microsoft.com/office/powerpoint/2010/main" val="4147024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mappa&#10;&#10;Descrizione generata automaticamente">
            <a:extLst>
              <a:ext uri="{FF2B5EF4-FFF2-40B4-BE49-F238E27FC236}">
                <a16:creationId xmlns:a16="http://schemas.microsoft.com/office/drawing/2014/main" id="{3AE5BF3A-562B-0A3D-520B-52E6F6C10353}"/>
              </a:ext>
            </a:extLst>
          </p:cNvPr>
          <p:cNvPicPr>
            <a:picLocks noChangeAspect="1"/>
          </p:cNvPicPr>
          <p:nvPr/>
        </p:nvPicPr>
        <p:blipFill rotWithShape="1">
          <a:blip r:embed="rId2">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2" name="Titolo 1">
            <a:extLst>
              <a:ext uri="{FF2B5EF4-FFF2-40B4-BE49-F238E27FC236}">
                <a16:creationId xmlns:a16="http://schemas.microsoft.com/office/drawing/2014/main" id="{B2075DB5-4F15-4B04-B654-4785C853CD13}"/>
              </a:ext>
            </a:extLst>
          </p:cNvPr>
          <p:cNvSpPr>
            <a:spLocks noGrp="1"/>
          </p:cNvSpPr>
          <p:nvPr>
            <p:ph type="title"/>
          </p:nvPr>
        </p:nvSpPr>
        <p:spPr/>
        <p:txBody>
          <a:bodyPr/>
          <a:lstStyle/>
          <a:p>
            <a:r>
              <a:rPr lang="it-IT" dirty="0">
                <a:latin typeface="Garamond" panose="02020404030301010803" pitchFamily="18" charset="0"/>
              </a:rPr>
              <a:t>Deroghe e micro-pianificazione</a:t>
            </a:r>
          </a:p>
        </p:txBody>
      </p:sp>
      <p:sp>
        <p:nvSpPr>
          <p:cNvPr id="3" name="Segnaposto contenuto 2">
            <a:extLst>
              <a:ext uri="{FF2B5EF4-FFF2-40B4-BE49-F238E27FC236}">
                <a16:creationId xmlns:a16="http://schemas.microsoft.com/office/drawing/2014/main" id="{D52827AD-3BBE-4C32-83D6-7D0D76446422}"/>
              </a:ext>
            </a:extLst>
          </p:cNvPr>
          <p:cNvSpPr>
            <a:spLocks noGrp="1"/>
          </p:cNvSpPr>
          <p:nvPr>
            <p:ph idx="1"/>
          </p:nvPr>
        </p:nvSpPr>
        <p:spPr>
          <a:xfrm>
            <a:off x="838200" y="1508760"/>
            <a:ext cx="10515600" cy="4668203"/>
          </a:xfrm>
          <a:solidFill>
            <a:srgbClr val="FFFFFF">
              <a:alpha val="69804"/>
            </a:srgbClr>
          </a:solidFill>
        </p:spPr>
        <p:txBody>
          <a:bodyPr>
            <a:normAutofit/>
          </a:bodyPr>
          <a:lstStyle/>
          <a:p>
            <a:pPr algn="just"/>
            <a:r>
              <a:rPr lang="it-IT" dirty="0">
                <a:latin typeface="Garamond" panose="02020404030301010803" pitchFamily="18" charset="0"/>
              </a:rPr>
              <a:t>Procedimento SUAP (d.P.R. n. 160/2011 e </a:t>
            </a:r>
            <a:r>
              <a:rPr lang="it-IT" dirty="0" err="1">
                <a:latin typeface="Garamond" panose="02020404030301010803" pitchFamily="18" charset="0"/>
              </a:rPr>
              <a:t>l.r</a:t>
            </a:r>
            <a:r>
              <a:rPr lang="it-IT" dirty="0">
                <a:latin typeface="Garamond" panose="02020404030301010803" pitchFamily="18" charset="0"/>
              </a:rPr>
              <a:t>. 55/2012)</a:t>
            </a:r>
          </a:p>
          <a:p>
            <a:pPr lvl="1"/>
            <a:endParaRPr lang="it-IT" dirty="0">
              <a:latin typeface="Garamond" panose="02020404030301010803" pitchFamily="18" charset="0"/>
            </a:endParaRPr>
          </a:p>
        </p:txBody>
      </p:sp>
      <p:pic>
        <p:nvPicPr>
          <p:cNvPr id="6" name="Immagine 5">
            <a:extLst>
              <a:ext uri="{FF2B5EF4-FFF2-40B4-BE49-F238E27FC236}">
                <a16:creationId xmlns:a16="http://schemas.microsoft.com/office/drawing/2014/main" id="{4BB66395-287F-D6E3-1265-099891D93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8472" y="4674284"/>
            <a:ext cx="3005328" cy="1338087"/>
          </a:xfrm>
          <a:prstGeom prst="rect">
            <a:avLst/>
          </a:prstGeom>
        </p:spPr>
      </p:pic>
      <p:graphicFrame>
        <p:nvGraphicFramePr>
          <p:cNvPr id="7" name="Diagramma 6">
            <a:extLst>
              <a:ext uri="{FF2B5EF4-FFF2-40B4-BE49-F238E27FC236}">
                <a16:creationId xmlns:a16="http://schemas.microsoft.com/office/drawing/2014/main" id="{2135754F-67E8-FFF4-3A41-05D7542DCDD9}"/>
              </a:ext>
            </a:extLst>
          </p:cNvPr>
          <p:cNvGraphicFramePr/>
          <p:nvPr>
            <p:extLst>
              <p:ext uri="{D42A27DB-BD31-4B8C-83A1-F6EECF244321}">
                <p14:modId xmlns:p14="http://schemas.microsoft.com/office/powerpoint/2010/main" val="1110147871"/>
              </p:ext>
            </p:extLst>
          </p:nvPr>
        </p:nvGraphicFramePr>
        <p:xfrm>
          <a:off x="941565" y="1915290"/>
          <a:ext cx="7220890" cy="426167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242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mappa&#10;&#10;Descrizione generata automaticamente">
            <a:extLst>
              <a:ext uri="{FF2B5EF4-FFF2-40B4-BE49-F238E27FC236}">
                <a16:creationId xmlns:a16="http://schemas.microsoft.com/office/drawing/2014/main" id="{3AE5BF3A-562B-0A3D-520B-52E6F6C10353}"/>
              </a:ext>
            </a:extLst>
          </p:cNvPr>
          <p:cNvPicPr>
            <a:picLocks noChangeAspect="1"/>
          </p:cNvPicPr>
          <p:nvPr/>
        </p:nvPicPr>
        <p:blipFill rotWithShape="1">
          <a:blip r:embed="rId2">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2" name="Titolo 1">
            <a:extLst>
              <a:ext uri="{FF2B5EF4-FFF2-40B4-BE49-F238E27FC236}">
                <a16:creationId xmlns:a16="http://schemas.microsoft.com/office/drawing/2014/main" id="{B2075DB5-4F15-4B04-B654-4785C853CD13}"/>
              </a:ext>
            </a:extLst>
          </p:cNvPr>
          <p:cNvSpPr>
            <a:spLocks noGrp="1"/>
          </p:cNvSpPr>
          <p:nvPr>
            <p:ph type="title"/>
          </p:nvPr>
        </p:nvSpPr>
        <p:spPr/>
        <p:txBody>
          <a:bodyPr/>
          <a:lstStyle/>
          <a:p>
            <a:r>
              <a:rPr lang="it-IT" dirty="0">
                <a:latin typeface="Garamond" panose="02020404030301010803" pitchFamily="18" charset="0"/>
              </a:rPr>
              <a:t>Deroghe e micro-pianificazione</a:t>
            </a:r>
          </a:p>
        </p:txBody>
      </p:sp>
      <p:sp>
        <p:nvSpPr>
          <p:cNvPr id="3" name="Segnaposto contenuto 2">
            <a:extLst>
              <a:ext uri="{FF2B5EF4-FFF2-40B4-BE49-F238E27FC236}">
                <a16:creationId xmlns:a16="http://schemas.microsoft.com/office/drawing/2014/main" id="{D52827AD-3BBE-4C32-83D6-7D0D76446422}"/>
              </a:ext>
            </a:extLst>
          </p:cNvPr>
          <p:cNvSpPr>
            <a:spLocks noGrp="1"/>
          </p:cNvSpPr>
          <p:nvPr>
            <p:ph idx="1"/>
          </p:nvPr>
        </p:nvSpPr>
        <p:spPr>
          <a:solidFill>
            <a:srgbClr val="FFFFFF">
              <a:alpha val="69804"/>
            </a:srgbClr>
          </a:solidFill>
        </p:spPr>
        <p:txBody>
          <a:bodyPr>
            <a:normAutofit/>
          </a:bodyPr>
          <a:lstStyle/>
          <a:p>
            <a:pPr algn="just"/>
            <a:r>
              <a:rPr lang="it-IT" dirty="0">
                <a:latin typeface="Garamond" panose="02020404030301010803" pitchFamily="18" charset="0"/>
              </a:rPr>
              <a:t>Natura e finalità del procedimento SUAP:</a:t>
            </a:r>
          </a:p>
          <a:p>
            <a:pPr lvl="1" algn="just"/>
            <a:r>
              <a:rPr lang="it-IT" dirty="0">
                <a:latin typeface="Garamond" panose="02020404030301010803" pitchFamily="18" charset="0"/>
              </a:rPr>
              <a:t>TAR Veneto, sez. II, 15.2.2022, n. 299: «</a:t>
            </a:r>
            <a:r>
              <a:rPr lang="it-IT" i="1" dirty="0">
                <a:latin typeface="Garamond" panose="02020404030301010803" pitchFamily="18" charset="0"/>
              </a:rPr>
              <a:t>la procedura semplificata di variante SUAP </a:t>
            </a:r>
            <a:r>
              <a:rPr lang="it-IT" b="1" i="1" dirty="0">
                <a:latin typeface="Garamond" panose="02020404030301010803" pitchFamily="18" charset="0"/>
              </a:rPr>
              <a:t>non differisce, quanto alla natura del potere </a:t>
            </a:r>
            <a:r>
              <a:rPr lang="it-IT" b="1" i="1" dirty="0" err="1">
                <a:latin typeface="Garamond" panose="02020404030301010803" pitchFamily="18" charset="0"/>
              </a:rPr>
              <a:t>pianificatorio</a:t>
            </a:r>
            <a:r>
              <a:rPr lang="it-IT" b="1" i="1" dirty="0">
                <a:latin typeface="Garamond" panose="02020404030301010803" pitchFamily="18" charset="0"/>
              </a:rPr>
              <a:t> esercitato, dalle varianti ordinarie</a:t>
            </a:r>
            <a:r>
              <a:rPr lang="it-IT" i="1" dirty="0">
                <a:latin typeface="Garamond" panose="02020404030301010803" pitchFamily="18" charset="0"/>
              </a:rPr>
              <a:t>, si ché non può disconoscersi il potere dell'ente locale di modificare le previsioni dettate dallo strumento urbanistico generale relativamente ad una parte del territorio anche in deroga a criteri di ordine generale, non essendo rinvenibile nella normativa alcuna particolare «resistenza passiva» di tali disposizioni rispetto all'esercizio dell'ampia discrezionalità rimessa al pianificatore».</a:t>
            </a:r>
          </a:p>
          <a:p>
            <a:pPr lvl="1"/>
            <a:endParaRPr lang="it-IT" dirty="0">
              <a:latin typeface="Garamond" panose="02020404030301010803" pitchFamily="18" charset="0"/>
            </a:endParaRPr>
          </a:p>
        </p:txBody>
      </p:sp>
    </p:spTree>
    <p:extLst>
      <p:ext uri="{BB962C8B-B14F-4D97-AF65-F5344CB8AC3E}">
        <p14:creationId xmlns:p14="http://schemas.microsoft.com/office/powerpoint/2010/main" val="3087664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CCDD-223E-41E0-96B6-934F1E4666AF}"/>
              </a:ext>
            </a:extLst>
          </p:cNvPr>
          <p:cNvSpPr>
            <a:spLocks noGrp="1"/>
          </p:cNvSpPr>
          <p:nvPr>
            <p:ph type="title"/>
          </p:nvPr>
        </p:nvSpPr>
        <p:spPr>
          <a:xfrm>
            <a:off x="304799" y="365125"/>
            <a:ext cx="11683999" cy="1325563"/>
          </a:xfrm>
        </p:spPr>
        <p:txBody>
          <a:bodyPr>
            <a:normAutofit/>
          </a:bodyPr>
          <a:lstStyle/>
          <a:p>
            <a:r>
              <a:rPr lang="it-IT" dirty="0">
                <a:latin typeface="Garamond" panose="02020404030301010803" pitchFamily="18" charset="0"/>
              </a:rPr>
              <a:t>Vecchi e nuovi princìpi e nuove regole</a:t>
            </a:r>
            <a:br>
              <a:rPr lang="it-IT" dirty="0">
                <a:latin typeface="Garamond" panose="02020404030301010803" pitchFamily="18" charset="0"/>
              </a:rPr>
            </a:br>
            <a:r>
              <a:rPr lang="it-IT" dirty="0">
                <a:latin typeface="Garamond" panose="02020404030301010803" pitchFamily="18" charset="0"/>
              </a:rPr>
              <a:t> per governare il cambiamento e l'innovazione</a:t>
            </a:r>
          </a:p>
        </p:txBody>
      </p:sp>
      <p:pic>
        <p:nvPicPr>
          <p:cNvPr id="7" name="Immagine 6" descr="Immagine che contiene testo, mappa&#10;&#10;Descrizione generata automaticamente">
            <a:extLst>
              <a:ext uri="{FF2B5EF4-FFF2-40B4-BE49-F238E27FC236}">
                <a16:creationId xmlns:a16="http://schemas.microsoft.com/office/drawing/2014/main" id="{E49AC317-7741-4A05-B5D1-3C6460D1DD30}"/>
              </a:ext>
            </a:extLst>
          </p:cNvPr>
          <p:cNvPicPr>
            <a:picLocks noChangeAspect="1"/>
          </p:cNvPicPr>
          <p:nvPr/>
        </p:nvPicPr>
        <p:blipFill rotWithShape="1">
          <a:blip r:embed="rId3">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3" name="Segnaposto contenuto 2">
            <a:extLst>
              <a:ext uri="{FF2B5EF4-FFF2-40B4-BE49-F238E27FC236}">
                <a16:creationId xmlns:a16="http://schemas.microsoft.com/office/drawing/2014/main" id="{35A04013-D1BB-48BD-8B9E-1BDF439FC2B1}"/>
              </a:ext>
            </a:extLst>
          </p:cNvPr>
          <p:cNvSpPr>
            <a:spLocks noGrp="1"/>
          </p:cNvSpPr>
          <p:nvPr>
            <p:ph idx="1"/>
          </p:nvPr>
        </p:nvSpPr>
        <p:spPr>
          <a:xfrm>
            <a:off x="304800" y="1792224"/>
            <a:ext cx="6138948" cy="4853020"/>
          </a:xfrm>
          <a:solidFill>
            <a:schemeClr val="bg1">
              <a:alpha val="68000"/>
            </a:schemeClr>
          </a:solidFill>
        </p:spPr>
        <p:txBody>
          <a:bodyPr>
            <a:normAutofit/>
          </a:bodyPr>
          <a:lstStyle/>
          <a:p>
            <a:pPr marL="0" indent="0">
              <a:buNone/>
            </a:pPr>
            <a:endParaRPr lang="it-IT" dirty="0">
              <a:latin typeface="Garamond" panose="02020404030301010803" pitchFamily="18" charset="0"/>
            </a:endParaRPr>
          </a:p>
          <a:p>
            <a:r>
              <a:rPr lang="it-IT" dirty="0">
                <a:latin typeface="Garamond" panose="02020404030301010803" pitchFamily="18" charset="0"/>
              </a:rPr>
              <a:t>La </a:t>
            </a:r>
            <a:r>
              <a:rPr lang="it-IT" b="1" dirty="0">
                <a:latin typeface="Garamond" panose="02020404030301010803" pitchFamily="18" charset="0"/>
              </a:rPr>
              <a:t>demolizione creativa </a:t>
            </a:r>
            <a:r>
              <a:rPr lang="it-IT" dirty="0">
                <a:latin typeface="Garamond" panose="02020404030301010803" pitchFamily="18" charset="0"/>
              </a:rPr>
              <a:t>(anche di valore)</a:t>
            </a:r>
          </a:p>
          <a:p>
            <a:endParaRPr lang="it-IT" dirty="0">
              <a:latin typeface="Garamond" panose="02020404030301010803" pitchFamily="18" charset="0"/>
            </a:endParaRPr>
          </a:p>
          <a:p>
            <a:r>
              <a:rPr lang="it-IT" dirty="0">
                <a:latin typeface="Garamond" panose="02020404030301010803" pitchFamily="18" charset="0"/>
              </a:rPr>
              <a:t>Il </a:t>
            </a:r>
            <a:r>
              <a:rPr lang="it-IT" b="1" dirty="0">
                <a:latin typeface="Garamond" panose="02020404030301010803" pitchFamily="18" charset="0"/>
              </a:rPr>
              <a:t>valore</a:t>
            </a:r>
            <a:r>
              <a:rPr lang="it-IT" dirty="0">
                <a:latin typeface="Garamond" panose="02020404030301010803" pitchFamily="18" charset="0"/>
              </a:rPr>
              <a:t>: dalla quantità alla qualità </a:t>
            </a:r>
          </a:p>
          <a:p>
            <a:endParaRPr lang="it-IT" dirty="0">
              <a:latin typeface="Garamond" panose="02020404030301010803" pitchFamily="18" charset="0"/>
            </a:endParaRPr>
          </a:p>
          <a:p>
            <a:r>
              <a:rPr lang="it-IT" dirty="0">
                <a:latin typeface="Garamond" panose="02020404030301010803" pitchFamily="18" charset="0"/>
              </a:rPr>
              <a:t>La </a:t>
            </a:r>
            <a:r>
              <a:rPr lang="it-IT" b="1" dirty="0">
                <a:latin typeface="Garamond" panose="02020404030301010803" pitchFamily="18" charset="0"/>
              </a:rPr>
              <a:t>responsabilità</a:t>
            </a:r>
            <a:r>
              <a:rPr lang="it-IT" dirty="0">
                <a:latin typeface="Garamond" panose="02020404030301010803" pitchFamily="18" charset="0"/>
              </a:rPr>
              <a:t>: dalla proprietà privata alla cura dei beni comuni</a:t>
            </a:r>
          </a:p>
        </p:txBody>
      </p:sp>
      <p:pic>
        <p:nvPicPr>
          <p:cNvPr id="5" name="Immagine 4" descr="Immagine che contiene esterni, palazzo&#10;&#10;Descrizione generata automaticamente">
            <a:extLst>
              <a:ext uri="{FF2B5EF4-FFF2-40B4-BE49-F238E27FC236}">
                <a16:creationId xmlns:a16="http://schemas.microsoft.com/office/drawing/2014/main" id="{0E914450-B5C0-7692-BAAB-D1277FBC2887}"/>
              </a:ext>
            </a:extLst>
          </p:cNvPr>
          <p:cNvPicPr>
            <a:picLocks noChangeAspect="1"/>
          </p:cNvPicPr>
          <p:nvPr/>
        </p:nvPicPr>
        <p:blipFill rotWithShape="1">
          <a:blip r:embed="rId4">
            <a:extLst>
              <a:ext uri="{28A0092B-C50C-407E-A947-70E740481C1C}">
                <a14:useLocalDpi xmlns:a14="http://schemas.microsoft.com/office/drawing/2010/main" val="0"/>
              </a:ext>
            </a:extLst>
          </a:blip>
          <a:srcRect l="26203" t="14014"/>
          <a:stretch/>
        </p:blipFill>
        <p:spPr>
          <a:xfrm>
            <a:off x="6540759" y="1803749"/>
            <a:ext cx="5448039" cy="4841495"/>
          </a:xfrm>
          <a:prstGeom prst="rect">
            <a:avLst/>
          </a:prstGeom>
        </p:spPr>
      </p:pic>
    </p:spTree>
    <p:extLst>
      <p:ext uri="{BB962C8B-B14F-4D97-AF65-F5344CB8AC3E}">
        <p14:creationId xmlns:p14="http://schemas.microsoft.com/office/powerpoint/2010/main" val="2370373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5A04013-D1BB-48BD-8B9E-1BDF439FC2B1}"/>
              </a:ext>
            </a:extLst>
          </p:cNvPr>
          <p:cNvSpPr>
            <a:spLocks noGrp="1"/>
          </p:cNvSpPr>
          <p:nvPr>
            <p:ph idx="1"/>
          </p:nvPr>
        </p:nvSpPr>
        <p:spPr>
          <a:xfrm>
            <a:off x="304799" y="4310742"/>
            <a:ext cx="11377127" cy="2334501"/>
          </a:xfrm>
          <a:solidFill>
            <a:schemeClr val="bg1">
              <a:alpha val="68000"/>
            </a:schemeClr>
          </a:solidFill>
        </p:spPr>
        <p:txBody>
          <a:bodyPr>
            <a:normAutofit/>
          </a:bodyPr>
          <a:lstStyle/>
          <a:p>
            <a:pPr marL="0" indent="0">
              <a:buNone/>
            </a:pPr>
            <a:endParaRPr lang="it-IT" dirty="0">
              <a:latin typeface="Garamond" panose="02020404030301010803" pitchFamily="18" charset="0"/>
            </a:endParaRPr>
          </a:p>
          <a:p>
            <a:pPr marL="0" indent="0" algn="ctr">
              <a:buNone/>
            </a:pPr>
            <a:r>
              <a:rPr lang="it-IT" b="1" dirty="0">
                <a:latin typeface="Garamond" panose="02020404030301010803" pitchFamily="18" charset="0"/>
              </a:rPr>
              <a:t>Grazie per l'attenzione</a:t>
            </a:r>
          </a:p>
          <a:p>
            <a:pPr marL="0" indent="0" algn="ctr">
              <a:buNone/>
            </a:pPr>
            <a:endParaRPr lang="it-IT" dirty="0">
              <a:latin typeface="Garamond" panose="02020404030301010803" pitchFamily="18" charset="0"/>
            </a:endParaRPr>
          </a:p>
          <a:p>
            <a:pPr marL="0" indent="0" algn="ctr">
              <a:buNone/>
            </a:pPr>
            <a:r>
              <a:rPr lang="it-IT" sz="2000" dirty="0">
                <a:latin typeface="Garamond" panose="02020404030301010803" pitchFamily="18" charset="0"/>
              </a:rPr>
              <a:t>bruno.barel@studiobma.com</a:t>
            </a:r>
          </a:p>
        </p:txBody>
      </p:sp>
      <p:pic>
        <p:nvPicPr>
          <p:cNvPr id="6" name="Immagine 5" descr="Immagine che contiene montagna, esterni, erba, parecchi&#10;&#10;Descrizione generata automaticamente">
            <a:extLst>
              <a:ext uri="{FF2B5EF4-FFF2-40B4-BE49-F238E27FC236}">
                <a16:creationId xmlns:a16="http://schemas.microsoft.com/office/drawing/2014/main" id="{C34BA8C3-224A-B892-9488-B0F43DC5BA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08749" cy="4026159"/>
          </a:xfrm>
          <a:prstGeom prst="rect">
            <a:avLst/>
          </a:prstGeom>
        </p:spPr>
      </p:pic>
    </p:spTree>
    <p:extLst>
      <p:ext uri="{BB962C8B-B14F-4D97-AF65-F5344CB8AC3E}">
        <p14:creationId xmlns:p14="http://schemas.microsoft.com/office/powerpoint/2010/main" val="68505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Immagine che contiene testo, mappa&#10;&#10;Descrizione generata automaticamente">
            <a:extLst>
              <a:ext uri="{FF2B5EF4-FFF2-40B4-BE49-F238E27FC236}">
                <a16:creationId xmlns:a16="http://schemas.microsoft.com/office/drawing/2014/main" id="{0D99EFDD-5DF1-64B0-B36A-3A5F932B20F9}"/>
              </a:ext>
            </a:extLst>
          </p:cNvPr>
          <p:cNvPicPr>
            <a:picLocks noChangeAspect="1"/>
          </p:cNvPicPr>
          <p:nvPr/>
        </p:nvPicPr>
        <p:blipFill rotWithShape="1">
          <a:blip r:embed="rId2">
            <a:alphaModFix amt="44000"/>
            <a:extLst>
              <a:ext uri="{28A0092B-C50C-407E-A947-70E740481C1C}">
                <a14:useLocalDpi xmlns:a14="http://schemas.microsoft.com/office/drawing/2010/main" val="0"/>
              </a:ext>
            </a:extLst>
          </a:blip>
          <a:srcRect r="38777" b="5063"/>
          <a:stretch/>
        </p:blipFill>
        <p:spPr>
          <a:xfrm>
            <a:off x="0" y="2690467"/>
            <a:ext cx="7464240" cy="4167533"/>
          </a:xfrm>
          <a:prstGeom prst="rect">
            <a:avLst/>
          </a:prstGeom>
        </p:spPr>
      </p:pic>
      <p:sp>
        <p:nvSpPr>
          <p:cNvPr id="2" name="Titolo 1">
            <a:extLst>
              <a:ext uri="{FF2B5EF4-FFF2-40B4-BE49-F238E27FC236}">
                <a16:creationId xmlns:a16="http://schemas.microsoft.com/office/drawing/2014/main" id="{CD23F12B-4126-460B-9F3C-4C40D524593C}"/>
              </a:ext>
            </a:extLst>
          </p:cNvPr>
          <p:cNvSpPr>
            <a:spLocks noGrp="1"/>
          </p:cNvSpPr>
          <p:nvPr>
            <p:ph type="title"/>
          </p:nvPr>
        </p:nvSpPr>
        <p:spPr>
          <a:xfrm>
            <a:off x="838200" y="70793"/>
            <a:ext cx="10515600" cy="1619896"/>
          </a:xfrm>
        </p:spPr>
        <p:txBody>
          <a:bodyPr>
            <a:normAutofit fontScale="90000"/>
          </a:bodyPr>
          <a:lstStyle/>
          <a:p>
            <a:r>
              <a:rPr lang="it-IT" dirty="0">
                <a:latin typeface="Garamond" panose="02020404030301010803" pitchFamily="18" charset="0"/>
              </a:rPr>
              <a:t>1942 – 2022 </a:t>
            </a:r>
            <a:br>
              <a:rPr lang="it-IT" dirty="0">
                <a:latin typeface="Garamond" panose="02020404030301010803" pitchFamily="18" charset="0"/>
              </a:rPr>
            </a:br>
            <a:r>
              <a:rPr lang="it-IT" dirty="0">
                <a:latin typeface="Garamond" panose="02020404030301010803" pitchFamily="18" charset="0"/>
              </a:rPr>
              <a:t>LA LEGGE URBANISTICA </a:t>
            </a:r>
            <a:br>
              <a:rPr lang="it-IT" dirty="0">
                <a:latin typeface="Garamond" panose="02020404030301010803" pitchFamily="18" charset="0"/>
              </a:rPr>
            </a:br>
            <a:r>
              <a:rPr lang="it-IT" dirty="0">
                <a:latin typeface="Garamond" panose="02020404030301010803" pitchFamily="18" charset="0"/>
              </a:rPr>
              <a:t>ITALIANA COMPIE 80 ANNI</a:t>
            </a:r>
          </a:p>
        </p:txBody>
      </p:sp>
      <p:sp>
        <p:nvSpPr>
          <p:cNvPr id="3" name="Segnaposto contenuto 2">
            <a:extLst>
              <a:ext uri="{FF2B5EF4-FFF2-40B4-BE49-F238E27FC236}">
                <a16:creationId xmlns:a16="http://schemas.microsoft.com/office/drawing/2014/main" id="{CB4CECC8-BE0C-4E82-8EEB-DFE0C8597EFB}"/>
              </a:ext>
            </a:extLst>
          </p:cNvPr>
          <p:cNvSpPr>
            <a:spLocks noGrp="1"/>
          </p:cNvSpPr>
          <p:nvPr>
            <p:ph idx="1"/>
          </p:nvPr>
        </p:nvSpPr>
        <p:spPr>
          <a:xfrm>
            <a:off x="838200" y="1825624"/>
            <a:ext cx="6486144" cy="4883519"/>
          </a:xfrm>
          <a:solidFill>
            <a:srgbClr val="FFFFFF">
              <a:alpha val="72157"/>
            </a:srgbClr>
          </a:solidFill>
        </p:spPr>
        <p:txBody>
          <a:bodyPr>
            <a:normAutofit fontScale="55000" lnSpcReduction="20000"/>
          </a:bodyPr>
          <a:lstStyle/>
          <a:p>
            <a:pPr marL="0" indent="0" algn="just">
              <a:lnSpc>
                <a:spcPct val="120000"/>
              </a:lnSpc>
              <a:buNone/>
            </a:pPr>
            <a:r>
              <a:rPr lang="it-IT" sz="3200" dirty="0">
                <a:latin typeface="Garamond" panose="02020404030301010803" pitchFamily="18" charset="0"/>
              </a:rPr>
              <a:t>Nel 2022 la legge urbanistica fondamentale dell'Italia è ancora la </a:t>
            </a:r>
            <a:r>
              <a:rPr lang="it-IT" sz="3200" b="1" dirty="0">
                <a:latin typeface="Garamond" panose="02020404030301010803" pitchFamily="18" charset="0"/>
              </a:rPr>
              <a:t>Legge urbanistica fondamentale del 1942</a:t>
            </a:r>
            <a:r>
              <a:rPr lang="it-IT" sz="3200" dirty="0">
                <a:latin typeface="Garamond" panose="02020404030301010803" pitchFamily="18" charset="0"/>
              </a:rPr>
              <a:t>, integrata nel 1967 (legge-ponte 765/1967) e nel 1968 (Decreto ministeriale 1444/1968)</a:t>
            </a:r>
          </a:p>
          <a:p>
            <a:pPr marL="0" indent="0" algn="just">
              <a:buNone/>
            </a:pPr>
            <a:endParaRPr lang="it-IT" sz="3200" dirty="0">
              <a:latin typeface="Garamond" panose="02020404030301010803" pitchFamily="18" charset="0"/>
            </a:endParaRPr>
          </a:p>
          <a:p>
            <a:pPr marL="0" indent="0" algn="just">
              <a:buNone/>
            </a:pPr>
            <a:r>
              <a:rPr lang="it-IT" sz="3200" dirty="0">
                <a:latin typeface="Garamond" panose="02020404030301010803" pitchFamily="18" charset="0"/>
              </a:rPr>
              <a:t>Elementi chiave:</a:t>
            </a:r>
          </a:p>
          <a:p>
            <a:pPr algn="just"/>
            <a:r>
              <a:rPr lang="it-IT" sz="3200" b="1" dirty="0">
                <a:latin typeface="Garamond" panose="02020404030301010803" pitchFamily="18" charset="0"/>
              </a:rPr>
              <a:t>Pianificazione pubblica </a:t>
            </a:r>
            <a:r>
              <a:rPr lang="it-IT" sz="3200" dirty="0">
                <a:latin typeface="Garamond" panose="02020404030301010803" pitchFamily="18" charset="0"/>
              </a:rPr>
              <a:t>dei centri abitati, estesa dal 1967 all'intero territorio comunale, con partecipazione dei cittadini attraverso la presentazione di osservazioni al testo del piano già predisposto e adottato dal consiglio comunale</a:t>
            </a:r>
          </a:p>
          <a:p>
            <a:pPr algn="just"/>
            <a:r>
              <a:rPr lang="it-IT" sz="3200" b="1" dirty="0" err="1">
                <a:latin typeface="Garamond" panose="02020404030301010803" pitchFamily="18" charset="0"/>
              </a:rPr>
              <a:t>Zooning</a:t>
            </a:r>
            <a:r>
              <a:rPr lang="it-IT" sz="3200" dirty="0">
                <a:latin typeface="Garamond" panose="02020404030301010803" pitchFamily="18" charset="0"/>
              </a:rPr>
              <a:t> (dal 1967)</a:t>
            </a:r>
          </a:p>
          <a:p>
            <a:pPr algn="just"/>
            <a:r>
              <a:rPr lang="it-IT" sz="3200" b="1" dirty="0">
                <a:latin typeface="Garamond" panose="02020404030301010803" pitchFamily="18" charset="0"/>
              </a:rPr>
              <a:t>Pianificazione attuativa pubblica del tessuto urbano e anche privata delle aree di espansione (lottizzazioni) con individuazione di aree a standard e cessione ai Comuni di aree ed opere di urbanizzazione primaria e di aree per opere di urbanizzazione secondaria, </a:t>
            </a:r>
            <a:r>
              <a:rPr lang="it-IT" sz="3200" dirty="0">
                <a:latin typeface="Garamond" panose="02020404030301010803" pitchFamily="18" charset="0"/>
              </a:rPr>
              <a:t>per bilanciare città privata e città pubblica</a:t>
            </a:r>
          </a:p>
          <a:p>
            <a:pPr algn="just"/>
            <a:r>
              <a:rPr lang="it-IT" sz="3200" b="1" dirty="0">
                <a:latin typeface="Garamond" panose="02020404030301010803" pitchFamily="18" charset="0"/>
              </a:rPr>
              <a:t>Controllo pubblico preventivo da parte dei Comuni mediante licenza edilizia (dal 1977 concessione onerosa) </a:t>
            </a:r>
            <a:r>
              <a:rPr lang="it-IT" sz="3200" dirty="0">
                <a:latin typeface="Garamond" panose="02020404030301010803" pitchFamily="18" charset="0"/>
              </a:rPr>
              <a:t>delle trasformazioni urbanistico-edilizie</a:t>
            </a:r>
          </a:p>
          <a:p>
            <a:endParaRPr lang="it-IT" dirty="0"/>
          </a:p>
          <a:p>
            <a:endParaRPr lang="it-IT" dirty="0"/>
          </a:p>
          <a:p>
            <a:endParaRPr lang="it-IT" dirty="0"/>
          </a:p>
        </p:txBody>
      </p:sp>
      <p:pic>
        <p:nvPicPr>
          <p:cNvPr id="5" name="Immagine 4">
            <a:extLst>
              <a:ext uri="{FF2B5EF4-FFF2-40B4-BE49-F238E27FC236}">
                <a16:creationId xmlns:a16="http://schemas.microsoft.com/office/drawing/2014/main" id="{0B3E404C-DF64-A222-72B1-FCCACD32F9EB}"/>
              </a:ext>
            </a:extLst>
          </p:cNvPr>
          <p:cNvPicPr>
            <a:picLocks noChangeAspect="1"/>
          </p:cNvPicPr>
          <p:nvPr/>
        </p:nvPicPr>
        <p:blipFill>
          <a:blip r:embed="rId3"/>
          <a:stretch>
            <a:fillRect/>
          </a:stretch>
        </p:blipFill>
        <p:spPr>
          <a:xfrm>
            <a:off x="7464240" y="0"/>
            <a:ext cx="4727760" cy="6858000"/>
          </a:xfrm>
          <a:prstGeom prst="rect">
            <a:avLst/>
          </a:prstGeom>
        </p:spPr>
      </p:pic>
    </p:spTree>
    <p:extLst>
      <p:ext uri="{BB962C8B-B14F-4D97-AF65-F5344CB8AC3E}">
        <p14:creationId xmlns:p14="http://schemas.microsoft.com/office/powerpoint/2010/main" val="3886430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magine 13" descr="Immagine che contiene mappa&#10;&#10;Descrizione generata automaticamente">
            <a:extLst>
              <a:ext uri="{FF2B5EF4-FFF2-40B4-BE49-F238E27FC236}">
                <a16:creationId xmlns:a16="http://schemas.microsoft.com/office/drawing/2014/main" id="{FFD0ED19-7585-9D32-ECF7-0B79FD660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5961" y="609079"/>
            <a:ext cx="5095364" cy="6003706"/>
          </a:xfrm>
          <a:prstGeom prst="rect">
            <a:avLst/>
          </a:prstGeom>
        </p:spPr>
      </p:pic>
      <p:pic>
        <p:nvPicPr>
          <p:cNvPr id="6" name="Immagine 5" descr="Immagine che contiene mappa&#10;&#10;Descrizione generata automaticamente">
            <a:extLst>
              <a:ext uri="{FF2B5EF4-FFF2-40B4-BE49-F238E27FC236}">
                <a16:creationId xmlns:a16="http://schemas.microsoft.com/office/drawing/2014/main" id="{E8FE5715-1FD9-C895-C9ED-3AC0C83D8D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897" y="566810"/>
            <a:ext cx="5261430" cy="6169026"/>
          </a:xfrm>
          <a:prstGeom prst="rect">
            <a:avLst/>
          </a:prstGeom>
        </p:spPr>
      </p:pic>
      <p:sp>
        <p:nvSpPr>
          <p:cNvPr id="3" name="Segnaposto contenuto 2">
            <a:extLst>
              <a:ext uri="{FF2B5EF4-FFF2-40B4-BE49-F238E27FC236}">
                <a16:creationId xmlns:a16="http://schemas.microsoft.com/office/drawing/2014/main" id="{5202695B-E67F-4106-9553-2C06075F6E20}"/>
              </a:ext>
            </a:extLst>
          </p:cNvPr>
          <p:cNvSpPr>
            <a:spLocks noGrp="1"/>
          </p:cNvSpPr>
          <p:nvPr>
            <p:ph idx="1"/>
          </p:nvPr>
        </p:nvSpPr>
        <p:spPr>
          <a:xfrm>
            <a:off x="328897" y="566810"/>
            <a:ext cx="5261430" cy="6169026"/>
          </a:xfrm>
          <a:solidFill>
            <a:srgbClr val="FFFFFF">
              <a:alpha val="70000"/>
            </a:srgbClr>
          </a:solidFill>
        </p:spPr>
        <p:txBody>
          <a:bodyPr>
            <a:normAutofit/>
          </a:bodyPr>
          <a:lstStyle/>
          <a:p>
            <a:endParaRPr lang="it-IT" dirty="0">
              <a:latin typeface="Garamond" panose="02020404030301010803" pitchFamily="18" charset="0"/>
            </a:endParaRPr>
          </a:p>
          <a:p>
            <a:pPr algn="just"/>
            <a:r>
              <a:rPr lang="it-IT" dirty="0">
                <a:latin typeface="Garamond" panose="02020404030301010803" pitchFamily="18" charset="0"/>
              </a:rPr>
              <a:t>Nel 1942……</a:t>
            </a:r>
          </a:p>
          <a:p>
            <a:pPr algn="just"/>
            <a:r>
              <a:rPr lang="it-IT" dirty="0">
                <a:latin typeface="Garamond" panose="02020404030301010803" pitchFamily="18" charset="0"/>
              </a:rPr>
              <a:t>Stato in guerra</a:t>
            </a:r>
          </a:p>
          <a:p>
            <a:r>
              <a:rPr lang="it-IT" dirty="0">
                <a:latin typeface="Garamond" panose="02020404030301010803" pitchFamily="18" charset="0"/>
              </a:rPr>
              <a:t>Economia fragile (1/6 del PIL USA e 1/3 del PIL Germania)</a:t>
            </a:r>
          </a:p>
          <a:p>
            <a:r>
              <a:rPr lang="it-IT" dirty="0">
                <a:latin typeface="Garamond" panose="02020404030301010803" pitchFamily="18" charset="0"/>
              </a:rPr>
              <a:t>Economia basata sull'agricoltura</a:t>
            </a:r>
          </a:p>
          <a:p>
            <a:pPr algn="just"/>
            <a:r>
              <a:rPr lang="it-IT" dirty="0">
                <a:latin typeface="Garamond" panose="02020404030301010803" pitchFamily="18" charset="0"/>
              </a:rPr>
              <a:t>Grandi sacche di analfabetismo e povertà diffusa</a:t>
            </a:r>
          </a:p>
          <a:p>
            <a:pPr algn="just"/>
            <a:r>
              <a:rPr lang="it-IT" dirty="0">
                <a:latin typeface="Garamond" panose="02020404030301010803" pitchFamily="18" charset="0"/>
              </a:rPr>
              <a:t>Obiettivo della legge: </a:t>
            </a:r>
            <a:r>
              <a:rPr lang="it-IT" i="1" dirty="0">
                <a:latin typeface="Garamond" panose="02020404030301010803" pitchFamily="18" charset="0"/>
              </a:rPr>
              <a:t>«favorire il </a:t>
            </a:r>
            <a:r>
              <a:rPr lang="it-IT" i="1" dirty="0" err="1">
                <a:latin typeface="Garamond" panose="02020404030301010803" pitchFamily="18" charset="0"/>
              </a:rPr>
              <a:t>disurbanamento</a:t>
            </a:r>
            <a:r>
              <a:rPr lang="it-IT" i="1" dirty="0">
                <a:latin typeface="Garamond" panose="02020404030301010803" pitchFamily="18" charset="0"/>
              </a:rPr>
              <a:t> e frenare la tendenza all'urbanesimo»</a:t>
            </a:r>
          </a:p>
          <a:p>
            <a:pPr algn="just"/>
            <a:endParaRPr lang="it-IT" dirty="0"/>
          </a:p>
          <a:p>
            <a:endParaRPr lang="it-IT" dirty="0"/>
          </a:p>
        </p:txBody>
      </p:sp>
      <p:pic>
        <p:nvPicPr>
          <p:cNvPr id="9" name="Immagine 8">
            <a:extLst>
              <a:ext uri="{FF2B5EF4-FFF2-40B4-BE49-F238E27FC236}">
                <a16:creationId xmlns:a16="http://schemas.microsoft.com/office/drawing/2014/main" id="{0C58AD8C-A94D-84B3-BA7A-AE43FE3BF6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7495" y="566810"/>
            <a:ext cx="1417550" cy="941253"/>
          </a:xfrm>
          <a:prstGeom prst="rect">
            <a:avLst/>
          </a:prstGeom>
        </p:spPr>
      </p:pic>
      <p:sp>
        <p:nvSpPr>
          <p:cNvPr id="10" name="Segnaposto contenuto 2">
            <a:extLst>
              <a:ext uri="{FF2B5EF4-FFF2-40B4-BE49-F238E27FC236}">
                <a16:creationId xmlns:a16="http://schemas.microsoft.com/office/drawing/2014/main" id="{52D84EC3-C1CF-72A7-32B4-682FA6F75EB9}"/>
              </a:ext>
            </a:extLst>
          </p:cNvPr>
          <p:cNvSpPr txBox="1">
            <a:spLocks/>
          </p:cNvSpPr>
          <p:nvPr/>
        </p:nvSpPr>
        <p:spPr>
          <a:xfrm>
            <a:off x="6649895" y="609079"/>
            <a:ext cx="5261430" cy="5848868"/>
          </a:xfrm>
          <a:prstGeom prst="rect">
            <a:avLst/>
          </a:prstGeom>
          <a:solidFill>
            <a:srgbClr val="FFFFFF">
              <a:alpha val="70000"/>
            </a:srgb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a:latin typeface="Garamond" panose="02020404030301010803" pitchFamily="18" charset="0"/>
            </a:endParaRPr>
          </a:p>
          <a:p>
            <a:r>
              <a:rPr lang="it-IT" dirty="0">
                <a:latin typeface="Garamond" panose="02020404030301010803" pitchFamily="18" charset="0"/>
              </a:rPr>
              <a:t>Nel 2022 …….</a:t>
            </a:r>
          </a:p>
          <a:p>
            <a:r>
              <a:rPr lang="it-IT" dirty="0">
                <a:latin typeface="Garamond" panose="02020404030301010803" pitchFamily="18" charset="0"/>
              </a:rPr>
              <a:t>Paese membro dell'UE </a:t>
            </a:r>
          </a:p>
          <a:p>
            <a:r>
              <a:rPr lang="it-IT" dirty="0">
                <a:latin typeface="Garamond" panose="02020404030301010803" pitchFamily="18" charset="0"/>
              </a:rPr>
              <a:t>8° Stato al mondo per PIL</a:t>
            </a:r>
          </a:p>
          <a:p>
            <a:r>
              <a:rPr lang="it-IT" dirty="0">
                <a:latin typeface="Garamond" panose="02020404030301010803" pitchFamily="18" charset="0"/>
              </a:rPr>
              <a:t>Economia basata sulla manifattura e i servizi</a:t>
            </a:r>
          </a:p>
          <a:p>
            <a:r>
              <a:rPr lang="it-IT" dirty="0">
                <a:latin typeface="Garamond" panose="02020404030301010803" pitchFamily="18" charset="0"/>
              </a:rPr>
              <a:t>Enorme patrimonio edilizio sia nei centri urbani sia sparso nelle aree rurali, vetusto e inefficiente</a:t>
            </a:r>
          </a:p>
          <a:p>
            <a:r>
              <a:rPr lang="it-IT" dirty="0">
                <a:latin typeface="Garamond" panose="02020404030301010803" pitchFamily="18" charset="0"/>
              </a:rPr>
              <a:t>Forte consumo di suolo ed antropizzazione diffusa</a:t>
            </a:r>
          </a:p>
          <a:p>
            <a:endParaRPr lang="it-IT" dirty="0"/>
          </a:p>
          <a:p>
            <a:endParaRPr lang="it-IT" dirty="0"/>
          </a:p>
        </p:txBody>
      </p:sp>
      <p:pic>
        <p:nvPicPr>
          <p:cNvPr id="12" name="Immagine 11">
            <a:extLst>
              <a:ext uri="{FF2B5EF4-FFF2-40B4-BE49-F238E27FC236}">
                <a16:creationId xmlns:a16="http://schemas.microsoft.com/office/drawing/2014/main" id="{F8BE8811-12F3-AB80-D392-4317457FF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4667" y="566809"/>
            <a:ext cx="1410778" cy="941253"/>
          </a:xfrm>
          <a:prstGeom prst="rect">
            <a:avLst/>
          </a:prstGeom>
        </p:spPr>
      </p:pic>
    </p:spTree>
    <p:extLst>
      <p:ext uri="{BB962C8B-B14F-4D97-AF65-F5344CB8AC3E}">
        <p14:creationId xmlns:p14="http://schemas.microsoft.com/office/powerpoint/2010/main" val="288030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CCDD-223E-41E0-96B6-934F1E4666AF}"/>
              </a:ext>
            </a:extLst>
          </p:cNvPr>
          <p:cNvSpPr>
            <a:spLocks noGrp="1"/>
          </p:cNvSpPr>
          <p:nvPr>
            <p:ph type="title"/>
          </p:nvPr>
        </p:nvSpPr>
        <p:spPr>
          <a:xfrm>
            <a:off x="304799" y="365125"/>
            <a:ext cx="11683999" cy="1325563"/>
          </a:xfrm>
        </p:spPr>
        <p:txBody>
          <a:bodyPr/>
          <a:lstStyle/>
          <a:p>
            <a:r>
              <a:rPr lang="it-IT" dirty="0">
                <a:latin typeface="Garamond" panose="02020404030301010803" pitchFamily="18" charset="0"/>
              </a:rPr>
              <a:t>Pianificazione e «diritto vivente»</a:t>
            </a:r>
          </a:p>
        </p:txBody>
      </p:sp>
      <p:pic>
        <p:nvPicPr>
          <p:cNvPr id="7" name="Immagine 6" descr="Immagine che contiene testo, mappa&#10;&#10;Descrizione generata automaticamente">
            <a:extLst>
              <a:ext uri="{FF2B5EF4-FFF2-40B4-BE49-F238E27FC236}">
                <a16:creationId xmlns:a16="http://schemas.microsoft.com/office/drawing/2014/main" id="{E49AC317-7741-4A05-B5D1-3C6460D1DD30}"/>
              </a:ext>
            </a:extLst>
          </p:cNvPr>
          <p:cNvPicPr>
            <a:picLocks noChangeAspect="1"/>
          </p:cNvPicPr>
          <p:nvPr/>
        </p:nvPicPr>
        <p:blipFill rotWithShape="1">
          <a:blip r:embed="rId3">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3" name="Segnaposto contenuto 2">
            <a:extLst>
              <a:ext uri="{FF2B5EF4-FFF2-40B4-BE49-F238E27FC236}">
                <a16:creationId xmlns:a16="http://schemas.microsoft.com/office/drawing/2014/main" id="{35A04013-D1BB-48BD-8B9E-1BDF439FC2B1}"/>
              </a:ext>
            </a:extLst>
          </p:cNvPr>
          <p:cNvSpPr>
            <a:spLocks noGrp="1"/>
          </p:cNvSpPr>
          <p:nvPr>
            <p:ph idx="1"/>
          </p:nvPr>
        </p:nvSpPr>
        <p:spPr>
          <a:xfrm>
            <a:off x="304801" y="1807152"/>
            <a:ext cx="7267574" cy="4351338"/>
          </a:xfrm>
          <a:solidFill>
            <a:schemeClr val="bg1">
              <a:alpha val="68000"/>
            </a:schemeClr>
          </a:solidFill>
        </p:spPr>
        <p:txBody>
          <a:bodyPr>
            <a:normAutofit/>
          </a:bodyPr>
          <a:lstStyle/>
          <a:p>
            <a:pPr algn="just"/>
            <a:r>
              <a:rPr lang="it-IT" dirty="0">
                <a:latin typeface="Garamond" panose="02020404030301010803" pitchFamily="18" charset="0"/>
              </a:rPr>
              <a:t>La Regione Veneto ha provato a ideare e sperimentare nuovi modi e forme di regolazione per rendere «vivente» e «vitale» il proprio diritto entro il corpo anelastico del diritto positivo statale. </a:t>
            </a:r>
          </a:p>
        </p:txBody>
      </p:sp>
      <p:pic>
        <p:nvPicPr>
          <p:cNvPr id="6" name="Immagine 5" descr="Immagine che contiene testo&#10;&#10;Descrizione generata automaticamente">
            <a:extLst>
              <a:ext uri="{FF2B5EF4-FFF2-40B4-BE49-F238E27FC236}">
                <a16:creationId xmlns:a16="http://schemas.microsoft.com/office/drawing/2014/main" id="{F94B6DEE-A14E-1670-ABEA-FF6ED9BB94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2375" y="1129853"/>
            <a:ext cx="4099560" cy="1821180"/>
          </a:xfrm>
          <a:prstGeom prst="rect">
            <a:avLst/>
          </a:prstGeom>
        </p:spPr>
      </p:pic>
      <p:pic>
        <p:nvPicPr>
          <p:cNvPr id="9" name="Immagine 8" descr="Immagine che contiene testo, arco&#10;&#10;Descrizione generata automaticamente">
            <a:extLst>
              <a:ext uri="{FF2B5EF4-FFF2-40B4-BE49-F238E27FC236}">
                <a16:creationId xmlns:a16="http://schemas.microsoft.com/office/drawing/2014/main" id="{4D907F9C-0E5F-D182-268F-7FB19ED5E9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1337" y="3184019"/>
            <a:ext cx="2030818" cy="1972402"/>
          </a:xfrm>
          <a:prstGeom prst="rect">
            <a:avLst/>
          </a:prstGeom>
        </p:spPr>
      </p:pic>
      <p:pic>
        <p:nvPicPr>
          <p:cNvPr id="13" name="Immagine 12" descr="Immagine che contiene testo, mappa, coltello da cucina, cassettiere&#10;&#10;Descrizione generata automaticamente">
            <a:extLst>
              <a:ext uri="{FF2B5EF4-FFF2-40B4-BE49-F238E27FC236}">
                <a16:creationId xmlns:a16="http://schemas.microsoft.com/office/drawing/2014/main" id="{8D02920C-7B2B-605D-E763-4BAC714E35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5617" y="3807758"/>
            <a:ext cx="2381582" cy="2600688"/>
          </a:xfrm>
          <a:prstGeom prst="rect">
            <a:avLst/>
          </a:prstGeom>
        </p:spPr>
      </p:pic>
    </p:spTree>
    <p:extLst>
      <p:ext uri="{BB962C8B-B14F-4D97-AF65-F5344CB8AC3E}">
        <p14:creationId xmlns:p14="http://schemas.microsoft.com/office/powerpoint/2010/main" val="361192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Immagine che contiene testo, mappa&#10;&#10;Descrizione generata automaticamente">
            <a:extLst>
              <a:ext uri="{FF2B5EF4-FFF2-40B4-BE49-F238E27FC236}">
                <a16:creationId xmlns:a16="http://schemas.microsoft.com/office/drawing/2014/main" id="{3AE5BF3A-562B-0A3D-520B-52E6F6C10353}"/>
              </a:ext>
            </a:extLst>
          </p:cNvPr>
          <p:cNvPicPr>
            <a:picLocks noChangeAspect="1"/>
          </p:cNvPicPr>
          <p:nvPr/>
        </p:nvPicPr>
        <p:blipFill rotWithShape="1">
          <a:blip r:embed="rId2">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2" name="Titolo 1">
            <a:extLst>
              <a:ext uri="{FF2B5EF4-FFF2-40B4-BE49-F238E27FC236}">
                <a16:creationId xmlns:a16="http://schemas.microsoft.com/office/drawing/2014/main" id="{B2075DB5-4F15-4B04-B654-4785C853CD13}"/>
              </a:ext>
            </a:extLst>
          </p:cNvPr>
          <p:cNvSpPr>
            <a:spLocks noGrp="1"/>
          </p:cNvSpPr>
          <p:nvPr>
            <p:ph type="title"/>
          </p:nvPr>
        </p:nvSpPr>
        <p:spPr/>
        <p:txBody>
          <a:bodyPr>
            <a:normAutofit/>
          </a:bodyPr>
          <a:lstStyle/>
          <a:p>
            <a:r>
              <a:rPr lang="it-IT" dirty="0">
                <a:latin typeface="Garamond" panose="02020404030301010803" pitchFamily="18" charset="0"/>
              </a:rPr>
              <a:t>La legge «Veneto cantiere veloce»: i piani attuativi in deroga al Piano degli interventi</a:t>
            </a:r>
          </a:p>
        </p:txBody>
      </p:sp>
      <p:sp>
        <p:nvSpPr>
          <p:cNvPr id="3" name="Segnaposto contenuto 2">
            <a:extLst>
              <a:ext uri="{FF2B5EF4-FFF2-40B4-BE49-F238E27FC236}">
                <a16:creationId xmlns:a16="http://schemas.microsoft.com/office/drawing/2014/main" id="{D52827AD-3BBE-4C32-83D6-7D0D76446422}"/>
              </a:ext>
            </a:extLst>
          </p:cNvPr>
          <p:cNvSpPr>
            <a:spLocks noGrp="1"/>
          </p:cNvSpPr>
          <p:nvPr>
            <p:ph idx="1"/>
          </p:nvPr>
        </p:nvSpPr>
        <p:spPr>
          <a:solidFill>
            <a:srgbClr val="FFFFFF">
              <a:alpha val="69804"/>
            </a:srgbClr>
          </a:solidFill>
        </p:spPr>
        <p:txBody>
          <a:bodyPr>
            <a:normAutofit fontScale="85000" lnSpcReduction="10000"/>
          </a:bodyPr>
          <a:lstStyle/>
          <a:p>
            <a:pPr algn="just"/>
            <a:r>
              <a:rPr lang="it-IT" dirty="0">
                <a:latin typeface="Garamond" panose="02020404030301010803" pitchFamily="18" charset="0"/>
              </a:rPr>
              <a:t>Art. 20, co. 8bis – 8ter </a:t>
            </a:r>
            <a:r>
              <a:rPr lang="it-IT" dirty="0" err="1">
                <a:latin typeface="Garamond" panose="02020404030301010803" pitchFamily="18" charset="0"/>
              </a:rPr>
              <a:t>l.r</a:t>
            </a:r>
            <a:r>
              <a:rPr lang="it-IT" dirty="0">
                <a:latin typeface="Garamond" panose="02020404030301010803" pitchFamily="18" charset="0"/>
              </a:rPr>
              <a:t>. n. 11/2004</a:t>
            </a:r>
          </a:p>
          <a:p>
            <a:pPr marL="457200" lvl="1" indent="0" algn="just">
              <a:buNone/>
            </a:pPr>
            <a:r>
              <a:rPr lang="it-IT" i="1" dirty="0">
                <a:latin typeface="Garamond" panose="02020404030301010803" pitchFamily="18" charset="0"/>
              </a:rPr>
              <a:t>«8 bis. Fatte salve le diverse disposizioni dettate dal piano degli interventi (PI) ai sensi dell'articolo 17, comma 2, lettera b), i piani urbanistici attuativi possono prevedere </a:t>
            </a:r>
            <a:r>
              <a:rPr lang="it-IT" b="1" i="1" dirty="0">
                <a:latin typeface="Garamond" panose="02020404030301010803" pitchFamily="18" charset="0"/>
              </a:rPr>
              <a:t>modificazioni delle proprie perimetrazioni </a:t>
            </a:r>
            <a:r>
              <a:rPr lang="it-IT" i="1" dirty="0">
                <a:latin typeface="Garamond" panose="02020404030301010803" pitchFamily="18" charset="0"/>
              </a:rPr>
              <a:t>entro il limite del 10 per cento in termini di superficie, nonché </a:t>
            </a:r>
            <a:r>
              <a:rPr lang="it-IT" b="1" i="1" dirty="0">
                <a:latin typeface="Garamond" panose="02020404030301010803" pitchFamily="18" charset="0"/>
              </a:rPr>
              <a:t>trasposizioni di zone </a:t>
            </a:r>
            <a:r>
              <a:rPr lang="it-IT" i="1" dirty="0">
                <a:latin typeface="Garamond" panose="02020404030301010803" pitchFamily="18" charset="0"/>
              </a:rPr>
              <a:t>conseguenti alla definizione esecutiva delle infrastrutture e attrezzature pubbliche previste dal PI, purché nel rispetto della capacità insediativa teorica dello stesso e senza riduzione delle superfici per servizi. Gli strumenti urbanistici attuativi </a:t>
            </a:r>
            <a:r>
              <a:rPr lang="it-IT" b="1" i="1" dirty="0">
                <a:latin typeface="Garamond" panose="02020404030301010803" pitchFamily="18" charset="0"/>
              </a:rPr>
              <a:t>di iniziativa pubblica e quelli attuativi di accordi </a:t>
            </a:r>
            <a:r>
              <a:rPr lang="it-IT" i="1" dirty="0">
                <a:latin typeface="Garamond" panose="02020404030301010803" pitchFamily="18" charset="0"/>
              </a:rPr>
              <a:t>ai sensi dell'articolo 6 possono, altresì, prevedere la </a:t>
            </a:r>
            <a:r>
              <a:rPr lang="it-IT" b="1" i="1" dirty="0">
                <a:latin typeface="Garamond" panose="02020404030301010803" pitchFamily="18" charset="0"/>
              </a:rPr>
              <a:t>variazione del 15 per cento della densità massima territoriale o fondiaria, dell'indice massimo di copertura territoriale o fondiaria, dell'altezza massima degli edifici e della lunghezza massima delle fronti. Le modificazioni di cui al presente comma non costituiscono variante al PI.</a:t>
            </a:r>
          </a:p>
          <a:p>
            <a:pPr marL="457200" lvl="1" indent="0" algn="just">
              <a:buNone/>
            </a:pPr>
            <a:r>
              <a:rPr lang="it-IT" i="1" dirty="0">
                <a:highlight>
                  <a:srgbClr val="00FFFF"/>
                </a:highlight>
                <a:latin typeface="Garamond" panose="02020404030301010803" pitchFamily="18" charset="0"/>
              </a:rPr>
              <a:t>8 ter. Nei comuni che hanno adeguato il proprio strumento urbanistico ai sensi dell'articolo 13, comma 10, della legge regionale 6 giugno 2017, n. 14 “Disposizioni per il contenimento del consumo di suolo e modifiche alla legge regionale 23 aprile 2004, n. 11 ”, </a:t>
            </a:r>
            <a:r>
              <a:rPr lang="it-IT" b="1" i="1" dirty="0">
                <a:highlight>
                  <a:srgbClr val="00FFFF"/>
                </a:highlight>
                <a:latin typeface="Garamond" panose="02020404030301010803" pitchFamily="18" charset="0"/>
              </a:rPr>
              <a:t>i piani urbanistici attuativi possono prevedere varianti alle previsioni del piano degli interventi, purché in coerenza ed attuazione con gli obiettivi e i criteri generali del PI.</a:t>
            </a:r>
            <a:r>
              <a:rPr lang="it-IT" i="1" dirty="0">
                <a:highlight>
                  <a:srgbClr val="00FFFF"/>
                </a:highlight>
                <a:latin typeface="Garamond" panose="02020404030301010803" pitchFamily="18" charset="0"/>
              </a:rPr>
              <a:t> In tale caso, il piano urbanistico attuativo è adottato e approvato dal Consiglio comunale con le procedure previste dai commi 3, 4, 5, 6 e 8.»</a:t>
            </a:r>
          </a:p>
        </p:txBody>
      </p:sp>
    </p:spTree>
    <p:extLst>
      <p:ext uri="{BB962C8B-B14F-4D97-AF65-F5344CB8AC3E}">
        <p14:creationId xmlns:p14="http://schemas.microsoft.com/office/powerpoint/2010/main" val="114631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CCDD-223E-41E0-96B6-934F1E4666AF}"/>
              </a:ext>
            </a:extLst>
          </p:cNvPr>
          <p:cNvSpPr>
            <a:spLocks noGrp="1"/>
          </p:cNvSpPr>
          <p:nvPr>
            <p:ph type="title"/>
          </p:nvPr>
        </p:nvSpPr>
        <p:spPr>
          <a:xfrm>
            <a:off x="304799" y="365125"/>
            <a:ext cx="11683999" cy="1325563"/>
          </a:xfrm>
        </p:spPr>
        <p:txBody>
          <a:bodyPr/>
          <a:lstStyle/>
          <a:p>
            <a:r>
              <a:rPr lang="it-IT" dirty="0">
                <a:latin typeface="Garamond" panose="02020404030301010803" pitchFamily="18" charset="0"/>
              </a:rPr>
              <a:t>La legge «Veneto cantiere veloce»</a:t>
            </a:r>
          </a:p>
        </p:txBody>
      </p:sp>
      <p:pic>
        <p:nvPicPr>
          <p:cNvPr id="7" name="Immagine 6" descr="Immagine che contiene testo, mappa&#10;&#10;Descrizione generata automaticamente">
            <a:extLst>
              <a:ext uri="{FF2B5EF4-FFF2-40B4-BE49-F238E27FC236}">
                <a16:creationId xmlns:a16="http://schemas.microsoft.com/office/drawing/2014/main" id="{E49AC317-7741-4A05-B5D1-3C6460D1DD30}"/>
              </a:ext>
            </a:extLst>
          </p:cNvPr>
          <p:cNvPicPr>
            <a:picLocks noChangeAspect="1"/>
          </p:cNvPicPr>
          <p:nvPr/>
        </p:nvPicPr>
        <p:blipFill rotWithShape="1">
          <a:blip r:embed="rId3">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3" name="Segnaposto contenuto 2">
            <a:extLst>
              <a:ext uri="{FF2B5EF4-FFF2-40B4-BE49-F238E27FC236}">
                <a16:creationId xmlns:a16="http://schemas.microsoft.com/office/drawing/2014/main" id="{35A04013-D1BB-48BD-8B9E-1BDF439FC2B1}"/>
              </a:ext>
            </a:extLst>
          </p:cNvPr>
          <p:cNvSpPr>
            <a:spLocks noGrp="1"/>
          </p:cNvSpPr>
          <p:nvPr>
            <p:ph idx="1"/>
          </p:nvPr>
        </p:nvSpPr>
        <p:spPr>
          <a:xfrm>
            <a:off x="304801" y="1527048"/>
            <a:ext cx="5419343" cy="4631442"/>
          </a:xfrm>
          <a:solidFill>
            <a:schemeClr val="bg1">
              <a:alpha val="68000"/>
            </a:schemeClr>
          </a:solidFill>
        </p:spPr>
        <p:txBody>
          <a:bodyPr>
            <a:noAutofit/>
          </a:bodyPr>
          <a:lstStyle/>
          <a:p>
            <a:pPr marL="0" indent="0" algn="just">
              <a:buNone/>
            </a:pPr>
            <a:r>
              <a:rPr lang="it-IT" sz="1300" dirty="0">
                <a:latin typeface="Garamond" panose="02020404030301010803" pitchFamily="18" charset="0"/>
              </a:rPr>
              <a:t>Art. 14-bis </a:t>
            </a:r>
            <a:r>
              <a:rPr lang="it-IT" sz="1300" dirty="0" err="1">
                <a:latin typeface="Garamond" panose="02020404030301010803" pitchFamily="18" charset="0"/>
              </a:rPr>
              <a:t>l.r</a:t>
            </a:r>
            <a:r>
              <a:rPr lang="it-IT" sz="1300" dirty="0">
                <a:latin typeface="Garamond" panose="02020404030301010803" pitchFamily="18" charset="0"/>
              </a:rPr>
              <a:t>. n. 11/2004 (previgente)</a:t>
            </a:r>
          </a:p>
          <a:p>
            <a:pPr marL="0" indent="0" algn="just">
              <a:buNone/>
            </a:pPr>
            <a:r>
              <a:rPr lang="it-IT" sz="1300" dirty="0">
                <a:latin typeface="Garamond" panose="02020404030301010803" pitchFamily="18" charset="0"/>
              </a:rPr>
              <a:t>1.    In deroga a quanto previsto dall'articolo 14, il comune adotta e approva le varianti urbanistiche semplificate al piano di assetto del territorio (PAT) che riguardano:</a:t>
            </a:r>
          </a:p>
          <a:p>
            <a:pPr marL="457200" lvl="1" indent="0" algn="just">
              <a:buNone/>
            </a:pPr>
            <a:r>
              <a:rPr lang="it-IT" sz="1300" dirty="0">
                <a:latin typeface="Garamond" panose="02020404030301010803" pitchFamily="18" charset="0"/>
              </a:rPr>
              <a:t>a)    la rettifica di errori cartografici;</a:t>
            </a:r>
          </a:p>
          <a:p>
            <a:pPr marL="457200" lvl="1" indent="0" algn="just">
              <a:buNone/>
            </a:pPr>
            <a:r>
              <a:rPr lang="it-IT" sz="1300" dirty="0">
                <a:latin typeface="Garamond" panose="02020404030301010803" pitchFamily="18" charset="0"/>
              </a:rPr>
              <a:t>b)    le modifiche alle norme tecniche </a:t>
            </a:r>
            <a:r>
              <a:rPr lang="it-IT" sz="1300" dirty="0">
                <a:solidFill>
                  <a:srgbClr val="000000"/>
                </a:solidFill>
                <a:highlight>
                  <a:srgbClr val="00FFFF"/>
                </a:highlight>
                <a:latin typeface="Garamond" panose="02020404030301010803" pitchFamily="18" charset="0"/>
              </a:rPr>
              <a:t>di attuazione che non incidono sul dimensionamento o sulle tutele di cui all'articolo 13, comma 1, lettera b), del PAT;</a:t>
            </a:r>
          </a:p>
          <a:p>
            <a:pPr marL="457200" lvl="1" indent="0" algn="just">
              <a:buNone/>
            </a:pPr>
            <a:r>
              <a:rPr lang="it-IT" sz="1300" dirty="0">
                <a:latin typeface="Garamond" panose="02020404030301010803" pitchFamily="18" charset="0"/>
              </a:rPr>
              <a:t>c)    le modifiche alla perimetrazione degli ambiti territoriali omogenei (ATO) in misura non superiore al 10 per cento in termini di superficie e trasposizioni tra ATO confinanti di potenzialità edificatorie nel limite massimo del 10 per cento di ogni singola categoria funzionale, finalizzate a mutamenti di destinazione d'uso e ad interventi di rigenerazione urbana sostenibile, perseguendo l'integrazione delle funzioni e degli usi compatibili, il pieno utilizzo delle potenzialità insediative dei tessuti urbani esistenti e il contenimento del consumo del suolo;</a:t>
            </a:r>
          </a:p>
          <a:p>
            <a:pPr marL="0" indent="0" algn="just">
              <a:buNone/>
            </a:pPr>
            <a:r>
              <a:rPr lang="it-IT" sz="1300" dirty="0">
                <a:latin typeface="Garamond" panose="02020404030301010803" pitchFamily="18" charset="0"/>
              </a:rPr>
              <a:t>d)    l'adeguamento del PAT </a:t>
            </a:r>
            <a:r>
              <a:rPr lang="it-IT" sz="1300" dirty="0">
                <a:highlight>
                  <a:srgbClr val="00FFFF"/>
                </a:highlight>
                <a:latin typeface="Garamond" panose="02020404030301010803" pitchFamily="18" charset="0"/>
              </a:rPr>
              <a:t>ad atti di programmazione o pianificazione regionale</a:t>
            </a:r>
            <a:r>
              <a:rPr lang="it-IT" sz="1300" dirty="0">
                <a:highlight>
                  <a:srgbClr val="FFFF00"/>
                </a:highlight>
                <a:latin typeface="Garamond" panose="02020404030301010803" pitchFamily="18" charset="0"/>
              </a:rPr>
              <a:t>.</a:t>
            </a:r>
          </a:p>
          <a:p>
            <a:pPr marL="0" indent="0" algn="just">
              <a:buNone/>
            </a:pPr>
            <a:r>
              <a:rPr lang="it-IT" sz="1300" dirty="0">
                <a:highlight>
                  <a:srgbClr val="FFFFFF"/>
                </a:highlight>
                <a:latin typeface="Garamond" panose="02020404030301010803" pitchFamily="18" charset="0"/>
              </a:rPr>
              <a:t>…</a:t>
            </a:r>
          </a:p>
          <a:p>
            <a:pPr marL="0" indent="0" algn="just">
              <a:buNone/>
            </a:pPr>
            <a:r>
              <a:rPr lang="it-IT" sz="1300" dirty="0">
                <a:latin typeface="Garamond" panose="02020404030301010803" pitchFamily="18" charset="0"/>
              </a:rPr>
              <a:t>4.    </a:t>
            </a:r>
            <a:r>
              <a:rPr lang="it-IT" sz="1300" dirty="0">
                <a:highlight>
                  <a:srgbClr val="00FFFF"/>
                </a:highlight>
                <a:latin typeface="Garamond" panose="02020404030301010803" pitchFamily="18" charset="0"/>
              </a:rPr>
              <a:t>Si applicano le procedure dell'articolo 14 commi 2, 3, 5, 6 e 7; i termini per la pubblicazione e la formulazione di osservazioni sono ridotti della metà.</a:t>
            </a:r>
          </a:p>
          <a:p>
            <a:pPr marL="0" indent="0" algn="just">
              <a:buNone/>
            </a:pPr>
            <a:endParaRPr lang="it-IT" sz="1300" dirty="0">
              <a:latin typeface="Garamond" panose="02020404030301010803" pitchFamily="18" charset="0"/>
            </a:endParaRPr>
          </a:p>
        </p:txBody>
      </p:sp>
      <p:sp>
        <p:nvSpPr>
          <p:cNvPr id="4" name="Segnaposto contenuto 2">
            <a:extLst>
              <a:ext uri="{FF2B5EF4-FFF2-40B4-BE49-F238E27FC236}">
                <a16:creationId xmlns:a16="http://schemas.microsoft.com/office/drawing/2014/main" id="{D1A57516-1852-C9B1-B325-DEE72B9565AC}"/>
              </a:ext>
            </a:extLst>
          </p:cNvPr>
          <p:cNvSpPr txBox="1">
            <a:spLocks/>
          </p:cNvSpPr>
          <p:nvPr/>
        </p:nvSpPr>
        <p:spPr>
          <a:xfrm>
            <a:off x="6248400" y="1527048"/>
            <a:ext cx="5419343" cy="5111496"/>
          </a:xfrm>
          <a:prstGeom prst="rect">
            <a:avLst/>
          </a:prstGeom>
          <a:solidFill>
            <a:schemeClr val="bg1">
              <a:alpha val="68000"/>
            </a:schemeClr>
          </a:solidFill>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it-IT" sz="5200" b="1" dirty="0">
                <a:latin typeface="Garamond" panose="02020404030301010803" pitchFamily="18" charset="0"/>
              </a:rPr>
              <a:t>Art. 14-bis </a:t>
            </a:r>
            <a:r>
              <a:rPr lang="it-IT" sz="5200" b="1" dirty="0" err="1">
                <a:latin typeface="Garamond" panose="02020404030301010803" pitchFamily="18" charset="0"/>
              </a:rPr>
              <a:t>l.r</a:t>
            </a:r>
            <a:r>
              <a:rPr lang="it-IT" sz="5200" b="1" dirty="0">
                <a:latin typeface="Garamond" panose="02020404030301010803" pitchFamily="18" charset="0"/>
              </a:rPr>
              <a:t>. n. 11/2004 (modificato)</a:t>
            </a:r>
          </a:p>
          <a:p>
            <a:pPr marL="0" indent="0" algn="just">
              <a:buFont typeface="Arial" panose="020B0604020202020204" pitchFamily="34" charset="0"/>
              <a:buNone/>
            </a:pPr>
            <a:r>
              <a:rPr lang="it-IT" sz="5200" dirty="0">
                <a:latin typeface="Garamond" panose="02020404030301010803" pitchFamily="18" charset="0"/>
              </a:rPr>
              <a:t>1.    In deroga a quanto previsto dall'articolo 14, il comune adotta e approva, con le procedure dei commi da 2 a 6, le varianti urbanistiche semplificate al piano di assetto del territorio (PAT) che riguardano:</a:t>
            </a:r>
          </a:p>
          <a:p>
            <a:pPr marL="457200" lvl="1" indent="0" algn="just">
              <a:buNone/>
            </a:pPr>
            <a:r>
              <a:rPr lang="it-IT" sz="4800" dirty="0">
                <a:latin typeface="Garamond" panose="02020404030301010803" pitchFamily="18" charset="0"/>
              </a:rPr>
              <a:t>a)   la rettifica di errori cartografici;</a:t>
            </a:r>
          </a:p>
          <a:p>
            <a:pPr marL="457200" lvl="1" indent="0" algn="just">
              <a:buNone/>
            </a:pPr>
            <a:r>
              <a:rPr lang="it-IT" sz="4800" dirty="0">
                <a:latin typeface="Garamond" panose="02020404030301010803" pitchFamily="18" charset="0"/>
              </a:rPr>
              <a:t>b)   le modifiche </a:t>
            </a:r>
            <a:r>
              <a:rPr lang="it-IT" sz="4800" b="1" dirty="0">
                <a:solidFill>
                  <a:srgbClr val="FF0000"/>
                </a:solidFill>
                <a:latin typeface="Garamond" panose="02020404030301010803" pitchFamily="18" charset="0"/>
              </a:rPr>
              <a:t>alle norme tecniche;</a:t>
            </a:r>
          </a:p>
          <a:p>
            <a:pPr marL="457200" lvl="1" indent="0" algn="just">
              <a:buNone/>
            </a:pPr>
            <a:r>
              <a:rPr lang="it-IT" sz="4800" dirty="0">
                <a:latin typeface="Garamond" panose="02020404030301010803" pitchFamily="18" charset="0"/>
              </a:rPr>
              <a:t>c)   le modifiche alla perimetrazione degli ambiti territoriali omogenei (ATO) in misura non superiore al 10 per cento in termini di superficie e trasposizioni tra ATO confinanti di potenzialità edificatorie nel limite massimo del 10 per cento di ogni singola categoria funzionale, finalizzate a mutamenti di destinazione d'uso e ad interventi di rigenerazione urbana sostenibile, perseguendo l'integrazione delle funzioni e degli usi compatibili, il pieno utilizzo delle potenzialità insediative dei tessuti urbani esistenti e il contenimento del consumo del suolo;</a:t>
            </a:r>
          </a:p>
          <a:p>
            <a:pPr marL="457200" lvl="1" indent="0" algn="just">
              <a:buNone/>
            </a:pPr>
            <a:r>
              <a:rPr lang="it-IT" sz="4800" b="1" dirty="0">
                <a:solidFill>
                  <a:srgbClr val="FF0000"/>
                </a:solidFill>
                <a:latin typeface="Garamond" panose="02020404030301010803" pitchFamily="18" charset="0"/>
              </a:rPr>
              <a:t>d)   l'adeguamento cartografico del PAT al mero recepimento di prescrizioni dei piani urbanistico- territoriali;</a:t>
            </a:r>
          </a:p>
          <a:p>
            <a:pPr marL="457200" lvl="1" indent="0" algn="just">
              <a:buNone/>
            </a:pPr>
            <a:r>
              <a:rPr lang="it-IT" sz="4800" b="1" dirty="0">
                <a:solidFill>
                  <a:srgbClr val="FF0000"/>
                </a:solidFill>
                <a:latin typeface="Garamond" panose="02020404030301010803" pitchFamily="18" charset="0"/>
              </a:rPr>
              <a:t>e)   l'individuazione degli ambiti urbani di rigenerazione soggetti a programmi di rigenerazione urbana sostenibile ai sensi dell'articolo 7, comma 1, lettera a) della legge regionale 6 giugno 2017, n. 14 “Disposizioni per il contenimento del consumo di suolo e modifiche della legge regionale 23 aprile 2004, n. 11 “Norme per il governo del territorio e in materia di paesaggio</a:t>
            </a:r>
            <a:r>
              <a:rPr lang="it-IT" sz="4800" dirty="0">
                <a:solidFill>
                  <a:srgbClr val="FF0000"/>
                </a:solidFill>
                <a:latin typeface="Garamond" panose="02020404030301010803" pitchFamily="18" charset="0"/>
              </a:rPr>
              <a:t>”“….</a:t>
            </a:r>
            <a:endParaRPr lang="it-IT" sz="5200" dirty="0">
              <a:latin typeface="Garamond" panose="02020404030301010803" pitchFamily="18" charset="0"/>
            </a:endParaRPr>
          </a:p>
          <a:p>
            <a:pPr marL="0" indent="0" algn="just">
              <a:buFont typeface="Arial" panose="020B0604020202020204" pitchFamily="34" charset="0"/>
              <a:buNone/>
            </a:pPr>
            <a:r>
              <a:rPr lang="it-IT" sz="5200" b="1" dirty="0">
                <a:solidFill>
                  <a:srgbClr val="FF0000"/>
                </a:solidFill>
                <a:latin typeface="Garamond" panose="02020404030301010803" pitchFamily="18" charset="0"/>
              </a:rPr>
              <a:t>4.    Entro otto giorni dall'adozione, la variante semplificata è depositata e resa pubblica presso la sede del comune per quindici giorni consecutivi, decorsi i quali chiunque può formulare osservazioni entro i successivi quindici giorni. Dell'avvenuto deposito è data notizia con le modalità di cui all'articolo 32, della legge 18 giugno 2009, n. 69 “Disposizioni per lo sviluppo economico, la semplificazione, la competitività nonché in materia di processo civile”. Il comune può attuare ogni altra forma di pubblicità ritenuta opportuna. Nei trenta giorni successivi alla scadenza del termine per la presentazione delle osservazioni, il consiglio comunale decide sulle stesse, nel rispetto dei limiti e delle condizioni di cui al comma 2, e contestualmente approva la variante semplificata.</a:t>
            </a:r>
            <a:endParaRPr lang="it-IT" b="1"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3036827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CCDD-223E-41E0-96B6-934F1E4666AF}"/>
              </a:ext>
            </a:extLst>
          </p:cNvPr>
          <p:cNvSpPr>
            <a:spLocks noGrp="1"/>
          </p:cNvSpPr>
          <p:nvPr>
            <p:ph type="title"/>
          </p:nvPr>
        </p:nvSpPr>
        <p:spPr>
          <a:xfrm>
            <a:off x="304799" y="365125"/>
            <a:ext cx="11683999" cy="1325563"/>
          </a:xfrm>
        </p:spPr>
        <p:txBody>
          <a:bodyPr/>
          <a:lstStyle/>
          <a:p>
            <a:r>
              <a:rPr lang="it-IT" dirty="0">
                <a:latin typeface="Garamond" panose="02020404030301010803" pitchFamily="18" charset="0"/>
              </a:rPr>
              <a:t>I nuovi obiettivi della pianificazione</a:t>
            </a:r>
          </a:p>
        </p:txBody>
      </p:sp>
      <p:pic>
        <p:nvPicPr>
          <p:cNvPr id="7" name="Immagine 6" descr="Immagine che contiene testo, mappa&#10;&#10;Descrizione generata automaticamente">
            <a:extLst>
              <a:ext uri="{FF2B5EF4-FFF2-40B4-BE49-F238E27FC236}">
                <a16:creationId xmlns:a16="http://schemas.microsoft.com/office/drawing/2014/main" id="{E49AC317-7741-4A05-B5D1-3C6460D1DD30}"/>
              </a:ext>
            </a:extLst>
          </p:cNvPr>
          <p:cNvPicPr>
            <a:picLocks noChangeAspect="1"/>
          </p:cNvPicPr>
          <p:nvPr/>
        </p:nvPicPr>
        <p:blipFill rotWithShape="1">
          <a:blip r:embed="rId3">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3" name="Segnaposto contenuto 2">
            <a:extLst>
              <a:ext uri="{FF2B5EF4-FFF2-40B4-BE49-F238E27FC236}">
                <a16:creationId xmlns:a16="http://schemas.microsoft.com/office/drawing/2014/main" id="{35A04013-D1BB-48BD-8B9E-1BDF439FC2B1}"/>
              </a:ext>
            </a:extLst>
          </p:cNvPr>
          <p:cNvSpPr>
            <a:spLocks noGrp="1"/>
          </p:cNvSpPr>
          <p:nvPr>
            <p:ph idx="1"/>
          </p:nvPr>
        </p:nvSpPr>
        <p:spPr>
          <a:xfrm>
            <a:off x="304800" y="1807152"/>
            <a:ext cx="11684000" cy="4351338"/>
          </a:xfrm>
          <a:solidFill>
            <a:schemeClr val="bg1">
              <a:alpha val="68000"/>
            </a:schemeClr>
          </a:solidFill>
        </p:spPr>
        <p:txBody>
          <a:bodyPr>
            <a:normAutofit lnSpcReduction="10000"/>
          </a:bodyPr>
          <a:lstStyle/>
          <a:p>
            <a:pPr marL="0" indent="0" algn="just">
              <a:buNone/>
            </a:pPr>
            <a:r>
              <a:rPr lang="it-IT" i="1" dirty="0">
                <a:latin typeface="Garamond" panose="02020404030301010803" pitchFamily="18" charset="0"/>
              </a:rPr>
              <a:t>«il potere di pianificazione, specie alla luce delle scelte legislative più recenti, </a:t>
            </a:r>
            <a:r>
              <a:rPr lang="it-IT" dirty="0">
                <a:latin typeface="Garamond" panose="02020404030301010803" pitchFamily="18" charset="0"/>
              </a:rPr>
              <a:t>[non può]</a:t>
            </a:r>
            <a:r>
              <a:rPr lang="it-IT" i="1" dirty="0">
                <a:latin typeface="Garamond" panose="02020404030301010803" pitchFamily="18" charset="0"/>
              </a:rPr>
              <a:t> dirsi limitato all'individuazione delle destinazioni delle zone del territorio comunale, e in specie alle potenzialità edificatorie delle stesse e ai limiti che incontrano tali potenzialità, dovendo invece essere inteso in relazione ad un concetto di urbanistica che non sia limitato solo alla disciplina coordinata della edificazione dei suoli (e, al massimo, ai tipi di edilizia, distinti per finalità), </a:t>
            </a:r>
            <a:r>
              <a:rPr lang="it-IT" b="1" i="1" dirty="0">
                <a:latin typeface="Garamond" panose="02020404030301010803" pitchFamily="18" charset="0"/>
              </a:rPr>
              <a:t>ma che, per mezzo della disciplina dell’utilizzo delle aree, realizzi anche finalità economico-sociali della comunità locale</a:t>
            </a:r>
            <a:r>
              <a:rPr lang="it-IT" i="1" dirty="0">
                <a:latin typeface="Garamond" panose="02020404030301010803" pitchFamily="18" charset="0"/>
              </a:rPr>
              <a:t>, non in contrasto ma, anzi, in armonico rapporto con analoghi interessi di altre comunità territoriali, regionali e dello Stato, </a:t>
            </a:r>
            <a:r>
              <a:rPr lang="it-IT" b="1" i="1" dirty="0">
                <a:latin typeface="Garamond" panose="02020404030301010803" pitchFamily="18" charset="0"/>
              </a:rPr>
              <a:t>in funzione di uno sviluppo del territorio che si svolga nel quadro del rispetto e dell'attuazione di valori costituzionalmente tutelati</a:t>
            </a:r>
            <a:r>
              <a:rPr lang="it-IT" i="1" dirty="0">
                <a:latin typeface="Garamond" panose="02020404030301010803" pitchFamily="18" charset="0"/>
              </a:rPr>
              <a:t>» </a:t>
            </a:r>
          </a:p>
          <a:p>
            <a:pPr marL="0" indent="0">
              <a:buNone/>
            </a:pPr>
            <a:r>
              <a:rPr lang="it-IT" dirty="0">
                <a:latin typeface="Garamond" panose="02020404030301010803" pitchFamily="18" charset="0"/>
              </a:rPr>
              <a:t>(Cons. St., 1949/2022; </a:t>
            </a:r>
            <a:r>
              <a:rPr lang="it-IT" dirty="0" err="1">
                <a:latin typeface="Garamond" panose="02020404030301010803" pitchFamily="18" charset="0"/>
              </a:rPr>
              <a:t>conf.</a:t>
            </a:r>
            <a:r>
              <a:rPr lang="it-IT" dirty="0">
                <a:latin typeface="Garamond" panose="02020404030301010803" pitchFamily="18" charset="0"/>
              </a:rPr>
              <a:t> Corte cost. </a:t>
            </a:r>
            <a:r>
              <a:rPr lang="it-IT" dirty="0" err="1">
                <a:latin typeface="Garamond" panose="02020404030301010803" pitchFamily="18" charset="0"/>
              </a:rPr>
              <a:t>sent</a:t>
            </a:r>
            <a:r>
              <a:rPr lang="it-IT" dirty="0">
                <a:latin typeface="Garamond" panose="02020404030301010803" pitchFamily="18" charset="0"/>
              </a:rPr>
              <a:t>. 383 del 2005)</a:t>
            </a:r>
          </a:p>
          <a:p>
            <a:pPr lvl="1"/>
            <a:endParaRPr lang="it-IT" dirty="0">
              <a:latin typeface="Garamond" panose="02020404030301010803" pitchFamily="18" charset="0"/>
            </a:endParaRPr>
          </a:p>
        </p:txBody>
      </p:sp>
    </p:spTree>
    <p:extLst>
      <p:ext uri="{BB962C8B-B14F-4D97-AF65-F5344CB8AC3E}">
        <p14:creationId xmlns:p14="http://schemas.microsoft.com/office/powerpoint/2010/main" val="935317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3DCCDD-223E-41E0-96B6-934F1E4666AF}"/>
              </a:ext>
            </a:extLst>
          </p:cNvPr>
          <p:cNvSpPr>
            <a:spLocks noGrp="1"/>
          </p:cNvSpPr>
          <p:nvPr>
            <p:ph type="title"/>
          </p:nvPr>
        </p:nvSpPr>
        <p:spPr>
          <a:xfrm>
            <a:off x="304799" y="365125"/>
            <a:ext cx="11683999" cy="1325563"/>
          </a:xfrm>
        </p:spPr>
        <p:txBody>
          <a:bodyPr/>
          <a:lstStyle/>
          <a:p>
            <a:r>
              <a:rPr lang="it-IT" dirty="0">
                <a:latin typeface="Garamond" panose="02020404030301010803" pitchFamily="18" charset="0"/>
              </a:rPr>
              <a:t>Pianificazione e «</a:t>
            </a:r>
            <a:r>
              <a:rPr lang="it-IT" dirty="0" err="1">
                <a:latin typeface="Garamond" panose="02020404030301010803" pitchFamily="18" charset="0"/>
              </a:rPr>
              <a:t>contropianificazione</a:t>
            </a:r>
            <a:r>
              <a:rPr lang="it-IT" dirty="0">
                <a:latin typeface="Garamond" panose="02020404030301010803" pitchFamily="18" charset="0"/>
              </a:rPr>
              <a:t>»</a:t>
            </a:r>
          </a:p>
        </p:txBody>
      </p:sp>
      <p:pic>
        <p:nvPicPr>
          <p:cNvPr id="7" name="Immagine 6" descr="Immagine che contiene testo, mappa&#10;&#10;Descrizione generata automaticamente">
            <a:extLst>
              <a:ext uri="{FF2B5EF4-FFF2-40B4-BE49-F238E27FC236}">
                <a16:creationId xmlns:a16="http://schemas.microsoft.com/office/drawing/2014/main" id="{E49AC317-7741-4A05-B5D1-3C6460D1DD30}"/>
              </a:ext>
            </a:extLst>
          </p:cNvPr>
          <p:cNvPicPr>
            <a:picLocks noChangeAspect="1"/>
          </p:cNvPicPr>
          <p:nvPr/>
        </p:nvPicPr>
        <p:blipFill rotWithShape="1">
          <a:blip r:embed="rId3">
            <a:alphaModFix amt="44000"/>
            <a:extLst>
              <a:ext uri="{28A0092B-C50C-407E-A947-70E740481C1C}">
                <a14:useLocalDpi xmlns:a14="http://schemas.microsoft.com/office/drawing/2010/main" val="0"/>
              </a:ext>
            </a:extLst>
          </a:blip>
          <a:srcRect b="5063"/>
          <a:stretch/>
        </p:blipFill>
        <p:spPr>
          <a:xfrm>
            <a:off x="0" y="2690467"/>
            <a:ext cx="12192000" cy="4167533"/>
          </a:xfrm>
          <a:prstGeom prst="rect">
            <a:avLst/>
          </a:prstGeom>
        </p:spPr>
      </p:pic>
      <p:sp>
        <p:nvSpPr>
          <p:cNvPr id="3" name="Segnaposto contenuto 2">
            <a:extLst>
              <a:ext uri="{FF2B5EF4-FFF2-40B4-BE49-F238E27FC236}">
                <a16:creationId xmlns:a16="http://schemas.microsoft.com/office/drawing/2014/main" id="{35A04013-D1BB-48BD-8B9E-1BDF439FC2B1}"/>
              </a:ext>
            </a:extLst>
          </p:cNvPr>
          <p:cNvSpPr>
            <a:spLocks noGrp="1"/>
          </p:cNvSpPr>
          <p:nvPr>
            <p:ph idx="1"/>
          </p:nvPr>
        </p:nvSpPr>
        <p:spPr>
          <a:xfrm>
            <a:off x="543168" y="1907816"/>
            <a:ext cx="10996560" cy="4404804"/>
          </a:xfrm>
          <a:solidFill>
            <a:schemeClr val="bg1">
              <a:alpha val="68000"/>
            </a:schemeClr>
          </a:solidFill>
        </p:spPr>
        <p:txBody>
          <a:bodyPr>
            <a:normAutofit/>
          </a:bodyPr>
          <a:lstStyle/>
          <a:p>
            <a:pPr algn="just"/>
            <a:r>
              <a:rPr lang="it-IT" dirty="0">
                <a:latin typeface="Garamond" panose="02020404030301010803" pitchFamily="18" charset="0"/>
              </a:rPr>
              <a:t>Con la pianificazione urbanistica interferiscono numerosi strumenti settoriali, in gran parte statali</a:t>
            </a:r>
            <a:endParaRPr lang="it-IT" sz="1800" dirty="0">
              <a:latin typeface="Garamond" panose="02020404030301010803" pitchFamily="18" charset="0"/>
            </a:endParaRPr>
          </a:p>
          <a:p>
            <a:pPr lvl="1" algn="just"/>
            <a:endParaRPr lang="it-IT" dirty="0">
              <a:latin typeface="Garamond" panose="02020404030301010803" pitchFamily="18" charset="0"/>
            </a:endParaRPr>
          </a:p>
          <a:p>
            <a:pPr lvl="2" algn="just"/>
            <a:endParaRPr lang="it-IT" dirty="0">
              <a:latin typeface="Garamond" panose="02020404030301010803" pitchFamily="18" charset="0"/>
            </a:endParaRPr>
          </a:p>
          <a:p>
            <a:pPr lvl="1" algn="just"/>
            <a:endParaRPr lang="it-IT" dirty="0">
              <a:latin typeface="Garamond" panose="02020404030301010803" pitchFamily="18" charset="0"/>
            </a:endParaRPr>
          </a:p>
        </p:txBody>
      </p:sp>
      <p:pic>
        <p:nvPicPr>
          <p:cNvPr id="6" name="Immagine 5" descr="Immagine che contiene mappa&#10;&#10;Descrizione generata automaticamente">
            <a:extLst>
              <a:ext uri="{FF2B5EF4-FFF2-40B4-BE49-F238E27FC236}">
                <a16:creationId xmlns:a16="http://schemas.microsoft.com/office/drawing/2014/main" id="{0812849A-331C-593C-F547-EFCEA5E04D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60" y="2873827"/>
            <a:ext cx="2903983" cy="3121551"/>
          </a:xfrm>
          <a:prstGeom prst="rect">
            <a:avLst/>
          </a:prstGeom>
        </p:spPr>
      </p:pic>
      <p:sp>
        <p:nvSpPr>
          <p:cNvPr id="8" name="CasellaDiTesto 7">
            <a:extLst>
              <a:ext uri="{FF2B5EF4-FFF2-40B4-BE49-F238E27FC236}">
                <a16:creationId xmlns:a16="http://schemas.microsoft.com/office/drawing/2014/main" id="{E9E53489-644F-58B9-30E4-F91055CD1CD1}"/>
              </a:ext>
            </a:extLst>
          </p:cNvPr>
          <p:cNvSpPr txBox="1"/>
          <p:nvPr/>
        </p:nvSpPr>
        <p:spPr>
          <a:xfrm>
            <a:off x="755660" y="5995378"/>
            <a:ext cx="2827295" cy="369332"/>
          </a:xfrm>
          <a:prstGeom prst="rect">
            <a:avLst/>
          </a:prstGeom>
          <a:noFill/>
        </p:spPr>
        <p:txBody>
          <a:bodyPr wrap="square" rtlCol="0">
            <a:spAutoFit/>
          </a:bodyPr>
          <a:lstStyle/>
          <a:p>
            <a:pPr algn="ctr"/>
            <a:r>
              <a:rPr lang="it-IT" b="1" dirty="0">
                <a:latin typeface="Garamond" panose="02020404030301010803" pitchFamily="18" charset="0"/>
              </a:rPr>
              <a:t>Rete Natura 2000</a:t>
            </a:r>
          </a:p>
        </p:txBody>
      </p:sp>
      <p:pic>
        <p:nvPicPr>
          <p:cNvPr id="10" name="Immagine 9" descr="Immagine che contiene mappa&#10;&#10;Descrizione generata automaticamente">
            <a:extLst>
              <a:ext uri="{FF2B5EF4-FFF2-40B4-BE49-F238E27FC236}">
                <a16:creationId xmlns:a16="http://schemas.microsoft.com/office/drawing/2014/main" id="{8C076534-8064-05AE-34FF-9C731A4423A7}"/>
              </a:ext>
            </a:extLst>
          </p:cNvPr>
          <p:cNvPicPr>
            <a:picLocks noChangeAspect="1"/>
          </p:cNvPicPr>
          <p:nvPr/>
        </p:nvPicPr>
        <p:blipFill rotWithShape="1">
          <a:blip r:embed="rId5">
            <a:extLst>
              <a:ext uri="{28A0092B-C50C-407E-A947-70E740481C1C}">
                <a14:useLocalDpi xmlns:a14="http://schemas.microsoft.com/office/drawing/2010/main" val="0"/>
              </a:ext>
            </a:extLst>
          </a:blip>
          <a:srcRect l="3634" r="7450"/>
          <a:stretch/>
        </p:blipFill>
        <p:spPr>
          <a:xfrm>
            <a:off x="3977640" y="3101951"/>
            <a:ext cx="3355848" cy="2665301"/>
          </a:xfrm>
          <a:prstGeom prst="rect">
            <a:avLst/>
          </a:prstGeom>
        </p:spPr>
      </p:pic>
      <p:sp>
        <p:nvSpPr>
          <p:cNvPr id="11" name="CasellaDiTesto 10">
            <a:extLst>
              <a:ext uri="{FF2B5EF4-FFF2-40B4-BE49-F238E27FC236}">
                <a16:creationId xmlns:a16="http://schemas.microsoft.com/office/drawing/2014/main" id="{EC7FC0D1-FA95-7971-D7BB-176E8585AEB4}"/>
              </a:ext>
            </a:extLst>
          </p:cNvPr>
          <p:cNvSpPr txBox="1"/>
          <p:nvPr/>
        </p:nvSpPr>
        <p:spPr>
          <a:xfrm>
            <a:off x="3977640" y="6031306"/>
            <a:ext cx="3355848" cy="369332"/>
          </a:xfrm>
          <a:prstGeom prst="rect">
            <a:avLst/>
          </a:prstGeom>
          <a:noFill/>
        </p:spPr>
        <p:txBody>
          <a:bodyPr wrap="square" rtlCol="0">
            <a:spAutoFit/>
          </a:bodyPr>
          <a:lstStyle/>
          <a:p>
            <a:pPr algn="ctr"/>
            <a:r>
              <a:rPr lang="it-IT" b="1" dirty="0">
                <a:latin typeface="Garamond" panose="02020404030301010803" pitchFamily="18" charset="0"/>
              </a:rPr>
              <a:t>Piano di Assetto Idrogeologico</a:t>
            </a:r>
          </a:p>
        </p:txBody>
      </p:sp>
      <p:pic>
        <p:nvPicPr>
          <p:cNvPr id="13" name="Immagine 12" descr="Immagine che contiene mappa&#10;&#10;Descrizione generata automaticamente">
            <a:extLst>
              <a:ext uri="{FF2B5EF4-FFF2-40B4-BE49-F238E27FC236}">
                <a16:creationId xmlns:a16="http://schemas.microsoft.com/office/drawing/2014/main" id="{650610E7-9A47-9E12-0914-04664E4C7D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6656" y="3391764"/>
            <a:ext cx="3492669" cy="2472338"/>
          </a:xfrm>
          <a:prstGeom prst="rect">
            <a:avLst/>
          </a:prstGeom>
        </p:spPr>
      </p:pic>
      <p:sp>
        <p:nvSpPr>
          <p:cNvPr id="14" name="CasellaDiTesto 13">
            <a:extLst>
              <a:ext uri="{FF2B5EF4-FFF2-40B4-BE49-F238E27FC236}">
                <a16:creationId xmlns:a16="http://schemas.microsoft.com/office/drawing/2014/main" id="{669766C5-C453-B281-FCC7-9A3BB42D07DE}"/>
              </a:ext>
            </a:extLst>
          </p:cNvPr>
          <p:cNvSpPr txBox="1"/>
          <p:nvPr/>
        </p:nvSpPr>
        <p:spPr>
          <a:xfrm>
            <a:off x="7876656" y="6031306"/>
            <a:ext cx="3492668" cy="369332"/>
          </a:xfrm>
          <a:prstGeom prst="rect">
            <a:avLst/>
          </a:prstGeom>
          <a:noFill/>
        </p:spPr>
        <p:txBody>
          <a:bodyPr wrap="square" rtlCol="0">
            <a:spAutoFit/>
          </a:bodyPr>
          <a:lstStyle/>
          <a:p>
            <a:pPr algn="ctr"/>
            <a:r>
              <a:rPr lang="it-IT" b="1" dirty="0">
                <a:latin typeface="Garamond" panose="02020404030301010803" pitchFamily="18" charset="0"/>
              </a:rPr>
              <a:t>Piano di Classificazione Acustica</a:t>
            </a:r>
          </a:p>
        </p:txBody>
      </p:sp>
    </p:spTree>
    <p:extLst>
      <p:ext uri="{BB962C8B-B14F-4D97-AF65-F5344CB8AC3E}">
        <p14:creationId xmlns:p14="http://schemas.microsoft.com/office/powerpoint/2010/main" val="14191533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3F7DED43B8B9D04BAF400D3CDAACE64B" ma:contentTypeVersion="20" ma:contentTypeDescription="Creare un nuovo documento." ma:contentTypeScope="" ma:versionID="6edfd547fb2097fc2f82a4f7e570cf13">
  <xsd:schema xmlns:xsd="http://www.w3.org/2001/XMLSchema" xmlns:xs="http://www.w3.org/2001/XMLSchema" xmlns:p="http://schemas.microsoft.com/office/2006/metadata/properties" xmlns:ns2="89c1c4ff-cb2d-41de-8371-8fe6ecebc51c" xmlns:ns3="bb68c728-7fa2-4dcb-985f-d4a8cd292a62" targetNamespace="http://schemas.microsoft.com/office/2006/metadata/properties" ma:root="true" ma:fieldsID="354a77b864b901ad35b3f13980526246" ns2:_="" ns3:_="">
    <xsd:import namespace="89c1c4ff-cb2d-41de-8371-8fe6ecebc51c"/>
    <xsd:import namespace="bb68c728-7fa2-4dcb-985f-d4a8cd292a6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Location" minOccurs="0"/>
                <xsd:element ref="ns2:Autorepaper" minOccurs="0"/>
                <xsd:element ref="ns2:Titolopaper" minOccurs="0"/>
                <xsd:element ref="ns2:Keyword" minOccurs="0"/>
                <xsd:element ref="ns3:Materia" minOccurs="0"/>
                <xsd:element ref="ns3:Relatore_x002F_Autor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c1c4ff-cb2d-41de-8371-8fe6ecebc5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cb91abdc-219a-4e49-a5f3-8193aefe819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Autorepaper" ma:index="21" nillable="true" ma:displayName="Autore paper" ma:format="Dropdown" ma:internalName="Autorepaper">
      <xsd:simpleType>
        <xsd:restriction base="dms:Text">
          <xsd:maxLength value="255"/>
        </xsd:restriction>
      </xsd:simpleType>
    </xsd:element>
    <xsd:element name="Titolopaper" ma:index="22" nillable="true" ma:displayName="Titolo paper" ma:format="Dropdown" ma:internalName="Titolopaper">
      <xsd:simpleType>
        <xsd:restriction base="dms:Note">
          <xsd:maxLength value="255"/>
        </xsd:restriction>
      </xsd:simpleType>
    </xsd:element>
    <xsd:element name="Keyword" ma:index="23" nillable="true" ma:displayName="Keyword" ma:format="Dropdown" ma:internalName="Keyword">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b68c728-7fa2-4dcb-985f-d4a8cd292a6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ee579d-b57c-41cb-828d-5fdb3c8060d4}" ma:internalName="TaxCatchAll" ma:showField="CatchAllData" ma:web="bb68c728-7fa2-4dcb-985f-d4a8cd292a62">
      <xsd:complexType>
        <xsd:complexContent>
          <xsd:extension base="dms:MultiChoiceLookup">
            <xsd:sequence>
              <xsd:element name="Value" type="dms:Lookup" maxOccurs="unbounded" minOccurs="0" nillable="true"/>
            </xsd:sequence>
          </xsd:extension>
        </xsd:complexContent>
      </xsd:complexType>
    </xsd:element>
    <xsd:element name="Materia" ma:index="24" nillable="true" ma:displayName="Materia" ma:format="Dropdown" ma:internalName="Materia">
      <xsd:simpleType>
        <xsd:union memberTypes="dms:Text">
          <xsd:simpleType>
            <xsd:restriction base="dms:Choice">
              <xsd:enumeration value="DIP"/>
              <xsd:enumeration value="DUE"/>
              <xsd:enumeration value="Privacy"/>
              <xsd:enumeration value="IT Law"/>
              <xsd:enumeration value="Edilizia/Urbanistica"/>
            </xsd:restriction>
          </xsd:simpleType>
        </xsd:union>
      </xsd:simpleType>
    </xsd:element>
    <xsd:element name="Relatore_x002F_Autore1" ma:index="25" nillable="true" ma:displayName="Relatore/Autore" ma:default="" ma:format="Dropdown" ma:internalName="Relatore_x002F_Autore1">
      <xsd:simpleType>
        <xsd:union memberTypes="dms:Text">
          <xsd:simpleType>
            <xsd:restriction base="dms:Choice">
              <xsd:enumeration value="FF"/>
              <xsd:enumeration value="BB"/>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9c1c4ff-cb2d-41de-8371-8fe6ecebc51c">
      <Terms xmlns="http://schemas.microsoft.com/office/infopath/2007/PartnerControls"/>
    </lcf76f155ced4ddcb4097134ff3c332f>
    <TaxCatchAll xmlns="bb68c728-7fa2-4dcb-985f-d4a8cd292a62" xsi:nil="true"/>
    <Autorepaper xmlns="89c1c4ff-cb2d-41de-8371-8fe6ecebc51c" xsi:nil="true"/>
    <Relatore_x002F_Autore1 xmlns="bb68c728-7fa2-4dcb-985f-d4a8cd292a62" xsi:nil="true"/>
    <Keyword xmlns="89c1c4ff-cb2d-41de-8371-8fe6ecebc51c" xsi:nil="true"/>
    <Materia xmlns="bb68c728-7fa2-4dcb-985f-d4a8cd292a62" xsi:nil="true"/>
    <Titolopaper xmlns="89c1c4ff-cb2d-41de-8371-8fe6ecebc5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308859-356C-42E5-B653-FCF2D960F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c1c4ff-cb2d-41de-8371-8fe6ecebc51c"/>
    <ds:schemaRef ds:uri="bb68c728-7fa2-4dcb-985f-d4a8cd292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54E4F3-2FC2-477C-83B2-45C3AA09B47B}">
  <ds:schemaRefs>
    <ds:schemaRef ds:uri="http://purl.org/dc/elements/1.1/"/>
    <ds:schemaRef ds:uri="http://purl.org/dc/dcmitype/"/>
    <ds:schemaRef ds:uri="http://schemas.microsoft.com/office/2006/metadata/properties"/>
    <ds:schemaRef ds:uri="http://schemas.microsoft.com/office/2006/documentManagement/types"/>
    <ds:schemaRef ds:uri="bb68c728-7fa2-4dcb-985f-d4a8cd292a62"/>
    <ds:schemaRef ds:uri="http://www.w3.org/XML/1998/namespace"/>
    <ds:schemaRef ds:uri="http://schemas.microsoft.com/office/infopath/2007/PartnerControls"/>
    <ds:schemaRef ds:uri="http://schemas.openxmlformats.org/package/2006/metadata/core-properties"/>
    <ds:schemaRef ds:uri="89c1c4ff-cb2d-41de-8371-8fe6ecebc51c"/>
    <ds:schemaRef ds:uri="http://purl.org/dc/terms/"/>
  </ds:schemaRefs>
</ds:datastoreItem>
</file>

<file path=customXml/itemProps3.xml><?xml version="1.0" encoding="utf-8"?>
<ds:datastoreItem xmlns:ds="http://schemas.openxmlformats.org/officeDocument/2006/customXml" ds:itemID="{91986C82-BC00-49EE-83F8-52A512515B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3509</TotalTime>
  <Words>3035</Words>
  <Application>Microsoft Office PowerPoint</Application>
  <PresentationFormat>Widescreen</PresentationFormat>
  <Paragraphs>163</Paragraphs>
  <Slides>23</Slides>
  <Notes>14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23</vt:i4>
      </vt:variant>
    </vt:vector>
  </HeadingPairs>
  <TitlesOfParts>
    <vt:vector size="28" baseType="lpstr">
      <vt:lpstr>Arial</vt:lpstr>
      <vt:lpstr>Calibri</vt:lpstr>
      <vt:lpstr>Calibri Light</vt:lpstr>
      <vt:lpstr>Garamond</vt:lpstr>
      <vt:lpstr>Tema di Office</vt:lpstr>
      <vt:lpstr>Pianificazione per accordi, deroghe e  varianti urbanistiche semplificate: un nuovo modo di pianificare?</vt:lpstr>
      <vt:lpstr>Pianificazione e «diritto vivente»</vt:lpstr>
      <vt:lpstr>1942 – 2022  LA LEGGE URBANISTICA  ITALIANA COMPIE 80 ANNI</vt:lpstr>
      <vt:lpstr>Presentazione standard di PowerPoint</vt:lpstr>
      <vt:lpstr>Pianificazione e «diritto vivente»</vt:lpstr>
      <vt:lpstr>La legge «Veneto cantiere veloce»: i piani attuativi in deroga al Piano degli interventi</vt:lpstr>
      <vt:lpstr>La legge «Veneto cantiere veloce»</vt:lpstr>
      <vt:lpstr>I nuovi obiettivi della pianificazione</vt:lpstr>
      <vt:lpstr>Pianificazione e «contropianificazione»</vt:lpstr>
      <vt:lpstr>Pianificazione e «contropianificazione»</vt:lpstr>
      <vt:lpstr>Gli strumenti della pianificazione</vt:lpstr>
      <vt:lpstr>Gli strumenti della pianificazione</vt:lpstr>
      <vt:lpstr>Gli strumenti della pianificazione</vt:lpstr>
      <vt:lpstr>Dalla pianificazione rigida a quella flessibile</vt:lpstr>
      <vt:lpstr>Dalla pianificazione rigida a quella flessibile</vt:lpstr>
      <vt:lpstr>Nuovi princìpi e nuove regole  per governare il cambiamento e l'innovazione</vt:lpstr>
      <vt:lpstr>Deroghe e micro-pianificazione</vt:lpstr>
      <vt:lpstr>Deroghe e micro-pianificazione</vt:lpstr>
      <vt:lpstr>Deroghe e micro-pianificazione</vt:lpstr>
      <vt:lpstr>Deroghe e micro-pianificazione</vt:lpstr>
      <vt:lpstr>Deroghe e micro-pianificazione</vt:lpstr>
      <vt:lpstr>Vecchi e nuovi princìpi e nuove regole  per governare il cambiamento e l'innovazione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Foltran</dc:creator>
  <cp:lastModifiedBy>Bruno Barel</cp:lastModifiedBy>
  <cp:revision>13</cp:revision>
  <dcterms:created xsi:type="dcterms:W3CDTF">2022-03-14T18:07:41Z</dcterms:created>
  <dcterms:modified xsi:type="dcterms:W3CDTF">2022-11-24T14:31:26Z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0x0101003F7DED43B8B9D04BAF400D3CDAACE64B</vt:lpwstr>
  </property>
  <property fmtid="{D5CDD505-2E9C-101B-9397-08002B2CF9AE}" pid="3" name="MediaServiceImageTags">
    <vt:lpwstr/>
  </property>
</Properties>
</file>