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57"/>
  </p:notesMasterIdLst>
  <p:handoutMasterIdLst>
    <p:handoutMasterId r:id="rId158"/>
  </p:handoutMasterIdLst>
  <p:sldIdLst>
    <p:sldId id="264" r:id="rId5"/>
    <p:sldId id="267" r:id="rId6"/>
    <p:sldId id="268" r:id="rId7"/>
    <p:sldId id="269" r:id="rId8"/>
    <p:sldId id="313" r:id="rId9"/>
    <p:sldId id="330" r:id="rId10"/>
    <p:sldId id="314" r:id="rId11"/>
    <p:sldId id="327" r:id="rId12"/>
    <p:sldId id="333" r:id="rId13"/>
    <p:sldId id="420" r:id="rId14"/>
    <p:sldId id="414" r:id="rId15"/>
    <p:sldId id="270" r:id="rId16"/>
    <p:sldId id="326" r:id="rId17"/>
    <p:sldId id="289" r:id="rId18"/>
    <p:sldId id="271" r:id="rId19"/>
    <p:sldId id="334" r:id="rId20"/>
    <p:sldId id="419" r:id="rId21"/>
    <p:sldId id="272" r:id="rId22"/>
    <p:sldId id="315" r:id="rId23"/>
    <p:sldId id="317" r:id="rId24"/>
    <p:sldId id="323" r:id="rId25"/>
    <p:sldId id="324" r:id="rId26"/>
    <p:sldId id="332" r:id="rId27"/>
    <p:sldId id="429" r:id="rId28"/>
    <p:sldId id="322" r:id="rId29"/>
    <p:sldId id="321" r:id="rId30"/>
    <p:sldId id="325" r:id="rId31"/>
    <p:sldId id="318" r:id="rId32"/>
    <p:sldId id="273" r:id="rId33"/>
    <p:sldId id="274" r:id="rId34"/>
    <p:sldId id="311" r:id="rId35"/>
    <p:sldId id="316" r:id="rId36"/>
    <p:sldId id="275" r:id="rId37"/>
    <p:sldId id="276" r:id="rId38"/>
    <p:sldId id="328" r:id="rId39"/>
    <p:sldId id="310" r:id="rId40"/>
    <p:sldId id="277" r:id="rId41"/>
    <p:sldId id="279" r:id="rId42"/>
    <p:sldId id="280" r:id="rId43"/>
    <p:sldId id="312" r:id="rId44"/>
    <p:sldId id="281" r:id="rId45"/>
    <p:sldId id="282" r:id="rId46"/>
    <p:sldId id="283" r:id="rId47"/>
    <p:sldId id="331" r:id="rId48"/>
    <p:sldId id="284" r:id="rId49"/>
    <p:sldId id="285" r:id="rId50"/>
    <p:sldId id="286" r:id="rId51"/>
    <p:sldId id="287" r:id="rId52"/>
    <p:sldId id="288" r:id="rId53"/>
    <p:sldId id="278" r:id="rId54"/>
    <p:sldId id="415" r:id="rId55"/>
    <p:sldId id="290" r:id="rId56"/>
    <p:sldId id="412" r:id="rId57"/>
    <p:sldId id="291" r:id="rId58"/>
    <p:sldId id="292" r:id="rId59"/>
    <p:sldId id="293" r:id="rId60"/>
    <p:sldId id="416" r:id="rId61"/>
    <p:sldId id="306" r:id="rId62"/>
    <p:sldId id="294" r:id="rId63"/>
    <p:sldId id="295" r:id="rId64"/>
    <p:sldId id="377" r:id="rId65"/>
    <p:sldId id="301" r:id="rId66"/>
    <p:sldId id="296" r:id="rId67"/>
    <p:sldId id="372" r:id="rId68"/>
    <p:sldId id="373" r:id="rId69"/>
    <p:sldId id="297" r:id="rId70"/>
    <p:sldId id="298" r:id="rId71"/>
    <p:sldId id="409" r:id="rId72"/>
    <p:sldId id="421" r:id="rId73"/>
    <p:sldId id="363" r:id="rId74"/>
    <p:sldId id="402" r:id="rId75"/>
    <p:sldId id="299" r:id="rId76"/>
    <p:sldId id="340" r:id="rId77"/>
    <p:sldId id="364" r:id="rId78"/>
    <p:sldId id="300" r:id="rId79"/>
    <p:sldId id="385" r:id="rId80"/>
    <p:sldId id="384" r:id="rId81"/>
    <p:sldId id="302" r:id="rId82"/>
    <p:sldId id="386" r:id="rId83"/>
    <p:sldId id="387" r:id="rId84"/>
    <p:sldId id="376" r:id="rId85"/>
    <p:sldId id="303" r:id="rId86"/>
    <p:sldId id="304" r:id="rId87"/>
    <p:sldId id="410" r:id="rId88"/>
    <p:sldId id="391" r:id="rId89"/>
    <p:sldId id="390" r:id="rId90"/>
    <p:sldId id="395" r:id="rId91"/>
    <p:sldId id="401" r:id="rId92"/>
    <p:sldId id="347" r:id="rId93"/>
    <p:sldId id="422" r:id="rId94"/>
    <p:sldId id="388" r:id="rId95"/>
    <p:sldId id="397" r:id="rId96"/>
    <p:sldId id="396" r:id="rId97"/>
    <p:sldId id="405" r:id="rId98"/>
    <p:sldId id="406" r:id="rId99"/>
    <p:sldId id="404" r:id="rId100"/>
    <p:sldId id="339" r:id="rId101"/>
    <p:sldId id="378" r:id="rId102"/>
    <p:sldId id="379" r:id="rId103"/>
    <p:sldId id="380" r:id="rId104"/>
    <p:sldId id="381" r:id="rId105"/>
    <p:sldId id="305" r:id="rId106"/>
    <p:sldId id="307" r:id="rId107"/>
    <p:sldId id="368" r:id="rId108"/>
    <p:sldId id="358" r:id="rId109"/>
    <p:sldId id="308" r:id="rId110"/>
    <p:sldId id="360" r:id="rId111"/>
    <p:sldId id="309" r:id="rId112"/>
    <p:sldId id="361" r:id="rId113"/>
    <p:sldId id="369" r:id="rId114"/>
    <p:sldId id="365" r:id="rId115"/>
    <p:sldId id="424" r:id="rId116"/>
    <p:sldId id="335" r:id="rId117"/>
    <p:sldId id="411" r:id="rId118"/>
    <p:sldId id="362" r:id="rId119"/>
    <p:sldId id="408" r:id="rId120"/>
    <p:sldId id="366" r:id="rId121"/>
    <p:sldId id="370" r:id="rId122"/>
    <p:sldId id="344" r:id="rId123"/>
    <p:sldId id="349" r:id="rId124"/>
    <p:sldId id="389" r:id="rId125"/>
    <p:sldId id="400" r:id="rId126"/>
    <p:sldId id="407" r:id="rId127"/>
    <p:sldId id="367" r:id="rId128"/>
    <p:sldId id="375" r:id="rId129"/>
    <p:sldId id="374" r:id="rId130"/>
    <p:sldId id="425" r:id="rId131"/>
    <p:sldId id="337" r:id="rId132"/>
    <p:sldId id="426" r:id="rId133"/>
    <p:sldId id="341" r:id="rId134"/>
    <p:sldId id="336" r:id="rId135"/>
    <p:sldId id="359" r:id="rId136"/>
    <p:sldId id="417" r:id="rId137"/>
    <p:sldId id="423" r:id="rId138"/>
    <p:sldId id="357" r:id="rId139"/>
    <p:sldId id="356" r:id="rId140"/>
    <p:sldId id="355" r:id="rId141"/>
    <p:sldId id="354" r:id="rId142"/>
    <p:sldId id="346" r:id="rId143"/>
    <p:sldId id="345" r:id="rId144"/>
    <p:sldId id="342" r:id="rId145"/>
    <p:sldId id="353" r:id="rId146"/>
    <p:sldId id="418" r:id="rId147"/>
    <p:sldId id="392" r:id="rId148"/>
    <p:sldId id="393" r:id="rId149"/>
    <p:sldId id="427" r:id="rId150"/>
    <p:sldId id="350" r:id="rId151"/>
    <p:sldId id="343" r:id="rId152"/>
    <p:sldId id="338" r:id="rId153"/>
    <p:sldId id="428" r:id="rId154"/>
    <p:sldId id="413" r:id="rId155"/>
    <p:sldId id="430" r:id="rId156"/>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430FA8D1-776F-40AD-9092-C65DE412C517}">
          <p14:sldIdLst>
            <p14:sldId id="264"/>
            <p14:sldId id="267"/>
            <p14:sldId id="268"/>
            <p14:sldId id="269"/>
            <p14:sldId id="313"/>
            <p14:sldId id="330"/>
            <p14:sldId id="314"/>
            <p14:sldId id="327"/>
            <p14:sldId id="333"/>
            <p14:sldId id="420"/>
            <p14:sldId id="414"/>
            <p14:sldId id="270"/>
            <p14:sldId id="326"/>
            <p14:sldId id="289"/>
            <p14:sldId id="271"/>
            <p14:sldId id="334"/>
            <p14:sldId id="419"/>
            <p14:sldId id="272"/>
            <p14:sldId id="315"/>
            <p14:sldId id="317"/>
            <p14:sldId id="323"/>
            <p14:sldId id="324"/>
            <p14:sldId id="332"/>
            <p14:sldId id="429"/>
            <p14:sldId id="322"/>
            <p14:sldId id="321"/>
            <p14:sldId id="325"/>
            <p14:sldId id="318"/>
            <p14:sldId id="273"/>
            <p14:sldId id="274"/>
            <p14:sldId id="311"/>
            <p14:sldId id="316"/>
            <p14:sldId id="275"/>
            <p14:sldId id="276"/>
            <p14:sldId id="328"/>
            <p14:sldId id="310"/>
            <p14:sldId id="277"/>
            <p14:sldId id="279"/>
            <p14:sldId id="280"/>
            <p14:sldId id="312"/>
            <p14:sldId id="281"/>
            <p14:sldId id="282"/>
            <p14:sldId id="283"/>
            <p14:sldId id="331"/>
            <p14:sldId id="284"/>
            <p14:sldId id="285"/>
            <p14:sldId id="286"/>
            <p14:sldId id="287"/>
            <p14:sldId id="288"/>
            <p14:sldId id="278"/>
            <p14:sldId id="415"/>
            <p14:sldId id="290"/>
            <p14:sldId id="412"/>
            <p14:sldId id="291"/>
            <p14:sldId id="292"/>
            <p14:sldId id="293"/>
            <p14:sldId id="416"/>
            <p14:sldId id="306"/>
            <p14:sldId id="294"/>
            <p14:sldId id="295"/>
            <p14:sldId id="377"/>
            <p14:sldId id="301"/>
            <p14:sldId id="296"/>
            <p14:sldId id="372"/>
            <p14:sldId id="373"/>
            <p14:sldId id="297"/>
            <p14:sldId id="298"/>
            <p14:sldId id="409"/>
            <p14:sldId id="421"/>
            <p14:sldId id="363"/>
            <p14:sldId id="402"/>
            <p14:sldId id="299"/>
            <p14:sldId id="340"/>
            <p14:sldId id="364"/>
            <p14:sldId id="300"/>
            <p14:sldId id="385"/>
            <p14:sldId id="384"/>
            <p14:sldId id="302"/>
            <p14:sldId id="386"/>
            <p14:sldId id="387"/>
            <p14:sldId id="376"/>
            <p14:sldId id="303"/>
            <p14:sldId id="304"/>
            <p14:sldId id="410"/>
            <p14:sldId id="391"/>
            <p14:sldId id="390"/>
            <p14:sldId id="395"/>
            <p14:sldId id="401"/>
            <p14:sldId id="347"/>
            <p14:sldId id="422"/>
            <p14:sldId id="388"/>
            <p14:sldId id="397"/>
            <p14:sldId id="396"/>
            <p14:sldId id="405"/>
            <p14:sldId id="406"/>
            <p14:sldId id="404"/>
            <p14:sldId id="339"/>
            <p14:sldId id="378"/>
            <p14:sldId id="379"/>
            <p14:sldId id="380"/>
            <p14:sldId id="381"/>
            <p14:sldId id="305"/>
            <p14:sldId id="307"/>
            <p14:sldId id="368"/>
            <p14:sldId id="358"/>
            <p14:sldId id="308"/>
            <p14:sldId id="360"/>
            <p14:sldId id="309"/>
            <p14:sldId id="361"/>
            <p14:sldId id="369"/>
            <p14:sldId id="365"/>
            <p14:sldId id="424"/>
            <p14:sldId id="335"/>
            <p14:sldId id="411"/>
            <p14:sldId id="362"/>
            <p14:sldId id="408"/>
            <p14:sldId id="366"/>
            <p14:sldId id="370"/>
            <p14:sldId id="344"/>
            <p14:sldId id="349"/>
            <p14:sldId id="389"/>
            <p14:sldId id="400"/>
            <p14:sldId id="407"/>
            <p14:sldId id="367"/>
            <p14:sldId id="375"/>
            <p14:sldId id="374"/>
            <p14:sldId id="425"/>
            <p14:sldId id="337"/>
            <p14:sldId id="426"/>
            <p14:sldId id="341"/>
            <p14:sldId id="336"/>
            <p14:sldId id="359"/>
            <p14:sldId id="417"/>
            <p14:sldId id="423"/>
            <p14:sldId id="357"/>
            <p14:sldId id="356"/>
            <p14:sldId id="355"/>
            <p14:sldId id="354"/>
            <p14:sldId id="346"/>
            <p14:sldId id="345"/>
            <p14:sldId id="342"/>
            <p14:sldId id="353"/>
            <p14:sldId id="418"/>
            <p14:sldId id="392"/>
            <p14:sldId id="393"/>
            <p14:sldId id="427"/>
            <p14:sldId id="350"/>
            <p14:sldId id="343"/>
            <p14:sldId id="338"/>
            <p14:sldId id="428"/>
            <p14:sldId id="413"/>
            <p14:sldId id="430"/>
          </p14:sldIdLst>
        </p14:section>
      </p14:sectionLst>
    </p:ex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e"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74" autoAdjust="0"/>
  </p:normalViewPr>
  <p:slideViewPr>
    <p:cSldViewPr showGuides="1">
      <p:cViewPr varScale="1">
        <p:scale>
          <a:sx n="114" d="100"/>
          <a:sy n="114" d="100"/>
        </p:scale>
        <p:origin x="474" y="114"/>
      </p:cViewPr>
      <p:guideLst>
        <p:guide pos="3839"/>
        <p:guide orient="horz" pos="2160"/>
      </p:guideLst>
    </p:cSldViewPr>
  </p:slideViewPr>
  <p:notesTextViewPr>
    <p:cViewPr>
      <p:scale>
        <a:sx n="1" d="1"/>
        <a:sy n="1" d="1"/>
      </p:scale>
      <p:origin x="0" y="0"/>
    </p:cViewPr>
  </p:notesTextViewPr>
  <p:notesViewPr>
    <p:cSldViewPr>
      <p:cViewPr varScale="1">
        <p:scale>
          <a:sx n="91" d="100"/>
          <a:sy n="91" d="100"/>
        </p:scale>
        <p:origin x="37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4-19T16:29:55.565" idx="1">
    <p:pos x="4265" y="3578"/>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D67EDB0-F018-496F-8F68-727CAC762366}" type="datetime1">
              <a:rPr lang="it-IT" smtClean="0">
                <a:solidFill>
                  <a:schemeClr val="tx2"/>
                </a:solidFill>
              </a:rPr>
              <a:pPr algn="r" rtl="0"/>
              <a:t>25/06/2018</a:t>
            </a:fld>
            <a:endParaRPr lang="it-IT" dirty="0">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it-IT" smtClean="0">
                <a:solidFill>
                  <a:schemeClr val="tx2"/>
                </a:solidFill>
              </a:rPr>
              <a:pPr algn="r" rtl="0"/>
              <a:t>‹N›</a:t>
            </a:fld>
            <a:endParaRPr lang="it-IT"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F9884719-FFCB-46F9-8265-FD147781F801}" type="datetime1">
              <a:rPr lang="it-IT" smtClean="0"/>
              <a:pPr/>
              <a:t>25/06/2018</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it-IT" smtClean="0"/>
              <a:pPr/>
              <a:t>‹N›</a:t>
            </a:fld>
            <a:endParaRPr lang="it-IT"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796F01-7154-41E0-B48B-A6921757531A}" type="slidenum">
              <a:rPr lang="it-IT" smtClean="0"/>
              <a:pPr/>
              <a:t>87</a:t>
            </a:fld>
            <a:endParaRPr lang="it-IT" dirty="0"/>
          </a:p>
        </p:txBody>
      </p:sp>
    </p:spTree>
    <p:extLst>
      <p:ext uri="{BB962C8B-B14F-4D97-AF65-F5344CB8AC3E}">
        <p14:creationId xmlns:p14="http://schemas.microsoft.com/office/powerpoint/2010/main" val="379334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796F01-7154-41E0-B48B-A6921757531A}" type="slidenum">
              <a:rPr lang="it-IT" smtClean="0"/>
              <a:pPr/>
              <a:t>92</a:t>
            </a:fld>
            <a:endParaRPr lang="it-IT" dirty="0"/>
          </a:p>
        </p:txBody>
      </p:sp>
    </p:spTree>
    <p:extLst>
      <p:ext uri="{BB962C8B-B14F-4D97-AF65-F5344CB8AC3E}">
        <p14:creationId xmlns:p14="http://schemas.microsoft.com/office/powerpoint/2010/main" val="25693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796F01-7154-41E0-B48B-A6921757531A}" type="slidenum">
              <a:rPr lang="it-IT" smtClean="0"/>
              <a:pPr/>
              <a:t>96</a:t>
            </a:fld>
            <a:endParaRPr lang="it-IT" dirty="0"/>
          </a:p>
        </p:txBody>
      </p:sp>
    </p:spTree>
    <p:extLst>
      <p:ext uri="{BB962C8B-B14F-4D97-AF65-F5344CB8AC3E}">
        <p14:creationId xmlns:p14="http://schemas.microsoft.com/office/powerpoint/2010/main" val="276227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hasCustomPrompt="1"/>
          </p:nvPr>
        </p:nvSpPr>
        <p:spPr/>
        <p:txBody>
          <a:bodyPr vert="eaVert"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B7A97E6A-B246-4B9D-8524-EC75889DBC3F}" type="datetime1">
              <a:rPr lang="it-IT" smtClean="0"/>
              <a:pPr/>
              <a:t>25/06/2018</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852633" y="274638"/>
            <a:ext cx="1422030" cy="5897561"/>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hasCustomPrompt="1"/>
          </p:nvPr>
        </p:nvSpPr>
        <p:spPr>
          <a:xfrm>
            <a:off x="1117309" y="274638"/>
            <a:ext cx="8532178" cy="5897561"/>
          </a:xfrm>
        </p:spPr>
        <p:txBody>
          <a:bodyPr vert="eaVert"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9BD171A8-8A27-4A4A-8A60-0622AF230D89}" type="datetime1">
              <a:rPr lang="it-IT" smtClean="0"/>
              <a:pPr/>
              <a:t>25/06/2018</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CDD34EC6-0BA8-4D39-BD62-890B1E1C3FD1}" type="datetime1">
              <a:rPr lang="it-IT" smtClean="0"/>
              <a:pPr/>
              <a:t>25/06/2018</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DA60BA0E-20D0-4E7C-B286-26C960A6788F}" type="slidenum">
              <a:rPr lang="it-IT" noProof="0" smtClean="0"/>
              <a:t>‹N›</a:t>
            </a:fld>
            <a:endParaRPr lang="it-IT"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2589" y="4445000"/>
            <a:ext cx="7008574" cy="1930400"/>
          </a:xfrm>
        </p:spPr>
        <p:txBody>
          <a:bodyPr rtlCol="0" anchor="t">
            <a:noAutofit/>
          </a:bodyPr>
          <a:lstStyle>
            <a:lvl1pPr algn="l" rtl="0">
              <a:defRPr sz="5200" b="0" cap="none" baseline="0"/>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a:r>
              <a:rPr lang="it-IT" dirty="0"/>
              <a:t>Fare clic per modificare stili del testo dello schema</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contenuto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data 4"/>
          <p:cNvSpPr>
            <a:spLocks noGrp="1"/>
          </p:cNvSpPr>
          <p:nvPr>
            <p:ph type="dt" sz="half" idx="10"/>
          </p:nvPr>
        </p:nvSpPr>
        <p:spPr/>
        <p:txBody>
          <a:bodyPr rtlCol="0"/>
          <a:lstStyle>
            <a:lvl1pPr>
              <a:defRPr/>
            </a:lvl1pPr>
          </a:lstStyle>
          <a:p>
            <a:fld id="{4C431E00-A672-47D6-9927-68EF9A42A9F2}" type="datetime1">
              <a:rPr lang="it-IT" smtClean="0"/>
              <a:pPr/>
              <a:t>25/06/2018</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hasCustomPrompt="1"/>
          </p:nvPr>
        </p:nvSpPr>
        <p:spPr>
          <a:xfrm>
            <a:off x="112137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a:t>Fare clic per modificare stili del testo dello schema</a:t>
            </a:r>
          </a:p>
        </p:txBody>
      </p:sp>
      <p:sp>
        <p:nvSpPr>
          <p:cNvPr id="4" name="Segnaposto contenuto 3"/>
          <p:cNvSpPr>
            <a:spLocks noGrp="1"/>
          </p:cNvSpPr>
          <p:nvPr>
            <p:ph sz="half" idx="2" hasCustomPrompt="1"/>
          </p:nvPr>
        </p:nvSpPr>
        <p:spPr>
          <a:xfrm>
            <a:off x="1117309" y="2438401"/>
            <a:ext cx="4977104" cy="3733798"/>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testo 4"/>
          <p:cNvSpPr>
            <a:spLocks noGrp="1"/>
          </p:cNvSpPr>
          <p:nvPr>
            <p:ph type="body" sz="quarter" idx="3" hasCustomPrompt="1"/>
          </p:nvPr>
        </p:nvSpPr>
        <p:spPr>
          <a:xfrm>
            <a:off x="630162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a:t>Fare clic per modificare stili del testo dello schema</a:t>
            </a:r>
          </a:p>
        </p:txBody>
      </p:sp>
      <p:sp>
        <p:nvSpPr>
          <p:cNvPr id="6" name="Segnaposto contenuto 5"/>
          <p:cNvSpPr>
            <a:spLocks noGrp="1"/>
          </p:cNvSpPr>
          <p:nvPr>
            <p:ph sz="quarter" idx="4" hasCustomPrompt="1"/>
          </p:nvPr>
        </p:nvSpPr>
        <p:spPr>
          <a:xfrm>
            <a:off x="6297559" y="2438400"/>
            <a:ext cx="4977104" cy="37337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data 6"/>
          <p:cNvSpPr>
            <a:spLocks noGrp="1"/>
          </p:cNvSpPr>
          <p:nvPr>
            <p:ph type="dt" sz="half" idx="10"/>
          </p:nvPr>
        </p:nvSpPr>
        <p:spPr/>
        <p:txBody>
          <a:bodyPr rtlCol="0"/>
          <a:lstStyle>
            <a:lvl1pPr>
              <a:defRPr/>
            </a:lvl1pPr>
          </a:lstStyle>
          <a:p>
            <a:fld id="{8DEA9C85-71FF-4AF6-AF18-FF7C4F131680}" type="datetime1">
              <a:rPr lang="it-IT" smtClean="0"/>
              <a:pPr/>
              <a:t>25/06/2018</a:t>
            </a:fld>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lvl1pPr>
              <a:defRPr/>
            </a:lvl1pPr>
          </a:lstStyle>
          <a:p>
            <a:fld id="{746C40F7-65D6-49C1-9B6E-BB0DA80DF8C6}" type="datetime1">
              <a:rPr lang="it-IT" smtClean="0"/>
              <a:pPr/>
              <a:t>25/06/2018</a:t>
            </a:fld>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defRPr/>
            </a:lvl1pPr>
          </a:lstStyle>
          <a:p>
            <a:fld id="{32243DAC-6576-4359-9233-A174186C8188}" type="datetime1">
              <a:rPr lang="it-IT" smtClean="0"/>
              <a:pPr/>
              <a:t>25/06/2018</a:t>
            </a:fld>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8DD7D7AA-78D7-440E-ABD1-D214552BE8A9}" type="datetime1">
              <a:rPr lang="it-IT" smtClean="0"/>
              <a:pPr/>
              <a:t>25/06/2018</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it-IT" noProof="0"/>
              <a:t>Fare clic per modificare lo stile del titolo dello schema</a:t>
            </a:r>
            <a:endParaRPr lang="it-IT" noProof="0" dirty="0"/>
          </a:p>
        </p:txBody>
      </p:sp>
      <p:sp>
        <p:nvSpPr>
          <p:cNvPr id="3" name="Segnaposto immagin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CF339CBD-B032-4FB4-AD8D-B5CCAB500ED1}" type="datetime1">
              <a:rPr lang="it-IT" smtClean="0"/>
              <a:pPr/>
              <a:t>25/06/2018</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ttango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D68F40A7-ABAE-4E77-BD92-A8024C703AC3}" type="datetime1">
              <a:rPr lang="it-IT" smtClean="0"/>
              <a:pPr/>
              <a:t>25/06/2018</a:t>
            </a:fld>
            <a:endParaRPr lang="it-IT" dirty="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it-IT" smtClean="0"/>
              <a:pPr/>
              <a:t>‹N›</a:t>
            </a:fld>
            <a:endParaRPr lang="it-IT"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regione.veneto.it/web/attivita-produttive/suap-sportello-unico-attivita-produttive"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bur.regione.veneto.it/BurvServices/pubblica/DettaglioDgr.aspx?id=262869"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cca.it/biblus-ne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regione.veneto.it/web/ambiente-e-territorio/modulistica-unificat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registroimprese.it/comunicazione-unica-d-impresa" TargetMode="External"/><Relationship Id="rId2" Type="http://schemas.openxmlformats.org/officeDocument/2006/relationships/hyperlink" Target="http://www.impresainungiorno.gov.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impresainungiorno.gov.it/web/l-impresa-e-il-comune/agenzie-per-le-imprese-accreditat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provincia.vicenza.it/ente/la-struttura-della-provincia/servizi/urbanistica/varianti-urbanistiche-con-la-procedura-dello-sportello-unico-attivita-produttive-suap"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25922" y="3115927"/>
            <a:ext cx="8352928" cy="1656458"/>
          </a:xfrm>
        </p:spPr>
        <p:txBody>
          <a:bodyPr rtlCol="0">
            <a:normAutofit fontScale="90000"/>
          </a:bodyPr>
          <a:lstStyle/>
          <a:p>
            <a:pPr algn="ctr" rtl="0"/>
            <a:r>
              <a:rPr lang="it-IT" sz="5600" b="1" dirty="0">
                <a:effectLst>
                  <a:outerShdw blurRad="38100" dist="38100" dir="2700000" algn="tl">
                    <a:srgbClr val="000000">
                      <a:alpha val="43137"/>
                    </a:srgbClr>
                  </a:outerShdw>
                </a:effectLst>
              </a:rPr>
              <a:t>SPORTELLO UNICO</a:t>
            </a:r>
            <a:br>
              <a:rPr lang="it-IT" sz="5600" b="1" dirty="0">
                <a:effectLst>
                  <a:outerShdw blurRad="38100" dist="38100" dir="2700000" algn="tl">
                    <a:srgbClr val="000000">
                      <a:alpha val="43137"/>
                    </a:srgbClr>
                  </a:outerShdw>
                </a:effectLst>
              </a:rPr>
            </a:br>
            <a:r>
              <a:rPr lang="it-IT" sz="5600" b="1" dirty="0">
                <a:effectLst>
                  <a:outerShdw blurRad="38100" dist="38100" dir="2700000" algn="tl">
                    <a:srgbClr val="000000">
                      <a:alpha val="43137"/>
                    </a:srgbClr>
                  </a:outerShdw>
                </a:effectLst>
              </a:rPr>
              <a:t> EDILIZIA</a:t>
            </a:r>
            <a:br>
              <a:rPr lang="it-IT" sz="5600" b="1" dirty="0">
                <a:effectLst>
                  <a:outerShdw blurRad="38100" dist="38100" dir="2700000" algn="tl">
                    <a:srgbClr val="000000">
                      <a:alpha val="43137"/>
                    </a:srgbClr>
                  </a:outerShdw>
                </a:effectLst>
              </a:rPr>
            </a:br>
            <a:r>
              <a:rPr lang="it-IT" sz="5600" b="1" dirty="0">
                <a:effectLst>
                  <a:outerShdw blurRad="38100" dist="38100" dir="2700000" algn="tl">
                    <a:srgbClr val="000000">
                      <a:alpha val="43137"/>
                    </a:srgbClr>
                  </a:outerShdw>
                </a:effectLst>
              </a:rPr>
              <a:t>E</a:t>
            </a:r>
            <a:br>
              <a:rPr lang="it-IT" sz="5600" b="1" dirty="0">
                <a:effectLst>
                  <a:outerShdw blurRad="38100" dist="38100" dir="2700000" algn="tl">
                    <a:srgbClr val="000000">
                      <a:alpha val="43137"/>
                    </a:srgbClr>
                  </a:outerShdw>
                </a:effectLst>
              </a:rPr>
            </a:br>
            <a:r>
              <a:rPr lang="it-IT" sz="5600" b="1" dirty="0">
                <a:effectLst>
                  <a:outerShdw blurRad="38100" dist="38100" dir="2700000" algn="tl">
                    <a:srgbClr val="000000">
                      <a:alpha val="43137"/>
                    </a:srgbClr>
                  </a:outerShdw>
                </a:effectLst>
              </a:rPr>
              <a:t>SPORTELLO UNICO</a:t>
            </a:r>
            <a:br>
              <a:rPr lang="it-IT" sz="5600" b="1" dirty="0">
                <a:effectLst>
                  <a:outerShdw blurRad="38100" dist="38100" dir="2700000" algn="tl">
                    <a:srgbClr val="000000">
                      <a:alpha val="43137"/>
                    </a:srgbClr>
                  </a:outerShdw>
                </a:effectLst>
              </a:rPr>
            </a:br>
            <a:r>
              <a:rPr lang="it-IT" sz="5600" b="1" dirty="0">
                <a:effectLst>
                  <a:outerShdw blurRad="38100" dist="38100" dir="2700000" algn="tl">
                    <a:srgbClr val="000000">
                      <a:alpha val="43137"/>
                    </a:srgbClr>
                  </a:outerShdw>
                </a:effectLst>
              </a:rPr>
              <a:t>ATTIVITÀ PRODUTTIVE</a:t>
            </a:r>
            <a:br>
              <a:rPr lang="it-IT" dirty="0"/>
            </a:br>
            <a:endParaRPr lang="en-US" dirty="0"/>
          </a:p>
        </p:txBody>
      </p:sp>
      <p:sp>
        <p:nvSpPr>
          <p:cNvPr id="3" name="Sottotitolo 2"/>
          <p:cNvSpPr>
            <a:spLocks noGrp="1"/>
          </p:cNvSpPr>
          <p:nvPr>
            <p:ph type="subTitle" idx="1"/>
          </p:nvPr>
        </p:nvSpPr>
        <p:spPr>
          <a:xfrm>
            <a:off x="4870276" y="6021288"/>
            <a:ext cx="7008574" cy="1244600"/>
          </a:xfrm>
        </p:spPr>
        <p:txBody>
          <a:bodyPr rtlCol="0"/>
          <a:lstStyle/>
          <a:p>
            <a:pPr algn="r" rtl="0"/>
            <a:r>
              <a:rPr lang="it-IT" b="1" dirty="0">
                <a:solidFill>
                  <a:schemeClr val="tx1">
                    <a:lumMod val="50000"/>
                  </a:schemeClr>
                </a:solidFill>
                <a:latin typeface="Arial" panose="020B0604020202020204" pitchFamily="34" charset="0"/>
                <a:cs typeface="Arial" panose="020B0604020202020204" pitchFamily="34" charset="0"/>
              </a:rPr>
              <a:t>Avv. Matteo Acquasaliente</a:t>
            </a:r>
            <a:endParaRPr lang="en-US" b="1" dirty="0">
              <a:solidFill>
                <a:schemeClr val="tx1">
                  <a:lumMod val="50000"/>
                </a:schemeClr>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F65A5BCA-8FFC-4238-A37D-E239B3D0FAE4}"/>
              </a:ext>
            </a:extLst>
          </p:cNvPr>
          <p:cNvSpPr txBox="1"/>
          <p:nvPr/>
        </p:nvSpPr>
        <p:spPr>
          <a:xfrm>
            <a:off x="4078188" y="4911687"/>
            <a:ext cx="8352928" cy="461665"/>
          </a:xfrm>
          <a:prstGeom prst="rect">
            <a:avLst/>
          </a:prstGeom>
          <a:noFill/>
        </p:spPr>
        <p:txBody>
          <a:bodyPr wrap="square" rtlCol="0">
            <a:spAutoFit/>
          </a:bodyPr>
          <a:lstStyle/>
          <a:p>
            <a:r>
              <a:rPr lang="it-IT" dirty="0"/>
              <a:t>	</a:t>
            </a:r>
            <a:endParaRPr lang="it-IT"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F3F81A-CC11-4A4A-AC2D-186EFF6B09B8}"/>
              </a:ext>
            </a:extLst>
          </p:cNvPr>
          <p:cNvSpPr>
            <a:spLocks noGrp="1"/>
          </p:cNvSpPr>
          <p:nvPr>
            <p:ph type="title"/>
          </p:nvPr>
        </p:nvSpPr>
        <p:spPr>
          <a:xfrm>
            <a:off x="1117309" y="620688"/>
            <a:ext cx="10157354" cy="852512"/>
          </a:xfrm>
        </p:spPr>
        <p:txBody>
          <a:bodyPr>
            <a:normAutofit/>
          </a:bodyPr>
          <a:lstStyle/>
          <a:p>
            <a:pPr algn="ctr"/>
            <a:r>
              <a:rPr lang="it-IT" sz="3200" b="1" dirty="0"/>
              <a:t>SUE ED ABUSI EDILIZI</a:t>
            </a:r>
            <a:endParaRPr lang="it-IT" sz="3200" dirty="0"/>
          </a:p>
        </p:txBody>
      </p:sp>
      <p:sp>
        <p:nvSpPr>
          <p:cNvPr id="3" name="Segnaposto contenuto 2">
            <a:extLst>
              <a:ext uri="{FF2B5EF4-FFF2-40B4-BE49-F238E27FC236}">
                <a16:creationId xmlns:a16="http://schemas.microsoft.com/office/drawing/2014/main" id="{252C247F-8362-41EB-8506-5D598120D08B}"/>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E, dall’altra parte, la mancata istituzione del SUE non esonera il privato dal presentare l’istanza volta ad ottenere il titolo abilitante, pena la commissione del reato edilizio: «</a:t>
            </a:r>
            <a:r>
              <a:rPr lang="it-IT" i="1" dirty="0">
                <a:latin typeface="Arial" panose="020B0604020202020204" pitchFamily="34" charset="0"/>
                <a:cs typeface="Arial" panose="020B0604020202020204" pitchFamily="34" charset="0"/>
              </a:rPr>
              <a:t>… la mancata istituzione da parte dell'amministrazione comunale non ha alcuna incidenza sul regime autorizzatorio dell'attività edilizia e non esonera, pertanto, dal conseguimento dei necessari titoli abilitativi</a:t>
            </a:r>
            <a:r>
              <a:rPr lang="it-IT" dirty="0">
                <a:latin typeface="Arial" panose="020B0604020202020204" pitchFamily="34" charset="0"/>
                <a:cs typeface="Arial" panose="020B0604020202020204" pitchFamily="34" charset="0"/>
              </a:rPr>
              <a:t>» (Cass. </a:t>
            </a:r>
            <a:r>
              <a:rPr lang="it-IT" dirty="0" err="1">
                <a:latin typeface="Arial" panose="020B0604020202020204" pitchFamily="34" charset="0"/>
                <a:cs typeface="Arial" panose="020B0604020202020204" pitchFamily="34" charset="0"/>
              </a:rPr>
              <a:t>pen</a:t>
            </a:r>
            <a:r>
              <a:rPr lang="it-IT" dirty="0">
                <a:latin typeface="Arial" panose="020B0604020202020204" pitchFamily="34" charset="0"/>
                <a:cs typeface="Arial" panose="020B0604020202020204" pitchFamily="34" charset="0"/>
              </a:rPr>
              <a:t>., sez. III, 27.04.2011, n. 19315)</a:t>
            </a:r>
          </a:p>
        </p:txBody>
      </p:sp>
    </p:spTree>
    <p:extLst>
      <p:ext uri="{BB962C8B-B14F-4D97-AF65-F5344CB8AC3E}">
        <p14:creationId xmlns:p14="http://schemas.microsoft.com/office/powerpoint/2010/main" val="51707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9B923-06DE-4593-A36B-D3856CF2AD7B}"/>
              </a:ext>
            </a:extLst>
          </p:cNvPr>
          <p:cNvSpPr>
            <a:spLocks noGrp="1"/>
          </p:cNvSpPr>
          <p:nvPr>
            <p:ph type="title"/>
          </p:nvPr>
        </p:nvSpPr>
        <p:spPr>
          <a:xfrm>
            <a:off x="1015735" y="188640"/>
            <a:ext cx="10157354" cy="708496"/>
          </a:xfrm>
        </p:spPr>
        <p:txBody>
          <a:bodyPr>
            <a:normAutofit/>
          </a:bodyPr>
          <a:lstStyle/>
          <a:p>
            <a:pPr algn="ctr"/>
            <a:r>
              <a:rPr lang="it-IT" sz="3200" b="1" dirty="0"/>
              <a:t>ART. 10 CHIUSURA DEI LAVORI E COLLAUDO </a:t>
            </a:r>
          </a:p>
        </p:txBody>
      </p:sp>
      <p:sp>
        <p:nvSpPr>
          <p:cNvPr id="3" name="Segnaposto contenuto 2">
            <a:extLst>
              <a:ext uri="{FF2B5EF4-FFF2-40B4-BE49-F238E27FC236}">
                <a16:creationId xmlns:a16="http://schemas.microsoft.com/office/drawing/2014/main" id="{01356F22-A047-4EFD-A180-D30CCE968FC8}"/>
              </a:ext>
            </a:extLst>
          </p:cNvPr>
          <p:cNvSpPr>
            <a:spLocks noGrp="1"/>
          </p:cNvSpPr>
          <p:nvPr>
            <p:ph idx="1"/>
          </p:nvPr>
        </p:nvSpPr>
        <p:spPr>
          <a:xfrm>
            <a:off x="333772" y="1257176"/>
            <a:ext cx="11521280" cy="5484192"/>
          </a:xfrm>
        </p:spPr>
        <p:txBody>
          <a:bodyPr>
            <a:normAutofit fontScale="85000" lnSpcReduction="10000"/>
          </a:bodyPr>
          <a:lstStyle/>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c. 1 «</a:t>
            </a:r>
            <a:r>
              <a:rPr lang="it-IT" altLang="it-IT" dirty="0">
                <a:latin typeface="Arial" panose="020B0604020202020204" pitchFamily="34" charset="0"/>
                <a:cs typeface="Arial" panose="020B0604020202020204" pitchFamily="34" charset="0"/>
              </a:rPr>
              <a:t>Il soggetto interessato </a:t>
            </a:r>
            <a:r>
              <a:rPr lang="it-IT" altLang="it-IT" b="1" dirty="0">
                <a:latin typeface="Arial" panose="020B0604020202020204" pitchFamily="34" charset="0"/>
                <a:cs typeface="Arial" panose="020B0604020202020204" pitchFamily="34" charset="0"/>
              </a:rPr>
              <a:t>comunica</a:t>
            </a:r>
            <a:r>
              <a:rPr lang="it-IT" altLang="it-IT" dirty="0">
                <a:latin typeface="Arial" panose="020B0604020202020204" pitchFamily="34" charset="0"/>
                <a:cs typeface="Arial" panose="020B0604020202020204" pitchFamily="34" charset="0"/>
              </a:rPr>
              <a:t> al SUAP l'ultimazione dei lavori, trasmettendo:</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a) la dichiarazione del direttore dei lavori con la quale si attesta la conformità dell'opera al progetto presentato e la sua agibilità, ove l'interessato non proponga domanda ai sensi dell'articolo 25 del testo unico delle disposizioni legislative e regolamentari in materia di edilizia, di cui al </a:t>
            </a:r>
            <a:r>
              <a:rPr lang="it-IT" altLang="it-IT" dirty="0" err="1">
                <a:latin typeface="Arial" panose="020B0604020202020204" pitchFamily="34" charset="0"/>
                <a:cs typeface="Arial" panose="020B0604020202020204" pitchFamily="34" charset="0"/>
              </a:rPr>
              <a:t>d.P.R.</a:t>
            </a:r>
            <a:r>
              <a:rPr lang="it-IT" altLang="it-IT" dirty="0">
                <a:latin typeface="Arial" panose="020B0604020202020204" pitchFamily="34" charset="0"/>
                <a:cs typeface="Arial" panose="020B0604020202020204" pitchFamily="34" charset="0"/>
              </a:rPr>
              <a:t> 6 giugno 2001, n. 380; </a:t>
            </a: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b) nei casi previsti dalla normativa vigente, il certificato di collaudo effettuato da un professionista abilitato</a:t>
            </a:r>
            <a:r>
              <a:rPr lang="it-IT" dirty="0">
                <a:latin typeface="Arial" panose="020B0604020202020204" pitchFamily="34" charset="0"/>
                <a:cs typeface="Arial" panose="020B0604020202020204" pitchFamily="34" charset="0"/>
              </a:rPr>
              <a:t>»</a:t>
            </a:r>
          </a:p>
          <a:p>
            <a:pPr marL="0" lvl="0" indent="0" algn="just" defTabSz="914400" eaLnBrk="0" fontAlgn="base" hangingPunct="0">
              <a:lnSpc>
                <a:spcPct val="100000"/>
              </a:lnSpc>
              <a:spcBef>
                <a:spcPct val="0"/>
              </a:spcBef>
              <a:spcAft>
                <a:spcPct val="0"/>
              </a:spcAft>
              <a:buSzTx/>
              <a:buNone/>
            </a:pPr>
            <a:endParaRPr 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c. 3 «Il SUAP cura la trasmissione entro cinque giorni della documentazione di cui al comma 1 alle amministrazioni ed agli uffici comunali competenti che sono tenuti ad effettuare i controlli circa l'effettiva rispondenza dell'impianto alla normativa vigente entro i successivi novanta giorni, salvo il diverso termine previsto dalle specifiche discipline regionali. Nel caso in cui dalla certificazione </a:t>
            </a:r>
            <a:r>
              <a:rPr lang="it-IT" b="1" dirty="0">
                <a:latin typeface="Arial" panose="020B0604020202020204" pitchFamily="34" charset="0"/>
                <a:cs typeface="Arial" panose="020B0604020202020204" pitchFamily="34" charset="0"/>
              </a:rPr>
              <a:t>non </a:t>
            </a:r>
            <a:r>
              <a:rPr lang="it-IT" dirty="0">
                <a:latin typeface="Arial" panose="020B0604020202020204" pitchFamily="34" charset="0"/>
                <a:cs typeface="Arial" panose="020B0604020202020204" pitchFamily="34" charset="0"/>
              </a:rPr>
              <a:t>risulti la </a:t>
            </a:r>
            <a:r>
              <a:rPr lang="it-IT" b="1" dirty="0">
                <a:latin typeface="Arial" panose="020B0604020202020204" pitchFamily="34" charset="0"/>
                <a:cs typeface="Arial" panose="020B0604020202020204" pitchFamily="34" charset="0"/>
              </a:rPr>
              <a:t>conformità</a:t>
            </a:r>
            <a:r>
              <a:rPr lang="it-IT" dirty="0">
                <a:latin typeface="Arial" panose="020B0604020202020204" pitchFamily="34" charset="0"/>
                <a:cs typeface="Arial" panose="020B0604020202020204" pitchFamily="34" charset="0"/>
              </a:rPr>
              <a:t> dell'opera al progetto ovvero la sua rispondenza a quanto disposto dalle vigenti norme, fatti salvi i casi di mero errore materiale, il </a:t>
            </a:r>
            <a:r>
              <a:rPr lang="it-IT" b="1" dirty="0">
                <a:latin typeface="Arial" panose="020B0604020202020204" pitchFamily="34" charset="0"/>
                <a:cs typeface="Arial" panose="020B0604020202020204" pitchFamily="34" charset="0"/>
              </a:rPr>
              <a:t>SUAP</a:t>
            </a:r>
            <a:r>
              <a:rPr lang="it-IT" dirty="0">
                <a:latin typeface="Arial" panose="020B0604020202020204" pitchFamily="34" charset="0"/>
                <a:cs typeface="Arial" panose="020B0604020202020204" pitchFamily="34" charset="0"/>
              </a:rPr>
              <a:t>, anche su richiesta delle amministrazioni o degli uffici competenti, </a:t>
            </a:r>
            <a:r>
              <a:rPr lang="it-IT" b="1" dirty="0">
                <a:latin typeface="Arial" panose="020B0604020202020204" pitchFamily="34" charset="0"/>
                <a:cs typeface="Arial" panose="020B0604020202020204" pitchFamily="34" charset="0"/>
              </a:rPr>
              <a:t>adotta i provvedimenti necessari</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assicurando l'irrogazione delle sanzioni previste dalla legge, ivi compresa la riduzione in pristino a spese dell'impresa</a:t>
            </a:r>
            <a:r>
              <a:rPr lang="it-IT" dirty="0">
                <a:latin typeface="Arial" panose="020B0604020202020204" pitchFamily="34" charset="0"/>
                <a:cs typeface="Arial" panose="020B0604020202020204" pitchFamily="34" charset="0"/>
              </a:rPr>
              <a:t>, dandone contestualmente comunicazione all'interessato entro e non oltre quindici giorni dal ricevimento della comunicazione di cui al comma 1; l'intervento di riduzione in pristino può essere direttamente realizzato anche da parte dell'imprenditore stesso»</a:t>
            </a:r>
          </a:p>
          <a:p>
            <a:pPr marL="457200" lvl="0" indent="-457200" defTabSz="914400" eaLnBrk="0" fontAlgn="base" hangingPunct="0">
              <a:lnSpc>
                <a:spcPct val="100000"/>
              </a:lnSpc>
              <a:spcBef>
                <a:spcPct val="0"/>
              </a:spcBef>
              <a:spcAft>
                <a:spcPct val="0"/>
              </a:spcAft>
              <a:buSzTx/>
              <a:buAutoNum type="alphaLcParenR"/>
            </a:pPr>
            <a:endParaRPr lang="it-IT" dirty="0"/>
          </a:p>
        </p:txBody>
      </p:sp>
    </p:spTree>
    <p:extLst>
      <p:ext uri="{BB962C8B-B14F-4D97-AF65-F5344CB8AC3E}">
        <p14:creationId xmlns:p14="http://schemas.microsoft.com/office/powerpoint/2010/main" val="19771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F14D7-1F46-430D-94A8-19530DD10BB0}"/>
              </a:ext>
            </a:extLst>
          </p:cNvPr>
          <p:cNvSpPr>
            <a:spLocks noGrp="1"/>
          </p:cNvSpPr>
          <p:nvPr>
            <p:ph type="title"/>
          </p:nvPr>
        </p:nvSpPr>
        <p:spPr>
          <a:xfrm>
            <a:off x="1015735" y="121320"/>
            <a:ext cx="10157354" cy="571376"/>
          </a:xfrm>
        </p:spPr>
        <p:txBody>
          <a:bodyPr>
            <a:normAutofit/>
          </a:bodyPr>
          <a:lstStyle/>
          <a:p>
            <a:pPr algn="ctr"/>
            <a:r>
              <a:rPr lang="it-IT" sz="3200" b="1" dirty="0"/>
              <a:t>SUAP ED ABUSI</a:t>
            </a:r>
          </a:p>
        </p:txBody>
      </p:sp>
      <p:sp>
        <p:nvSpPr>
          <p:cNvPr id="3" name="Segnaposto contenuto 2">
            <a:extLst>
              <a:ext uri="{FF2B5EF4-FFF2-40B4-BE49-F238E27FC236}">
                <a16:creationId xmlns:a16="http://schemas.microsoft.com/office/drawing/2014/main" id="{6D399D14-A4BE-4173-BA4B-6D722CD8178E}"/>
              </a:ext>
            </a:extLst>
          </p:cNvPr>
          <p:cNvSpPr>
            <a:spLocks noGrp="1"/>
          </p:cNvSpPr>
          <p:nvPr>
            <p:ph idx="1"/>
          </p:nvPr>
        </p:nvSpPr>
        <p:spPr>
          <a:xfrm>
            <a:off x="333772" y="692696"/>
            <a:ext cx="11521280" cy="6165304"/>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Il SUAP non può assumere i provvedimenti sanzionatori conseguenti ad abusi o false dichiarazioni di competenza dell’ufficiale di polizia giudiziaria: lo sportello, quindi, adotta i necessari provvedimenti soltanto in seguito alla decisioni prese dalle suddette autorità.</a:t>
            </a:r>
          </a:p>
          <a:p>
            <a:pPr marL="0" indent="0" algn="just">
              <a:buNone/>
            </a:pPr>
            <a:r>
              <a:rPr lang="it-IT" dirty="0">
                <a:latin typeface="Arial" panose="020B0604020202020204" pitchFamily="34" charset="0"/>
                <a:cs typeface="Arial" panose="020B0604020202020204" pitchFamily="34" charset="0"/>
              </a:rPr>
              <a:t>(Nota della Presidenza del Consiglio dei Ministri del 13.05.2011 in risposta al quesito ANCI)</a:t>
            </a:r>
          </a:p>
          <a:p>
            <a:pPr marL="0" indent="0" algn="just">
              <a:buNone/>
            </a:pPr>
            <a:r>
              <a:rPr lang="it-IT" dirty="0">
                <a:latin typeface="Arial" panose="020B0604020202020204" pitchFamily="34" charset="0"/>
                <a:cs typeface="Arial" panose="020B0604020202020204" pitchFamily="34" charset="0"/>
              </a:rPr>
              <a:t>Ciò non toglie che il Comune (</a:t>
            </a:r>
            <a:r>
              <a:rPr lang="it-IT" i="1" dirty="0" err="1">
                <a:latin typeface="Arial" panose="020B0604020202020204" pitchFamily="34" charset="0"/>
                <a:cs typeface="Arial" panose="020B0604020202020204" pitchFamily="34" charset="0"/>
              </a:rPr>
              <a:t>rectius</a:t>
            </a:r>
            <a:r>
              <a:rPr lang="it-IT" dirty="0">
                <a:latin typeface="Arial" panose="020B0604020202020204" pitchFamily="34" charset="0"/>
                <a:cs typeface="Arial" panose="020B0604020202020204" pitchFamily="34" charset="0"/>
              </a:rPr>
              <a:t>: SUAP), anche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27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ha l’obbligo di esercitare la «la vigilanza sull'attività urbanistico-edilizia nel territorio comunale per assicurarne la rispondenza alle norme di legge e di regolamento, alle prescrizioni degli strumenti urbanistici ed alle modalità esecutive fissate nei titoli abilitativi».</a:t>
            </a:r>
          </a:p>
          <a:p>
            <a:pPr algn="just"/>
            <a:r>
              <a:rPr lang="it-IT" dirty="0">
                <a:latin typeface="Arial" panose="020B0604020202020204" pitchFamily="34" charset="0"/>
                <a:cs typeface="Arial" panose="020B0604020202020204" pitchFamily="34" charset="0"/>
              </a:rPr>
              <a:t>Il SUAP, però, non si occupa della regolarità edilizia dei beni strumentali dell’impresa: «</a:t>
            </a:r>
            <a:r>
              <a:rPr lang="it-IT" i="1" dirty="0">
                <a:latin typeface="Arial" panose="020B0604020202020204" pitchFamily="34" charset="0"/>
                <a:cs typeface="Arial" panose="020B0604020202020204" pitchFamily="34" charset="0"/>
              </a:rPr>
              <a:t>emerge chiaramente come lo sportello unico realizzi il principio della semplificazione amministrativa in relazione allo svolgimento delle attività di impresa inserendo in un unico centro organizzativo tutte le vicende riguardanti l'attività produttiva. Dalle competenze dello sportello unico esula tutto ciò che attiene, tra l'altro, alla regolarità edilizia dei beni strumentali all'attività di impresa (in questo senso, sia pure con riferimento ad una diversa normativa regionale, si veda Corte costituzionale, sentenza 28 ottobre 2013, n. 251)</a:t>
            </a:r>
            <a:r>
              <a:rPr lang="it-IT" dirty="0">
                <a:latin typeface="Arial" panose="020B0604020202020204" pitchFamily="34" charset="0"/>
                <a:cs typeface="Arial" panose="020B0604020202020204" pitchFamily="34" charset="0"/>
              </a:rPr>
              <a:t>» (Consiglio di Stato, sez. VI, 24.11.2014, n. 5777)</a:t>
            </a:r>
          </a:p>
          <a:p>
            <a:pPr algn="just"/>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133536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EE2F29-F0ED-43FB-B844-CB0A7672E3CB}"/>
              </a:ext>
            </a:extLst>
          </p:cNvPr>
          <p:cNvSpPr>
            <a:spLocks noGrp="1"/>
          </p:cNvSpPr>
          <p:nvPr>
            <p:ph type="title"/>
          </p:nvPr>
        </p:nvSpPr>
        <p:spPr>
          <a:xfrm>
            <a:off x="1015735" y="259544"/>
            <a:ext cx="10157354" cy="852512"/>
          </a:xfrm>
        </p:spPr>
        <p:txBody>
          <a:bodyPr>
            <a:normAutofit/>
          </a:bodyPr>
          <a:lstStyle/>
          <a:p>
            <a:pPr algn="ctr"/>
            <a:r>
              <a:rPr lang="it-IT" sz="3200" b="1" dirty="0"/>
              <a:t>RIASSUMENDO</a:t>
            </a:r>
          </a:p>
        </p:txBody>
      </p:sp>
      <p:sp>
        <p:nvSpPr>
          <p:cNvPr id="3" name="Segnaposto contenuto 2">
            <a:extLst>
              <a:ext uri="{FF2B5EF4-FFF2-40B4-BE49-F238E27FC236}">
                <a16:creationId xmlns:a16="http://schemas.microsoft.com/office/drawing/2014/main" id="{465E72F4-B2F3-4E65-8363-7146FF7D3110}"/>
              </a:ext>
            </a:extLst>
          </p:cNvPr>
          <p:cNvSpPr>
            <a:spLocks noGrp="1"/>
          </p:cNvSpPr>
          <p:nvPr>
            <p:ph idx="1"/>
          </p:nvPr>
        </p:nvSpPr>
        <p:spPr/>
        <p:txBody>
          <a:bodyPr>
            <a:normAutofit fontScale="92500" lnSpcReduction="10000"/>
          </a:bodyPr>
          <a:lstStyle/>
          <a:p>
            <a:pPr marL="0" indent="0">
              <a:buNone/>
            </a:pPr>
            <a:r>
              <a:rPr lang="it-IT" dirty="0">
                <a:latin typeface="Arial" panose="020B0604020202020204" pitchFamily="34" charset="0"/>
                <a:cs typeface="Arial" panose="020B0604020202020204" pitchFamily="34" charset="0"/>
              </a:rPr>
              <a:t>Il SUAP:</a:t>
            </a:r>
          </a:p>
          <a:p>
            <a:r>
              <a:rPr lang="it-IT" dirty="0">
                <a:latin typeface="Arial" panose="020B0604020202020204" pitchFamily="34" charset="0"/>
                <a:cs typeface="Arial" panose="020B0604020202020204" pitchFamily="34" charset="0"/>
              </a:rPr>
              <a:t>fornisce tutta la modulistica e la documentazione regionale per presentare le domande allo Sportello:</a:t>
            </a:r>
          </a:p>
          <a:p>
            <a:pPr marL="0" indent="0" algn="ctr">
              <a:buNone/>
            </a:pPr>
            <a:r>
              <a:rPr lang="it-IT" dirty="0">
                <a:latin typeface="Arial" panose="020B0604020202020204" pitchFamily="34" charset="0"/>
                <a:cs typeface="Arial" panose="020B0604020202020204" pitchFamily="34" charset="0"/>
                <a:hlinkClick r:id="rId2"/>
              </a:rPr>
              <a:t>https://www.regione.veneto.it/web/attivita-produttive/suap-sportello-unico-attivita-produttive</a:t>
            </a:r>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cura i procedimenti delle imprese/professionisti;</a:t>
            </a:r>
          </a:p>
          <a:p>
            <a:r>
              <a:rPr lang="it-IT" dirty="0">
                <a:latin typeface="Arial" panose="020B0604020202020204" pitchFamily="34" charset="0"/>
                <a:cs typeface="Arial" panose="020B0604020202020204" pitchFamily="34" charset="0"/>
              </a:rPr>
              <a:t>trasmettere le pratiche </a:t>
            </a:r>
            <a:r>
              <a:rPr lang="it-IT" i="1" dirty="0">
                <a:latin typeface="Arial" panose="020B0604020202020204" pitchFamily="34" charset="0"/>
                <a:cs typeface="Arial" panose="020B0604020202020204" pitchFamily="34" charset="0"/>
              </a:rPr>
              <a:t>online</a:t>
            </a:r>
            <a:r>
              <a:rPr lang="it-IT" dirty="0">
                <a:latin typeface="Arial" panose="020B0604020202020204" pitchFamily="34" charset="0"/>
                <a:cs typeface="Arial" panose="020B0604020202020204" pitchFamily="34" charset="0"/>
              </a:rPr>
              <a:t> ai diversi enti pubblici;</a:t>
            </a:r>
          </a:p>
          <a:p>
            <a:r>
              <a:rPr lang="it-IT" dirty="0">
                <a:latin typeface="Arial" panose="020B0604020202020204" pitchFamily="34" charset="0"/>
                <a:cs typeface="Arial" panose="020B0604020202020204" pitchFamily="34" charset="0"/>
              </a:rPr>
              <a:t>verifica e dà informazioni circa lo stato di una pratica inviata;</a:t>
            </a:r>
          </a:p>
          <a:p>
            <a:r>
              <a:rPr lang="it-IT" dirty="0">
                <a:latin typeface="Arial" panose="020B0604020202020204" pitchFamily="34" charset="0"/>
                <a:cs typeface="Arial" panose="020B0604020202020204" pitchFamily="34" charset="0"/>
              </a:rPr>
              <a:t>acquisisce autorizzazioni, concessioni comunali e convoca, ove necessario, la conferenze di servizi fra gli enti terzi.</a:t>
            </a:r>
          </a:p>
          <a:p>
            <a:endParaRPr lang="it-IT" dirty="0"/>
          </a:p>
        </p:txBody>
      </p:sp>
    </p:spTree>
    <p:extLst>
      <p:ext uri="{BB962C8B-B14F-4D97-AF65-F5344CB8AC3E}">
        <p14:creationId xmlns:p14="http://schemas.microsoft.com/office/powerpoint/2010/main" val="187430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932BE2-7640-47DF-93D8-1723F143D570}"/>
              </a:ext>
            </a:extLst>
          </p:cNvPr>
          <p:cNvSpPr>
            <a:spLocks noGrp="1"/>
          </p:cNvSpPr>
          <p:nvPr>
            <p:ph type="title"/>
          </p:nvPr>
        </p:nvSpPr>
        <p:spPr>
          <a:xfrm>
            <a:off x="981844" y="404664"/>
            <a:ext cx="10157354" cy="852512"/>
          </a:xfrm>
        </p:spPr>
        <p:txBody>
          <a:bodyPr>
            <a:normAutofit/>
          </a:bodyPr>
          <a:lstStyle/>
          <a:p>
            <a:pPr algn="ctr"/>
            <a:r>
              <a:rPr lang="it-IT" sz="3200" b="1" dirty="0"/>
              <a:t>IL SUAP NELLA REGIONE VENETO</a:t>
            </a:r>
          </a:p>
        </p:txBody>
      </p:sp>
      <p:sp>
        <p:nvSpPr>
          <p:cNvPr id="3" name="Segnaposto contenuto 2">
            <a:extLst>
              <a:ext uri="{FF2B5EF4-FFF2-40B4-BE49-F238E27FC236}">
                <a16:creationId xmlns:a16="http://schemas.microsoft.com/office/drawing/2014/main" id="{CF2206E6-CA24-4F88-B815-6BC075134CDF}"/>
              </a:ext>
            </a:extLst>
          </p:cNvPr>
          <p:cNvSpPr>
            <a:spLocks noGrp="1"/>
          </p:cNvSpPr>
          <p:nvPr>
            <p:ph idx="1"/>
          </p:nvPr>
        </p:nvSpPr>
        <p:spPr>
          <a:xfrm>
            <a:off x="1117309" y="1701800"/>
            <a:ext cx="10157354" cy="4895552"/>
          </a:xfrm>
        </p:spPr>
        <p:txBody>
          <a:bodyPr>
            <a:normAutofit/>
          </a:bodyPr>
          <a:lstStyle/>
          <a:p>
            <a:pPr algn="just"/>
            <a:r>
              <a:rPr lang="it-IT" dirty="0">
                <a:latin typeface="Arial" panose="020B0604020202020204" pitchFamily="34" charset="0"/>
                <a:cs typeface="Arial" panose="020B0604020202020204" pitchFamily="34" charset="0"/>
              </a:rPr>
              <a:t>L. R. Veneto 31.12.2012 n. 55 «</a:t>
            </a:r>
            <a:r>
              <a:rPr lang="it-IT" i="1" dirty="0">
                <a:latin typeface="Arial" panose="020B0604020202020204" pitchFamily="34" charset="0"/>
                <a:cs typeface="Arial" panose="020B0604020202020204" pitchFamily="34" charset="0"/>
              </a:rPr>
              <a:t>Procedure urbanistiche semplificate di sportello unico per le attività produttive e disposizioni in materia urbanistica, di edilizia residenziale pubblica, di mobilità, di noleggio con conducente e di commercio itinerante</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D.G.R.V. n. 2045 del 19.11.2013 «</a:t>
            </a:r>
            <a:r>
              <a:rPr lang="it-IT" i="1" dirty="0">
                <a:latin typeface="Arial" panose="020B0604020202020204" pitchFamily="34" charset="0"/>
                <a:cs typeface="Arial" panose="020B0604020202020204" pitchFamily="34" charset="0"/>
              </a:rPr>
              <a:t>Approvazione delle linee guida per l'omogenea redazione della convenzione e indicazioni per la compilazione della scheda per il monitoraggio, artt. 5 e 6, L.R. 55/2012, deliberazione/Cr 103/2013</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Circolare del Presidente della Giunta Regionale n. 1 del 20 gennaio 2015  approvata con D.G.R.V. n. 20 del 20.01.2015</a:t>
            </a:r>
            <a:endParaRPr lang="it-IT" b="1"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139767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2F9D3C-B601-4171-8CFB-0B67AB750E52}"/>
              </a:ext>
            </a:extLst>
          </p:cNvPr>
          <p:cNvSpPr>
            <a:spLocks noGrp="1"/>
          </p:cNvSpPr>
          <p:nvPr>
            <p:ph type="title"/>
          </p:nvPr>
        </p:nvSpPr>
        <p:spPr>
          <a:xfrm>
            <a:off x="1015735" y="188640"/>
            <a:ext cx="10157354" cy="924520"/>
          </a:xfrm>
        </p:spPr>
        <p:txBody>
          <a:bodyPr/>
          <a:lstStyle/>
          <a:p>
            <a:pPr algn="ctr"/>
            <a:r>
              <a:rPr lang="it-IT" sz="3200" b="1" dirty="0"/>
              <a:t>LA NORMATIVA PREVIGENTE</a:t>
            </a:r>
          </a:p>
        </p:txBody>
      </p:sp>
      <p:sp>
        <p:nvSpPr>
          <p:cNvPr id="3" name="Segnaposto contenuto 2">
            <a:extLst>
              <a:ext uri="{FF2B5EF4-FFF2-40B4-BE49-F238E27FC236}">
                <a16:creationId xmlns:a16="http://schemas.microsoft.com/office/drawing/2014/main" id="{B91EEEC8-9AAB-4F08-9053-4A415A167C06}"/>
              </a:ext>
            </a:extLst>
          </p:cNvPr>
          <p:cNvSpPr>
            <a:spLocks noGrp="1"/>
          </p:cNvSpPr>
          <p:nvPr>
            <p:ph idx="1"/>
          </p:nvPr>
        </p:nvSpPr>
        <p:spPr>
          <a:xfrm>
            <a:off x="1117309" y="1701800"/>
            <a:ext cx="10157354" cy="4967560"/>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La L.R.V. n. 55/2012 abroga la precedente disciplina regionale dello Sportello Unico di cui al comma 7 bis 2 dell’articolo 48 della legge regionale n. 11/04, ai commi 4, 5 e 6 dell’articolo 7 della legge regionale n. 4/2008, all’articolo 2 della legge regionale n. 18/2006 e al comma 3 dell’articolo 2 della legge regionale n. 23/2005.</a:t>
            </a:r>
          </a:p>
          <a:p>
            <a:pPr algn="just"/>
            <a:r>
              <a:rPr lang="it-IT" dirty="0">
                <a:latin typeface="Arial" panose="020B0604020202020204" pitchFamily="34" charset="0"/>
                <a:cs typeface="Arial" panose="020B0604020202020204" pitchFamily="34" charset="0"/>
              </a:rPr>
              <a:t>Visto che la L.R.V. n. 55/2012 ha abrogato l'art. 48, comma 7 bis 2, della L.R. V. n. 11/2004, con la procedura dello Sportello Unico sono possibili varianti allo strumento urbanistico generale anche per localizzazioni di nuove attività produttive, laddove in precedenza ciò era possibile solo nelle ipotesi di ristrutturazione, riconversione, cessazione, riattivazione, ampliamento e trasferimento di attività produttive esistenti.</a:t>
            </a:r>
          </a:p>
          <a:p>
            <a:pPr algn="just"/>
            <a:r>
              <a:rPr lang="it-IT" dirty="0">
                <a:latin typeface="Arial" panose="020B0604020202020204" pitchFamily="34" charset="0"/>
                <a:cs typeface="Arial" panose="020B0604020202020204" pitchFamily="34" charset="0"/>
              </a:rPr>
              <a:t>La Circolare 1/2015 ha abrogato la Circolare Regionale n. 16/2001 “Sportello unico per le attività produttive (art. 2 e 5 DPR 447/98), indirizzi in materia urbanistica” e la Circolare Regionale n. 2/2009 “Legge regionale n. 4/2008 disposizione di riordino e semplificazione normativa. Note esplicative”.</a:t>
            </a:r>
          </a:p>
        </p:txBody>
      </p:sp>
    </p:spTree>
    <p:extLst>
      <p:ext uri="{BB962C8B-B14F-4D97-AF65-F5344CB8AC3E}">
        <p14:creationId xmlns:p14="http://schemas.microsoft.com/office/powerpoint/2010/main" val="247340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F234D-58F4-4B14-ACE9-4A571BEDE2B3}"/>
              </a:ext>
            </a:extLst>
          </p:cNvPr>
          <p:cNvSpPr>
            <a:spLocks noGrp="1"/>
          </p:cNvSpPr>
          <p:nvPr>
            <p:ph type="title"/>
          </p:nvPr>
        </p:nvSpPr>
        <p:spPr>
          <a:xfrm>
            <a:off x="1117309" y="908720"/>
            <a:ext cx="10157354" cy="720080"/>
          </a:xfrm>
        </p:spPr>
        <p:txBody>
          <a:bodyPr>
            <a:normAutofit fontScale="90000"/>
          </a:bodyPr>
          <a:lstStyle/>
          <a:p>
            <a:pPr algn="ctr"/>
            <a:r>
              <a:rPr lang="it-IT" sz="3200" b="1" dirty="0"/>
              <a:t>ART. 1 FINALITÀ E OGGETTO</a:t>
            </a:r>
            <a:br>
              <a:rPr lang="it-IT" dirty="0"/>
            </a:br>
            <a:endParaRPr lang="it-IT" dirty="0"/>
          </a:p>
        </p:txBody>
      </p:sp>
      <p:sp>
        <p:nvSpPr>
          <p:cNvPr id="3" name="Segnaposto contenuto 2">
            <a:extLst>
              <a:ext uri="{FF2B5EF4-FFF2-40B4-BE49-F238E27FC236}">
                <a16:creationId xmlns:a16="http://schemas.microsoft.com/office/drawing/2014/main" id="{FD521568-2345-44C2-B94F-CF66E4134E36}"/>
              </a:ext>
            </a:extLst>
          </p:cNvPr>
          <p:cNvSpPr>
            <a:spLocks noGrp="1"/>
          </p:cNvSpPr>
          <p:nvPr>
            <p:ph idx="1"/>
          </p:nvPr>
        </p:nvSpPr>
        <p:spPr/>
        <p:txBody>
          <a:bodyPr/>
          <a:lstStyle/>
          <a:p>
            <a:pPr marL="0" indent="0" algn="just" fontAlgn="base">
              <a:buNone/>
            </a:pPr>
            <a:r>
              <a:rPr lang="it-IT" dirty="0">
                <a:latin typeface="Arial" panose="020B0604020202020204" pitchFamily="34" charset="0"/>
                <a:cs typeface="Arial" panose="020B0604020202020204" pitchFamily="34" charset="0"/>
              </a:rPr>
              <a:t>«Il presente capo, al fine di </a:t>
            </a:r>
            <a:r>
              <a:rPr lang="it-IT" b="1" dirty="0">
                <a:latin typeface="Arial" panose="020B0604020202020204" pitchFamily="34" charset="0"/>
                <a:cs typeface="Arial" panose="020B0604020202020204" pitchFamily="34" charset="0"/>
              </a:rPr>
              <a:t>agevolare</a:t>
            </a:r>
            <a:r>
              <a:rPr lang="it-IT" dirty="0">
                <a:latin typeface="Arial" panose="020B0604020202020204" pitchFamily="34" charset="0"/>
                <a:cs typeface="Arial" panose="020B0604020202020204" pitchFamily="34" charset="0"/>
              </a:rPr>
              <a:t> l’azione della pubblica amministrazione con particolare riferimento all’attività di impresa, detta </a:t>
            </a:r>
            <a:r>
              <a:rPr lang="it-IT" b="1" dirty="0">
                <a:latin typeface="Arial" panose="020B0604020202020204" pitchFamily="34" charset="0"/>
                <a:cs typeface="Arial" panose="020B0604020202020204" pitchFamily="34" charset="0"/>
              </a:rPr>
              <a:t>procedure urbanistiche semplificate </a:t>
            </a:r>
            <a:r>
              <a:rPr lang="it-IT" dirty="0">
                <a:latin typeface="Arial" panose="020B0604020202020204" pitchFamily="34" charset="0"/>
                <a:cs typeface="Arial" panose="020B0604020202020204" pitchFamily="34" charset="0"/>
              </a:rPr>
              <a:t>per il procedimento di sportello unico per le attività produttive (SUAP) di cui al decreto del Presidente della Repubblica 7 settembre 2010, n. 160 "Regolamento per la semplificazione ed il riordino della disciplina sullo sportello unico per le attività produttive, ai sensi dell’articolo 38, comma 3, del decreto legge 25 giugno 2008, n. 112, convertito con modificazioni, dalla legge 6 agosto 2008, n. 133»</a:t>
            </a:r>
          </a:p>
          <a:p>
            <a:endParaRPr lang="it-IT" dirty="0"/>
          </a:p>
        </p:txBody>
      </p:sp>
    </p:spTree>
    <p:extLst>
      <p:ext uri="{BB962C8B-B14F-4D97-AF65-F5344CB8AC3E}">
        <p14:creationId xmlns:p14="http://schemas.microsoft.com/office/powerpoint/2010/main" val="26986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E33B6-0869-41F7-B40E-4B13A074A6DD}"/>
              </a:ext>
            </a:extLst>
          </p:cNvPr>
          <p:cNvSpPr>
            <a:spLocks noGrp="1"/>
          </p:cNvSpPr>
          <p:nvPr>
            <p:ph type="title"/>
          </p:nvPr>
        </p:nvSpPr>
        <p:spPr>
          <a:xfrm>
            <a:off x="153752" y="332656"/>
            <a:ext cx="11881320" cy="1840632"/>
          </a:xfrm>
        </p:spPr>
        <p:txBody>
          <a:bodyPr>
            <a:normAutofit fontScale="90000"/>
          </a:bodyPr>
          <a:lstStyle/>
          <a:p>
            <a:pPr algn="ctr"/>
            <a:r>
              <a:rPr lang="it-IT" sz="3200" b="1" dirty="0">
                <a:latin typeface="Arial" panose="020B0604020202020204" pitchFamily="34" charset="0"/>
                <a:cs typeface="Arial" panose="020B0604020202020204" pitchFamily="34" charset="0"/>
              </a:rPr>
              <a:t>ART. 2 INTERVENTI DI EDILIZIA PRODUTTIVA CHE </a:t>
            </a:r>
            <a:br>
              <a:rPr lang="it-IT" sz="3200" b="1" dirty="0">
                <a:latin typeface="Arial" panose="020B0604020202020204" pitchFamily="34" charset="0"/>
                <a:cs typeface="Arial" panose="020B0604020202020204" pitchFamily="34" charset="0"/>
              </a:rPr>
            </a:br>
            <a:r>
              <a:rPr lang="it-IT" sz="3200" b="1" u="sng" dirty="0">
                <a:solidFill>
                  <a:srgbClr val="FF0000"/>
                </a:solidFill>
                <a:latin typeface="Arial" panose="020B0604020202020204" pitchFamily="34" charset="0"/>
                <a:cs typeface="Arial" panose="020B0604020202020204" pitchFamily="34" charset="0"/>
              </a:rPr>
              <a:t>NON</a:t>
            </a:r>
            <a:r>
              <a:rPr lang="it-IT" sz="3200" b="1" dirty="0">
                <a:latin typeface="Arial" panose="020B0604020202020204" pitchFamily="34" charset="0"/>
                <a:cs typeface="Arial" panose="020B0604020202020204" pitchFamily="34" charset="0"/>
              </a:rPr>
              <a:t> CONFIGURANO VARIANTE ALLO </a:t>
            </a:r>
            <a:br>
              <a:rPr lang="it-IT" sz="3200" b="1" dirty="0">
                <a:latin typeface="Arial" panose="020B0604020202020204" pitchFamily="34" charset="0"/>
                <a:cs typeface="Arial" panose="020B0604020202020204" pitchFamily="34" charset="0"/>
              </a:rPr>
            </a:br>
            <a:r>
              <a:rPr lang="it-IT" sz="3200" b="1" dirty="0">
                <a:latin typeface="Arial" panose="020B0604020202020204" pitchFamily="34" charset="0"/>
                <a:cs typeface="Arial" panose="020B0604020202020204" pitchFamily="34" charset="0"/>
              </a:rPr>
              <a:t>STRUMENTO URBANISTICO GENERALE</a:t>
            </a:r>
            <a:br>
              <a:rPr lang="it-IT" dirty="0"/>
            </a:br>
            <a:endParaRPr lang="it-IT" dirty="0"/>
          </a:p>
        </p:txBody>
      </p:sp>
      <p:sp>
        <p:nvSpPr>
          <p:cNvPr id="3" name="Segnaposto contenuto 2">
            <a:extLst>
              <a:ext uri="{FF2B5EF4-FFF2-40B4-BE49-F238E27FC236}">
                <a16:creationId xmlns:a16="http://schemas.microsoft.com/office/drawing/2014/main" id="{B3654C5C-2261-465F-9169-098F34A3678F}"/>
              </a:ext>
            </a:extLst>
          </p:cNvPr>
          <p:cNvSpPr>
            <a:spLocks noGrp="1"/>
          </p:cNvSpPr>
          <p:nvPr>
            <p:ph idx="1"/>
          </p:nvPr>
        </p:nvSpPr>
        <p:spPr>
          <a:xfrm>
            <a:off x="1015735" y="2032460"/>
            <a:ext cx="10157354" cy="4470400"/>
          </a:xfrm>
        </p:spPr>
        <p:txBody>
          <a:bodyPr>
            <a:normAutofit/>
          </a:bodyPr>
          <a:lstStyle/>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a:t>
            </a:r>
            <a:r>
              <a:rPr lang="it-IT" altLang="it-IT" dirty="0">
                <a:latin typeface="Arial" panose="020B0604020202020204" pitchFamily="34" charset="0"/>
                <a:cs typeface="Arial" panose="020B0604020202020204" pitchFamily="34" charset="0"/>
              </a:rPr>
              <a:t>Non configurano variante allo strumento urbanistico generale e sono soggetti al procedimento unico di cui all’articolo 7 del DPR 160/2010 i seguenti interventi:</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a) ampliamenti di attività produttive che si rendono indispensabili per adeguare le attività ad obblighi derivanti da normative regionali, statali o comunitarie, fino ad un massimo del 50 per cento della superficie esistente e comunque non oltre 100 mq. di superficie coperta;</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b) modifiche ai dati stereometrici di progetti già approvati ai sensi della normativa in materia di sportello unico per le attività produttive, ferme restando le quantità volumetriche e/o di superficie coperta approvate</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29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A08E1-3C85-48D1-8688-BB4324A01A67}"/>
              </a:ext>
            </a:extLst>
          </p:cNvPr>
          <p:cNvSpPr>
            <a:spLocks noGrp="1"/>
          </p:cNvSpPr>
          <p:nvPr>
            <p:ph type="title"/>
          </p:nvPr>
        </p:nvSpPr>
        <p:spPr>
          <a:xfrm>
            <a:off x="1117309" y="685800"/>
            <a:ext cx="10157354" cy="787400"/>
          </a:xfrm>
        </p:spPr>
        <p:txBody>
          <a:bodyPr>
            <a:normAutofit/>
          </a:bodyPr>
          <a:lstStyle/>
          <a:p>
            <a:pPr algn="ctr"/>
            <a:r>
              <a:rPr lang="it-IT" sz="3200" b="1" dirty="0">
                <a:latin typeface="Arial" panose="020B0604020202020204" pitchFamily="34" charset="0"/>
                <a:cs typeface="Arial" panose="020B0604020202020204" pitchFamily="34" charset="0"/>
              </a:rPr>
              <a:t>SUAP NON IN VARIANTE</a:t>
            </a:r>
          </a:p>
        </p:txBody>
      </p:sp>
      <p:sp>
        <p:nvSpPr>
          <p:cNvPr id="3" name="Segnaposto contenuto 2">
            <a:extLst>
              <a:ext uri="{FF2B5EF4-FFF2-40B4-BE49-F238E27FC236}">
                <a16:creationId xmlns:a16="http://schemas.microsoft.com/office/drawing/2014/main" id="{EFF2B70A-ED49-43D0-94FB-E833EF7D9728}"/>
              </a:ext>
            </a:extLst>
          </p:cNvPr>
          <p:cNvSpPr>
            <a:spLocks noGrp="1"/>
          </p:cNvSpPr>
          <p:nvPr>
            <p:ph idx="1"/>
          </p:nvPr>
        </p:nvSpPr>
        <p:spPr>
          <a:xfrm>
            <a:off x="1015735" y="1844824"/>
            <a:ext cx="10157354" cy="3888432"/>
          </a:xfrm>
        </p:spPr>
        <p:txBody>
          <a:bodyPr/>
          <a:lstStyle/>
          <a:p>
            <a:pPr algn="just"/>
            <a:r>
              <a:rPr lang="it-IT" dirty="0">
                <a:latin typeface="Arial" panose="020B0604020202020204" pitchFamily="34" charset="0"/>
                <a:cs typeface="Arial" panose="020B0604020202020204" pitchFamily="34" charset="0"/>
              </a:rPr>
              <a:t>Si tratta di interventi “minimi”, ovvero semplici ampliamenti che sono subordinati ad un semplice titolo edilizio (</a:t>
            </a:r>
            <a:r>
              <a:rPr lang="it-IT" dirty="0" err="1">
                <a:latin typeface="Arial" panose="020B0604020202020204" pitchFamily="34" charset="0"/>
                <a:cs typeface="Arial" panose="020B0604020202020204" pitchFamily="34" charset="0"/>
              </a:rPr>
              <a:t>PdC</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Non occorre sottoscrivere una convenzione.</a:t>
            </a:r>
          </a:p>
        </p:txBody>
      </p:sp>
    </p:spTree>
    <p:extLst>
      <p:ext uri="{BB962C8B-B14F-4D97-AF65-F5344CB8AC3E}">
        <p14:creationId xmlns:p14="http://schemas.microsoft.com/office/powerpoint/2010/main" val="29648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E14CE-D4D4-4EFA-B21D-AA25BD0CE5B2}"/>
              </a:ext>
            </a:extLst>
          </p:cNvPr>
          <p:cNvSpPr>
            <a:spLocks noGrp="1"/>
          </p:cNvSpPr>
          <p:nvPr>
            <p:ph type="title"/>
          </p:nvPr>
        </p:nvSpPr>
        <p:spPr>
          <a:xfrm>
            <a:off x="20706" y="476672"/>
            <a:ext cx="11855053" cy="1397000"/>
          </a:xfrm>
        </p:spPr>
        <p:txBody>
          <a:bodyPr>
            <a:noAutofit/>
          </a:bodyPr>
          <a:lstStyle/>
          <a:p>
            <a:pPr algn="ctr" fontAlgn="base"/>
            <a:r>
              <a:rPr lang="it-IT" sz="3200" b="1" dirty="0">
                <a:latin typeface="+mn-lt"/>
                <a:cs typeface="Arial" panose="020B0604020202020204" pitchFamily="34" charset="0"/>
              </a:rPr>
              <a:t>ART. 3 INTERVENTI DI EDILIZIA PRODUTTIVA REALIZZABILI </a:t>
            </a:r>
            <a:br>
              <a:rPr lang="it-IT" sz="3200" b="1" dirty="0">
                <a:latin typeface="+mn-lt"/>
                <a:cs typeface="Arial" panose="020B0604020202020204" pitchFamily="34" charset="0"/>
              </a:rPr>
            </a:br>
            <a:r>
              <a:rPr lang="it-IT" sz="3200" b="1" u="sng" dirty="0">
                <a:solidFill>
                  <a:srgbClr val="FF0000"/>
                </a:solidFill>
                <a:latin typeface="+mn-lt"/>
                <a:cs typeface="Arial" panose="020B0604020202020204" pitchFamily="34" charset="0"/>
              </a:rPr>
              <a:t>IN DEROGA</a:t>
            </a:r>
            <a:r>
              <a:rPr lang="it-IT" sz="3200" b="1" dirty="0">
                <a:solidFill>
                  <a:srgbClr val="FF0000"/>
                </a:solidFill>
                <a:latin typeface="+mn-lt"/>
                <a:cs typeface="Arial" panose="020B0604020202020204" pitchFamily="34" charset="0"/>
              </a:rPr>
              <a:t> </a:t>
            </a:r>
            <a:r>
              <a:rPr lang="it-IT" sz="3200" b="1" dirty="0">
                <a:latin typeface="+mn-lt"/>
                <a:cs typeface="Arial" panose="020B0604020202020204" pitchFamily="34" charset="0"/>
              </a:rPr>
              <a:t>ALLO STRUMENTO URBANISTICO GENERALE</a:t>
            </a:r>
            <a:br>
              <a:rPr lang="it-IT" sz="3200" b="1" dirty="0">
                <a:latin typeface="Arial" panose="020B0604020202020204" pitchFamily="34" charset="0"/>
                <a:cs typeface="Arial" panose="020B0604020202020204" pitchFamily="34" charset="0"/>
              </a:rPr>
            </a:br>
            <a:endParaRPr lang="it-IT" sz="3200" b="1"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49BDF684-F065-473C-A6FA-20857E86FE35}"/>
              </a:ext>
            </a:extLst>
          </p:cNvPr>
          <p:cNvSpPr>
            <a:spLocks noGrp="1"/>
          </p:cNvSpPr>
          <p:nvPr>
            <p:ph idx="1"/>
          </p:nvPr>
        </p:nvSpPr>
        <p:spPr>
          <a:xfrm>
            <a:off x="621804" y="1701800"/>
            <a:ext cx="10652859" cy="5039568"/>
          </a:xfrm>
        </p:spPr>
        <p:txBody>
          <a:bodyPr>
            <a:normAutofit fontScale="92500" lnSpcReduction="10000"/>
          </a:bodyPr>
          <a:lstStyle/>
          <a:p>
            <a:pPr marL="0" indent="0" algn="just" fontAlgn="base">
              <a:buNone/>
            </a:pPr>
            <a:r>
              <a:rPr lang="it-IT" dirty="0">
                <a:latin typeface="Arial" panose="020B0604020202020204" pitchFamily="34" charset="0"/>
                <a:cs typeface="Arial" panose="020B0604020202020204" pitchFamily="34" charset="0"/>
              </a:rPr>
              <a:t>«1. Sono soggetti al procedimento unico di cui all’articolo 7 del DPR 160/2010, </a:t>
            </a:r>
            <a:r>
              <a:rPr lang="it-IT" b="1" u="sng" dirty="0">
                <a:latin typeface="Arial" panose="020B0604020202020204" pitchFamily="34" charset="0"/>
                <a:cs typeface="Arial" panose="020B0604020202020204" pitchFamily="34" charset="0"/>
              </a:rPr>
              <a:t>previo</a:t>
            </a:r>
            <a:r>
              <a:rPr lang="it-IT" b="1" dirty="0">
                <a:latin typeface="Arial" panose="020B0604020202020204" pitchFamily="34" charset="0"/>
                <a:cs typeface="Arial" panose="020B0604020202020204" pitchFamily="34" charset="0"/>
              </a:rPr>
              <a:t> parere del consiglio comunale</a:t>
            </a:r>
            <a:r>
              <a:rPr lang="it-IT" dirty="0">
                <a:latin typeface="Arial" panose="020B0604020202020204" pitchFamily="34" charset="0"/>
                <a:cs typeface="Arial" panose="020B0604020202020204" pitchFamily="34" charset="0"/>
              </a:rPr>
              <a:t>, gli interventi che comportano </a:t>
            </a:r>
            <a:r>
              <a:rPr lang="it-IT" b="1" dirty="0">
                <a:latin typeface="Arial" panose="020B0604020202020204" pitchFamily="34" charset="0"/>
                <a:cs typeface="Arial" panose="020B0604020202020204" pitchFamily="34" charset="0"/>
              </a:rPr>
              <a:t>ampliamenti</a:t>
            </a:r>
            <a:r>
              <a:rPr lang="it-IT" dirty="0">
                <a:latin typeface="Arial" panose="020B0604020202020204" pitchFamily="34" charset="0"/>
                <a:cs typeface="Arial" panose="020B0604020202020204" pitchFamily="34" charset="0"/>
              </a:rPr>
              <a:t> di attività produttive in </a:t>
            </a:r>
            <a:r>
              <a:rPr lang="it-IT" b="1" dirty="0">
                <a:solidFill>
                  <a:srgbClr val="FF0000"/>
                </a:solidFill>
                <a:latin typeface="Arial" panose="020B0604020202020204" pitchFamily="34" charset="0"/>
                <a:cs typeface="Arial" panose="020B0604020202020204" pitchFamily="34" charset="0"/>
              </a:rPr>
              <a:t>difformità</a:t>
            </a:r>
            <a:r>
              <a:rPr lang="it-IT" dirty="0">
                <a:latin typeface="Arial" panose="020B0604020202020204" pitchFamily="34" charset="0"/>
                <a:cs typeface="Arial" panose="020B0604020202020204" pitchFamily="34" charset="0"/>
              </a:rPr>
              <a:t> dallo strumento urbanistico purché entro il limite massimo dell’80 per cento del volume e/o della superficie netta/lorda esistente e, comunque, in misura non superiore a 1.500 mq.. Nel caso in cui l’ampliamento sia realizzato mediante il mutamento di destinazione d’uso di fabbricati esistenti, gli stessi devono essere situati all’interno del medesimo lotto sul quale insiste l’attività da ampliare o, comunque, costituire con questa un unico aggregato produttivo.</a:t>
            </a:r>
          </a:p>
          <a:p>
            <a:pPr marL="0" indent="0" algn="just" fontAlgn="base">
              <a:buNone/>
            </a:pPr>
            <a:r>
              <a:rPr lang="it-IT" dirty="0">
                <a:latin typeface="Arial" panose="020B0604020202020204" pitchFamily="34" charset="0"/>
                <a:cs typeface="Arial" panose="020B0604020202020204" pitchFamily="34" charset="0"/>
              </a:rPr>
              <a:t>2. Il parere del consiglio comunale di cui al comma 1 deve essere reso entro </a:t>
            </a:r>
            <a:r>
              <a:rPr lang="it-IT" b="1" dirty="0">
                <a:latin typeface="Arial" panose="020B0604020202020204" pitchFamily="34" charset="0"/>
                <a:cs typeface="Arial" panose="020B0604020202020204" pitchFamily="34" charset="0"/>
              </a:rPr>
              <a:t>sessanta giorn</a:t>
            </a:r>
            <a:r>
              <a:rPr lang="it-IT" dirty="0">
                <a:latin typeface="Arial" panose="020B0604020202020204" pitchFamily="34" charset="0"/>
                <a:cs typeface="Arial" panose="020B0604020202020204" pitchFamily="34" charset="0"/>
              </a:rPr>
              <a:t>i dalla trasmissione dell’esito favorevole della conferenza di servizi o dell’istruttoria del responsabile SUAP, decorsi inutilmente i quali si intende reso in senso </a:t>
            </a:r>
            <a:r>
              <a:rPr lang="it-IT" b="1" dirty="0">
                <a:latin typeface="Arial" panose="020B0604020202020204" pitchFamily="34" charset="0"/>
                <a:cs typeface="Arial" panose="020B0604020202020204" pitchFamily="34" charset="0"/>
              </a:rPr>
              <a:t>positivo</a:t>
            </a:r>
            <a:r>
              <a:rPr lang="it-IT" dirty="0">
                <a:latin typeface="Arial" panose="020B0604020202020204" pitchFamily="34" charset="0"/>
                <a:cs typeface="Arial" panose="020B0604020202020204" pitchFamily="34" charset="0"/>
              </a:rPr>
              <a:t>.</a:t>
            </a:r>
          </a:p>
          <a:p>
            <a:pPr marL="0" indent="0" algn="just" fontAlgn="base">
              <a:buNone/>
            </a:pPr>
            <a:r>
              <a:rPr lang="it-IT" dirty="0">
                <a:latin typeface="Arial" panose="020B0604020202020204" pitchFamily="34" charset="0"/>
                <a:cs typeface="Arial" panose="020B0604020202020204" pitchFamily="34" charset="0"/>
              </a:rPr>
              <a:t>3. Il limite massimo di ampliamento previsto dal comma 1, può essere conseguito anche con </a:t>
            </a:r>
            <a:r>
              <a:rPr lang="it-IT" b="1" dirty="0">
                <a:latin typeface="Arial" panose="020B0604020202020204" pitchFamily="34" charset="0"/>
                <a:cs typeface="Arial" panose="020B0604020202020204" pitchFamily="34" charset="0"/>
              </a:rPr>
              <a:t>più interventi </a:t>
            </a:r>
            <a:r>
              <a:rPr lang="it-IT" dirty="0">
                <a:latin typeface="Arial" panose="020B0604020202020204" pitchFamily="34" charset="0"/>
                <a:cs typeface="Arial" panose="020B0604020202020204" pitchFamily="34" charset="0"/>
              </a:rPr>
              <a:t>purché il limite di 1.500 mq non sia complessivamente superato»</a:t>
            </a:r>
          </a:p>
        </p:txBody>
      </p:sp>
    </p:spTree>
    <p:extLst>
      <p:ext uri="{BB962C8B-B14F-4D97-AF65-F5344CB8AC3E}">
        <p14:creationId xmlns:p14="http://schemas.microsoft.com/office/powerpoint/2010/main" val="8652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641B33-01FA-4A94-9D3E-54626FB59AA5}"/>
              </a:ext>
            </a:extLst>
          </p:cNvPr>
          <p:cNvSpPr>
            <a:spLocks noGrp="1"/>
          </p:cNvSpPr>
          <p:nvPr>
            <p:ph type="title"/>
          </p:nvPr>
        </p:nvSpPr>
        <p:spPr>
          <a:xfrm>
            <a:off x="765820" y="404664"/>
            <a:ext cx="10157354" cy="852512"/>
          </a:xfrm>
        </p:spPr>
        <p:txBody>
          <a:bodyPr/>
          <a:lstStyle/>
          <a:p>
            <a:pPr algn="ctr"/>
            <a:r>
              <a:rPr lang="it-IT" sz="3200" b="1" dirty="0">
                <a:latin typeface="+mn-lt"/>
                <a:cs typeface="Arial" panose="020B0604020202020204" pitchFamily="34" charset="0"/>
              </a:rPr>
              <a:t>SUAP IN DEROGA</a:t>
            </a:r>
          </a:p>
        </p:txBody>
      </p:sp>
      <p:sp>
        <p:nvSpPr>
          <p:cNvPr id="3" name="Segnaposto contenuto 2">
            <a:extLst>
              <a:ext uri="{FF2B5EF4-FFF2-40B4-BE49-F238E27FC236}">
                <a16:creationId xmlns:a16="http://schemas.microsoft.com/office/drawing/2014/main" id="{9891FE6D-F72F-4BCB-A1E6-1C84FDF47665}"/>
              </a:ext>
            </a:extLst>
          </p:cNvPr>
          <p:cNvSpPr>
            <a:spLocks noGrp="1"/>
          </p:cNvSpPr>
          <p:nvPr>
            <p:ph idx="1"/>
          </p:nvPr>
        </p:nvSpPr>
        <p:spPr/>
        <p:txBody>
          <a:bodyPr>
            <a:normAutofit lnSpcReduction="10000"/>
          </a:bodyPr>
          <a:lstStyle/>
          <a:p>
            <a:pPr algn="just"/>
            <a:r>
              <a:rPr lang="it-IT" dirty="0">
                <a:latin typeface="Arial" panose="020B0604020202020204" pitchFamily="34" charset="0"/>
                <a:cs typeface="Arial" panose="020B0604020202020204" pitchFamily="34" charset="0"/>
              </a:rPr>
              <a:t>Gli interventi “minori” di cui all’art. 3 sono anch’essi semplici ampliamenti e non richiedono una “variante urbanistica”, ma soltanto un permesso “in deroga”.</a:t>
            </a:r>
          </a:p>
          <a:p>
            <a:pPr algn="just"/>
            <a:r>
              <a:rPr lang="it-IT" dirty="0">
                <a:latin typeface="Arial" panose="020B0604020202020204" pitchFamily="34" charset="0"/>
                <a:cs typeface="Arial" panose="020B0604020202020204" pitchFamily="34" charset="0"/>
              </a:rPr>
              <a:t>L’interesse pubblico è già predeterminato dal legislatore dalla strumentalità all’efficace funzionamento dell’impresa richiedente che già opera sul territorio interessato dall’ampliamento: analogamente al permesso di costruire in deroga - disciplinato dall’art. 14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e che, com’è noto, implica il riconoscimento di “interesse pubblico” in capo all’edificio o impianto che ne costituisce l’oggetto - comporta la predeterminazione legislativa dell’interesse pubblico che, nel caso di specie, è identificato nella strumentalità dell’ampliamento all’efficace funzionamento dell’attività produttiva.</a:t>
            </a:r>
          </a:p>
        </p:txBody>
      </p:sp>
    </p:spTree>
    <p:extLst>
      <p:ext uri="{BB962C8B-B14F-4D97-AF65-F5344CB8AC3E}">
        <p14:creationId xmlns:p14="http://schemas.microsoft.com/office/powerpoint/2010/main" val="379163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706465-5CC9-4EE5-B34E-FD599882127B}"/>
              </a:ext>
            </a:extLst>
          </p:cNvPr>
          <p:cNvSpPr>
            <a:spLocks noGrp="1"/>
          </p:cNvSpPr>
          <p:nvPr>
            <p:ph type="title"/>
          </p:nvPr>
        </p:nvSpPr>
        <p:spPr/>
        <p:txBody>
          <a:bodyPr>
            <a:normAutofit/>
          </a:bodyPr>
          <a:lstStyle/>
          <a:p>
            <a:pPr algn="ctr"/>
            <a:r>
              <a:rPr lang="it-IT" sz="3200" b="1" dirty="0"/>
              <a:t>SUE E CAPACITÀ PROCESSUALE</a:t>
            </a:r>
            <a:endParaRPr lang="it-IT" sz="3200" dirty="0"/>
          </a:p>
        </p:txBody>
      </p:sp>
      <p:sp>
        <p:nvSpPr>
          <p:cNvPr id="3" name="Segnaposto contenuto 2">
            <a:extLst>
              <a:ext uri="{FF2B5EF4-FFF2-40B4-BE49-F238E27FC236}">
                <a16:creationId xmlns:a16="http://schemas.microsoft.com/office/drawing/2014/main" id="{BBB2E6C5-AE51-4AC6-A8EB-22B7FA9C90A8}"/>
              </a:ext>
            </a:extLst>
          </p:cNvPr>
          <p:cNvSpPr>
            <a:spLocks noGrp="1"/>
          </p:cNvSpPr>
          <p:nvPr>
            <p:ph idx="1"/>
          </p:nvPr>
        </p:nvSpPr>
        <p:spPr>
          <a:xfrm>
            <a:off x="909836" y="1844824"/>
            <a:ext cx="10157354" cy="4470400"/>
          </a:xfrm>
        </p:spPr>
        <p:txBody>
          <a:bodyPr/>
          <a:lstStyle/>
          <a:p>
            <a:pPr algn="just"/>
            <a:r>
              <a:rPr lang="it-IT" dirty="0">
                <a:latin typeface="Arial" panose="020B0604020202020204" pitchFamily="34" charset="0"/>
                <a:cs typeface="Arial" panose="020B0604020202020204" pitchFamily="34" charset="0"/>
              </a:rPr>
              <a:t>IL SUE non è un autonomo e distinto soggetto processuale, perché il provvedimento finale è adottato dal Comune: «</a:t>
            </a:r>
            <a:r>
              <a:rPr lang="it-IT" i="1" dirty="0">
                <a:latin typeface="Arial" panose="020B0604020202020204" pitchFamily="34" charset="0"/>
                <a:cs typeface="Arial" panose="020B0604020202020204" pitchFamily="34" charset="0"/>
              </a:rPr>
              <a:t>E’, altresì, noto che l’art. 41 del Codice del Processo Amministrativo prevede che “qualora sia proposta azione di annullamento il ricorso deve essere notificato, a pena di decadenza, alla pubblica amministrazione che ha emesso l’atto impugnato”. 1.2 L’infondatezza dell’eccezione sopra citata risulta evidente laddove si consideri che il provvedimento definitivo di diniego ora impugnato, unitamente al preavviso di rigetto di cui all’art. 10 bis della L. n. 241/90, è stato emanato direttamente dal Comune di Fonzaso ora costituito in giudizio</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 22.05.2014, n. 707</a:t>
            </a:r>
            <a:r>
              <a:rPr lang="it-IT" dirty="0">
                <a:latin typeface="Arial" panose="020B0604020202020204" pitchFamily="34" charset="0"/>
                <a:cs typeface="Arial" panose="020B0604020202020204" pitchFamily="34" charset="0"/>
              </a:rPr>
              <a:t>)»</a:t>
            </a:r>
            <a:endParaRPr lang="it-IT" dirty="0"/>
          </a:p>
        </p:txBody>
      </p:sp>
    </p:spTree>
    <p:extLst>
      <p:ext uri="{BB962C8B-B14F-4D97-AF65-F5344CB8AC3E}">
        <p14:creationId xmlns:p14="http://schemas.microsoft.com/office/powerpoint/2010/main" val="222084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F23A-BC94-45CF-AA7A-96A7A29BEFD9}"/>
              </a:ext>
            </a:extLst>
          </p:cNvPr>
          <p:cNvSpPr>
            <a:spLocks noGrp="1"/>
          </p:cNvSpPr>
          <p:nvPr>
            <p:ph type="title"/>
          </p:nvPr>
        </p:nvSpPr>
        <p:spPr>
          <a:xfrm>
            <a:off x="909836" y="476672"/>
            <a:ext cx="10157354" cy="852512"/>
          </a:xfrm>
        </p:spPr>
        <p:txBody>
          <a:bodyPr>
            <a:normAutofit/>
          </a:bodyPr>
          <a:lstStyle/>
          <a:p>
            <a:pPr algn="ctr"/>
            <a:r>
              <a:rPr lang="it-IT" sz="3200" b="1" dirty="0">
                <a:cs typeface="Arial" panose="020B0604020202020204" pitchFamily="34" charset="0"/>
              </a:rPr>
              <a:t>SUAP IN DEROGA</a:t>
            </a:r>
            <a:endParaRPr lang="it-IT" sz="3200" b="1" dirty="0">
              <a:latin typeface="+mn-lt"/>
              <a:cs typeface="Arial" panose="020B0604020202020204" pitchFamily="34" charset="0"/>
            </a:endParaRPr>
          </a:p>
        </p:txBody>
      </p:sp>
      <p:sp>
        <p:nvSpPr>
          <p:cNvPr id="3" name="Segnaposto contenuto 2">
            <a:extLst>
              <a:ext uri="{FF2B5EF4-FFF2-40B4-BE49-F238E27FC236}">
                <a16:creationId xmlns:a16="http://schemas.microsoft.com/office/drawing/2014/main" id="{C8AEE952-F1DF-4A23-BB20-8CA010417362}"/>
              </a:ext>
            </a:extLst>
          </p:cNvPr>
          <p:cNvSpPr>
            <a:spLocks noGrp="1"/>
          </p:cNvSpPr>
          <p:nvPr>
            <p:ph idx="1"/>
          </p:nvPr>
        </p:nvSpPr>
        <p:spPr>
          <a:xfrm>
            <a:off x="1117309" y="1701800"/>
            <a:ext cx="10157354" cy="5039568"/>
          </a:xfrm>
        </p:spPr>
        <p:txBody>
          <a:bodyPr>
            <a:normAutofit lnSpcReduction="10000"/>
          </a:bodyPr>
          <a:lstStyle/>
          <a:p>
            <a:pPr algn="just"/>
            <a:r>
              <a:rPr lang="it-IT" dirty="0">
                <a:latin typeface="Arial" panose="020B0604020202020204" pitchFamily="34" charset="0"/>
                <a:cs typeface="Arial" panose="020B0604020202020204" pitchFamily="34" charset="0"/>
              </a:rPr>
              <a:t>Il parere del Consiglio comunale deve essere reso entro 60 giorni dalla trasmissione dell’esito favorevole della conferenza di servizi indetta ex art. 7, c. 3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o dell’istruttoria del responsabile SUAP, decorsi inutilmente i quali si intende reso in senso positivo.</a:t>
            </a:r>
          </a:p>
          <a:p>
            <a:pPr algn="just"/>
            <a:r>
              <a:rPr lang="it-IT" dirty="0">
                <a:latin typeface="Arial" panose="020B0604020202020204" pitchFamily="34" charset="0"/>
                <a:cs typeface="Arial" panose="020B0604020202020204" pitchFamily="34" charset="0"/>
              </a:rPr>
              <a:t>Per quanto attiene il termine entro cui il deve essere adottato il permesso di costruire, si ritiene applicabile il comma 6 dell’articolo 20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algn="just"/>
            <a:r>
              <a:rPr lang="it-IT" dirty="0">
                <a:latin typeface="Arial" panose="020B0604020202020204" pitchFamily="34" charset="0"/>
                <a:cs typeface="Arial" panose="020B0604020202020204" pitchFamily="34" charset="0"/>
              </a:rPr>
              <a:t>Pertanto, il provvedimento finale che lo sportello unico provvede a notificare all’interessato è adottato dal responsabile SUAP entro il termine di trenta giorni dall’espressione del parere favorevole del Consiglio comunale.</a:t>
            </a:r>
          </a:p>
          <a:p>
            <a:pPr algn="just"/>
            <a:r>
              <a:rPr lang="it-IT" dirty="0">
                <a:latin typeface="Arial" panose="020B0604020202020204" pitchFamily="34" charset="0"/>
                <a:cs typeface="Arial" panose="020B0604020202020204" pitchFamily="34" charset="0"/>
              </a:rPr>
              <a:t>La norma si applica anche alle medie strutture di vendita già esistenti (Circolare n. 1/2015).</a:t>
            </a:r>
          </a:p>
        </p:txBody>
      </p:sp>
    </p:spTree>
    <p:extLst>
      <p:ext uri="{BB962C8B-B14F-4D97-AF65-F5344CB8AC3E}">
        <p14:creationId xmlns:p14="http://schemas.microsoft.com/office/powerpoint/2010/main" val="55332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F1054-6013-4B1F-BC68-75D5B3145F08}"/>
              </a:ext>
            </a:extLst>
          </p:cNvPr>
          <p:cNvSpPr>
            <a:spLocks noGrp="1"/>
          </p:cNvSpPr>
          <p:nvPr>
            <p:ph type="title"/>
          </p:nvPr>
        </p:nvSpPr>
        <p:spPr>
          <a:xfrm>
            <a:off x="1117309" y="332656"/>
            <a:ext cx="10157354" cy="852512"/>
          </a:xfrm>
        </p:spPr>
        <p:txBody>
          <a:bodyPr>
            <a:normAutofit/>
          </a:bodyPr>
          <a:lstStyle/>
          <a:p>
            <a:pPr algn="ctr"/>
            <a:r>
              <a:rPr lang="it-IT" sz="3200" b="1" dirty="0">
                <a:cs typeface="Arial" panose="020B0604020202020204" pitchFamily="34" charset="0"/>
              </a:rPr>
              <a:t>SUAP IN DEROGA</a:t>
            </a:r>
          </a:p>
        </p:txBody>
      </p:sp>
      <p:sp>
        <p:nvSpPr>
          <p:cNvPr id="3" name="Segnaposto contenuto 2">
            <a:extLst>
              <a:ext uri="{FF2B5EF4-FFF2-40B4-BE49-F238E27FC236}">
                <a16:creationId xmlns:a16="http://schemas.microsoft.com/office/drawing/2014/main" id="{73406EAE-0AE1-4C9A-BBCC-631B1436B0B2}"/>
              </a:ext>
            </a:extLst>
          </p:cNvPr>
          <p:cNvSpPr>
            <a:spLocks noGrp="1"/>
          </p:cNvSpPr>
          <p:nvPr>
            <p:ph idx="1"/>
          </p:nvPr>
        </p:nvSpPr>
        <p:spPr>
          <a:xfrm>
            <a:off x="765820" y="1412776"/>
            <a:ext cx="10508843" cy="5112568"/>
          </a:xfrm>
        </p:spPr>
        <p:txBody>
          <a:bodyPr>
            <a:normAutofit lnSpcReduction="10000"/>
          </a:bodyPr>
          <a:lstStyle/>
          <a:p>
            <a:pPr algn="just"/>
            <a:r>
              <a:rPr lang="it-IT" dirty="0">
                <a:latin typeface="Arial" panose="020B0604020202020204" pitchFamily="34" charset="0"/>
                <a:cs typeface="Arial" panose="020B0604020202020204" pitchFamily="34" charset="0"/>
              </a:rPr>
              <a:t>L’applicazione del limite dell’80% sia in termini volumetrici sia di superficie va riferito al parametro autorizzato, secondo le modalità di calcolo stabilite dalle N.T.A. dello strumento urbanistico esistente (Circolare n. 1/2015).</a:t>
            </a:r>
          </a:p>
          <a:p>
            <a:pPr algn="just"/>
            <a:r>
              <a:rPr lang="it-IT" dirty="0">
                <a:latin typeface="Arial" panose="020B0604020202020204" pitchFamily="34" charset="0"/>
                <a:cs typeface="Arial" panose="020B0604020202020204" pitchFamily="34" charset="0"/>
              </a:rPr>
              <a:t>Affinché si formi il silenzio-assenso,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3, c. 2, si ritiene utile che tra la documentazione presentata dal proponente (istanza principale, elaborati grafici, planimetrie, relazioni tecniche, perizie, ecc.) figuri una proposta di convenzione per l’istruttoria da parte del responsabile SUAP, il quale la valuterà ai fini del richiesto parere da parte del consiglio comunale.</a:t>
            </a:r>
          </a:p>
          <a:p>
            <a:pPr algn="just"/>
            <a:r>
              <a:rPr lang="it-IT" dirty="0">
                <a:latin typeface="Arial" panose="020B0604020202020204" pitchFamily="34" charset="0"/>
                <a:cs typeface="Arial" panose="020B0604020202020204" pitchFamily="34" charset="0"/>
              </a:rPr>
              <a:t>La deroga viene concessa in relazione ad una specifica attività imprenditoriale, con riferimento alla quale vengono svolte in sede di SUAP le relative considerazioni ai fini dell’istruttoria; conseguentemente la deroga è vincolata in modo inscindibile al progetto di attività produttiva da cui deriva.</a:t>
            </a:r>
          </a:p>
        </p:txBody>
      </p:sp>
    </p:spTree>
    <p:extLst>
      <p:ext uri="{BB962C8B-B14F-4D97-AF65-F5344CB8AC3E}">
        <p14:creationId xmlns:p14="http://schemas.microsoft.com/office/powerpoint/2010/main" val="35451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F279DF-82B3-4D63-B494-99CC52B46F85}"/>
              </a:ext>
            </a:extLst>
          </p:cNvPr>
          <p:cNvSpPr>
            <a:spLocks noGrp="1"/>
          </p:cNvSpPr>
          <p:nvPr>
            <p:ph type="title"/>
          </p:nvPr>
        </p:nvSpPr>
        <p:spPr>
          <a:xfrm>
            <a:off x="1117309" y="685800"/>
            <a:ext cx="10157354" cy="787400"/>
          </a:xfrm>
        </p:spPr>
        <p:txBody>
          <a:bodyPr/>
          <a:lstStyle/>
          <a:p>
            <a:pPr algn="ctr"/>
            <a:r>
              <a:rPr lang="it-IT" sz="3200" b="1" dirty="0">
                <a:cs typeface="Arial" panose="020B0604020202020204" pitchFamily="34" charset="0"/>
              </a:rPr>
              <a:t>SUAP IN DEROGA</a:t>
            </a:r>
          </a:p>
        </p:txBody>
      </p:sp>
      <p:sp>
        <p:nvSpPr>
          <p:cNvPr id="3" name="Segnaposto contenuto 2">
            <a:extLst>
              <a:ext uri="{FF2B5EF4-FFF2-40B4-BE49-F238E27FC236}">
                <a16:creationId xmlns:a16="http://schemas.microsoft.com/office/drawing/2014/main" id="{E906A8EF-0DB3-4DC0-B375-0CA885CC8E87}"/>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«Si ritiene altresì che tra le fattispecie disciplinate dalla norma in esame possa ricomprendersi la modifica degli </a:t>
            </a:r>
            <a:r>
              <a:rPr lang="it-IT" b="1" dirty="0">
                <a:latin typeface="Arial" panose="020B0604020202020204" pitchFamily="34" charset="0"/>
                <a:cs typeface="Arial" panose="020B0604020202020204" pitchFamily="34" charset="0"/>
              </a:rPr>
              <a:t>indici stereometrici </a:t>
            </a:r>
            <a:r>
              <a:rPr lang="it-IT" dirty="0">
                <a:latin typeface="Arial" panose="020B0604020202020204" pitchFamily="34" charset="0"/>
                <a:cs typeface="Arial" panose="020B0604020202020204" pitchFamily="34" charset="0"/>
              </a:rPr>
              <a:t>(ad esempio, altezza dei fabbricati, numero dei piani, ecc.) purché entro i limiti indicati al comma 1» (Circolare 1/2015).</a:t>
            </a:r>
          </a:p>
          <a:p>
            <a:pPr algn="just"/>
            <a:r>
              <a:rPr lang="it-IT" dirty="0">
                <a:latin typeface="Arial" panose="020B0604020202020204" pitchFamily="34" charset="0"/>
                <a:cs typeface="Arial" panose="020B0604020202020204" pitchFamily="34" charset="0"/>
              </a:rPr>
              <a:t>«in caso di opera o attività sottoposta anche ad autorizzazione paesaggistica, trovano applicazione il decreto legislativo 22 gennaio 2004, n. 42 e il Titolo V bis della legge regionale n. 11/2004» (Circolare 1/2015).</a:t>
            </a: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783838-B93B-4CFA-83C8-EF5D4C2E7550}"/>
              </a:ext>
            </a:extLst>
          </p:cNvPr>
          <p:cNvSpPr>
            <a:spLocks noGrp="1"/>
          </p:cNvSpPr>
          <p:nvPr>
            <p:ph type="title"/>
          </p:nvPr>
        </p:nvSpPr>
        <p:spPr>
          <a:xfrm>
            <a:off x="189756" y="548350"/>
            <a:ext cx="11521280" cy="924520"/>
          </a:xfrm>
        </p:spPr>
        <p:txBody>
          <a:bodyPr>
            <a:normAutofit fontScale="90000"/>
          </a:bodyPr>
          <a:lstStyle/>
          <a:p>
            <a:pPr algn="ctr" fontAlgn="base"/>
            <a:r>
              <a:rPr lang="it-IT" sz="3600" b="1" dirty="0">
                <a:cs typeface="Arial" panose="020B0604020202020204" pitchFamily="34" charset="0"/>
              </a:rPr>
              <a:t>ART. 4 INTERVENTI DI EDILIZIA PRODUTTIVA </a:t>
            </a:r>
            <a:br>
              <a:rPr lang="it-IT" sz="3600" b="1" dirty="0">
                <a:cs typeface="Arial" panose="020B0604020202020204" pitchFamily="34" charset="0"/>
              </a:rPr>
            </a:br>
            <a:r>
              <a:rPr lang="it-IT" sz="3600" b="1" u="sng" dirty="0">
                <a:solidFill>
                  <a:srgbClr val="FF0000"/>
                </a:solidFill>
                <a:cs typeface="Arial" panose="020B0604020202020204" pitchFamily="34" charset="0"/>
              </a:rPr>
              <a:t>IN VARIANTE</a:t>
            </a:r>
            <a:r>
              <a:rPr lang="it-IT" sz="3600" b="1" dirty="0">
                <a:solidFill>
                  <a:srgbClr val="FF0000"/>
                </a:solidFill>
                <a:cs typeface="Arial" panose="020B0604020202020204" pitchFamily="34" charset="0"/>
              </a:rPr>
              <a:t> </a:t>
            </a:r>
            <a:r>
              <a:rPr lang="it-IT" sz="3600" b="1" dirty="0">
                <a:cs typeface="Arial" panose="020B0604020202020204" pitchFamily="34" charset="0"/>
              </a:rPr>
              <a:t>ALLO STRUMENTO URBANISTICO GENERALE</a:t>
            </a:r>
            <a:br>
              <a:rPr lang="it-IT" sz="1800" dirty="0"/>
            </a:br>
            <a:endParaRPr lang="it-IT" sz="1800" dirty="0"/>
          </a:p>
        </p:txBody>
      </p:sp>
      <p:sp>
        <p:nvSpPr>
          <p:cNvPr id="3" name="Segnaposto contenuto 2">
            <a:extLst>
              <a:ext uri="{FF2B5EF4-FFF2-40B4-BE49-F238E27FC236}">
                <a16:creationId xmlns:a16="http://schemas.microsoft.com/office/drawing/2014/main" id="{48A66FBF-270F-4AAF-A79C-ECBBE75D4FE5}"/>
              </a:ext>
            </a:extLst>
          </p:cNvPr>
          <p:cNvSpPr>
            <a:spLocks noGrp="1"/>
          </p:cNvSpPr>
          <p:nvPr>
            <p:ph idx="1"/>
          </p:nvPr>
        </p:nvSpPr>
        <p:spPr>
          <a:xfrm>
            <a:off x="549796" y="1484784"/>
            <a:ext cx="11089232" cy="5328592"/>
          </a:xfrm>
        </p:spPr>
        <p:txBody>
          <a:bodyPr>
            <a:normAutofit fontScale="85000" lnSpcReduction="10000"/>
          </a:bodyPr>
          <a:lstStyle/>
          <a:p>
            <a:pPr marL="0" indent="0" algn="just" fontAlgn="base">
              <a:buNone/>
            </a:pPr>
            <a:r>
              <a:rPr lang="it-IT" dirty="0">
                <a:latin typeface="Arial" panose="020B0604020202020204" pitchFamily="34" charset="0"/>
                <a:cs typeface="Arial" panose="020B0604020202020204" pitchFamily="34" charset="0"/>
              </a:rPr>
              <a:t>«1. Fuori dei casi previsti dagli articoli 2 e 3, qualora il progetto relativo agli impianti produttivi </a:t>
            </a:r>
            <a:r>
              <a:rPr lang="it-IT" b="1" dirty="0">
                <a:solidFill>
                  <a:srgbClr val="FF0000"/>
                </a:solidFill>
                <a:latin typeface="Arial" panose="020B0604020202020204" pitchFamily="34" charset="0"/>
                <a:cs typeface="Arial" panose="020B0604020202020204" pitchFamily="34" charset="0"/>
              </a:rPr>
              <a:t>non</a:t>
            </a:r>
            <a:r>
              <a:rPr lang="it-IT" b="1" dirty="0">
                <a:latin typeface="Arial" panose="020B0604020202020204" pitchFamily="34" charset="0"/>
                <a:cs typeface="Arial" panose="020B0604020202020204" pitchFamily="34" charset="0"/>
              </a:rPr>
              <a:t> risulti conforme allo strumento urbanistico generale </a:t>
            </a:r>
            <a:r>
              <a:rPr lang="it-IT" dirty="0">
                <a:latin typeface="Arial" panose="020B0604020202020204" pitchFamily="34" charset="0"/>
                <a:cs typeface="Arial" panose="020B0604020202020204" pitchFamily="34" charset="0"/>
              </a:rPr>
              <a:t>si applica, l’articolo 8 del DPR 160/2010, integrato dalle disposizioni del presente articolo.</a:t>
            </a:r>
          </a:p>
          <a:p>
            <a:pPr marL="0" indent="0" algn="just" fontAlgn="base">
              <a:buNone/>
            </a:pPr>
            <a:r>
              <a:rPr lang="it-IT" dirty="0">
                <a:latin typeface="Arial" panose="020B0604020202020204" pitchFamily="34" charset="0"/>
                <a:cs typeface="Arial" panose="020B0604020202020204" pitchFamily="34" charset="0"/>
              </a:rPr>
              <a:t>2. Ai fini di cui al comma 1 il responsabile SUAP, entro </a:t>
            </a:r>
            <a:r>
              <a:rPr lang="it-IT" b="1" dirty="0">
                <a:latin typeface="Arial" panose="020B0604020202020204" pitchFamily="34" charset="0"/>
                <a:cs typeface="Arial" panose="020B0604020202020204" pitchFamily="34" charset="0"/>
              </a:rPr>
              <a:t>30 giorni </a:t>
            </a:r>
            <a:r>
              <a:rPr lang="it-IT" dirty="0">
                <a:latin typeface="Arial" panose="020B0604020202020204" pitchFamily="34" charset="0"/>
                <a:cs typeface="Arial" panose="020B0604020202020204" pitchFamily="34" charset="0"/>
              </a:rPr>
              <a:t>dalla richiesta da parte dell’interessato, </a:t>
            </a:r>
            <a:r>
              <a:rPr lang="it-IT" b="1" dirty="0">
                <a:latin typeface="Arial" panose="020B0604020202020204" pitchFamily="34" charset="0"/>
                <a:cs typeface="Arial" panose="020B0604020202020204" pitchFamily="34" charset="0"/>
              </a:rPr>
              <a:t>convoca </a:t>
            </a:r>
            <a:r>
              <a:rPr lang="it-IT" dirty="0">
                <a:latin typeface="Arial" panose="020B0604020202020204" pitchFamily="34" charset="0"/>
                <a:cs typeface="Arial" panose="020B0604020202020204" pitchFamily="34" charset="0"/>
              </a:rPr>
              <a:t>in seduta pubblica la conferenza di servizi di cui agli articoli da 14 a 14-quinquies della legge 7 agosto 1990, n. 241 "Nuove norme sul procedimento amministrativo" e successive modificazioni, e alle altre normative di settore.</a:t>
            </a:r>
          </a:p>
          <a:p>
            <a:pPr marL="0" indent="0" algn="just" fontAlgn="base">
              <a:buNone/>
            </a:pPr>
            <a:r>
              <a:rPr lang="it-IT" dirty="0">
                <a:latin typeface="Arial" panose="020B0604020202020204" pitchFamily="34" charset="0"/>
                <a:cs typeface="Arial" panose="020B0604020202020204" pitchFamily="34" charset="0"/>
              </a:rPr>
              <a:t>3. Alla conferenza di servizi sono invitate </a:t>
            </a:r>
            <a:r>
              <a:rPr lang="it-IT" b="1" dirty="0">
                <a:latin typeface="Arial" panose="020B0604020202020204" pitchFamily="34" charset="0"/>
                <a:cs typeface="Arial" panose="020B0604020202020204" pitchFamily="34" charset="0"/>
              </a:rPr>
              <a:t>tutte</a:t>
            </a:r>
            <a:r>
              <a:rPr lang="it-IT" dirty="0">
                <a:latin typeface="Arial" panose="020B0604020202020204" pitchFamily="34" charset="0"/>
                <a:cs typeface="Arial" panose="020B0604020202020204" pitchFamily="34" charset="0"/>
              </a:rPr>
              <a:t> le amministrazioni coinvolte nel procedimento e deve essere acquisito il consenso dell’ente competente alla approvazione della variante allo strumento urbanistico generale ai sensi della legge regionale 23 aprile 2004, n. 11 "Norme per il governo del territorio e in materia di paesaggio" e successive modificazioni. In caso di variante al piano di assetto del territorio intercomunale (</a:t>
            </a:r>
            <a:r>
              <a:rPr lang="it-IT" b="1" dirty="0">
                <a:latin typeface="Arial" panose="020B0604020202020204" pitchFamily="34" charset="0"/>
                <a:cs typeface="Arial" panose="020B0604020202020204" pitchFamily="34" charset="0"/>
              </a:rPr>
              <a:t>PATI</a:t>
            </a:r>
            <a:r>
              <a:rPr lang="it-IT" dirty="0">
                <a:latin typeface="Arial" panose="020B0604020202020204" pitchFamily="34" charset="0"/>
                <a:cs typeface="Arial" panose="020B0604020202020204" pitchFamily="34" charset="0"/>
              </a:rPr>
              <a:t>), fermo restando quanto previsto dall’ultimo periodo del comma 6, in sede di conferenza di servizi va, altresì, acquisito il parere non vincolante dei comuni ricompresi nel PATI medesimo.</a:t>
            </a:r>
          </a:p>
          <a:p>
            <a:pPr marL="0" indent="0" algn="just" fontAlgn="base">
              <a:buNone/>
            </a:pPr>
            <a:r>
              <a:rPr lang="it-IT" dirty="0">
                <a:latin typeface="Arial" panose="020B0604020202020204" pitchFamily="34" charset="0"/>
                <a:cs typeface="Arial" panose="020B0604020202020204" pitchFamily="34" charset="0"/>
              </a:rPr>
              <a:t>4. La conferenza di servizi, nell’ambito dei procedimenti autorizzatori, qualora necessario, valuta la </a:t>
            </a:r>
            <a:r>
              <a:rPr lang="it-IT" b="1" dirty="0">
                <a:latin typeface="Arial" panose="020B0604020202020204" pitchFamily="34" charset="0"/>
                <a:cs typeface="Arial" panose="020B0604020202020204" pitchFamily="34" charset="0"/>
              </a:rPr>
              <a:t>sostenibilità ambientale </a:t>
            </a:r>
            <a:r>
              <a:rPr lang="it-IT" dirty="0">
                <a:latin typeface="Arial" panose="020B0604020202020204" pitchFamily="34" charset="0"/>
                <a:cs typeface="Arial" panose="020B0604020202020204" pitchFamily="34" charset="0"/>
              </a:rPr>
              <a:t>degli interventi, tenendo conto dell'esigenza di razionalizzare i procedimenti ed evitare duplicazioni nelle valutazioni.</a:t>
            </a:r>
          </a:p>
        </p:txBody>
      </p:sp>
    </p:spTree>
    <p:extLst>
      <p:ext uri="{BB962C8B-B14F-4D97-AF65-F5344CB8AC3E}">
        <p14:creationId xmlns:p14="http://schemas.microsoft.com/office/powerpoint/2010/main" val="62375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7F0D89-83E1-46C9-A8F1-E896DE73D386}"/>
              </a:ext>
            </a:extLst>
          </p:cNvPr>
          <p:cNvSpPr>
            <a:spLocks noGrp="1"/>
          </p:cNvSpPr>
          <p:nvPr>
            <p:ph type="title"/>
          </p:nvPr>
        </p:nvSpPr>
        <p:spPr>
          <a:xfrm>
            <a:off x="374051" y="116632"/>
            <a:ext cx="11084907" cy="1152128"/>
          </a:xfrm>
        </p:spPr>
        <p:txBody>
          <a:bodyPr>
            <a:normAutofit/>
          </a:bodyPr>
          <a:lstStyle/>
          <a:p>
            <a:pPr algn="ctr"/>
            <a:r>
              <a:rPr lang="it-IT" sz="3200" b="1" dirty="0">
                <a:cs typeface="Arial" panose="020B0604020202020204" pitchFamily="34" charset="0"/>
              </a:rPr>
              <a:t>ART. 4 INTERVENTI DI EDILIZIA PRODUTTIVA </a:t>
            </a:r>
            <a:br>
              <a:rPr lang="it-IT" sz="3200" b="1" dirty="0">
                <a:cs typeface="Arial" panose="020B0604020202020204" pitchFamily="34" charset="0"/>
              </a:rPr>
            </a:br>
            <a:r>
              <a:rPr lang="it-IT" sz="3200" b="1" u="sng" dirty="0">
                <a:solidFill>
                  <a:srgbClr val="FF0000"/>
                </a:solidFill>
                <a:cs typeface="Arial" panose="020B0604020202020204" pitchFamily="34" charset="0"/>
              </a:rPr>
              <a:t>IN VARIANTE</a:t>
            </a:r>
            <a:r>
              <a:rPr lang="it-IT" sz="3200" b="1" dirty="0">
                <a:solidFill>
                  <a:srgbClr val="FF0000"/>
                </a:solidFill>
                <a:cs typeface="Arial" panose="020B0604020202020204" pitchFamily="34" charset="0"/>
              </a:rPr>
              <a:t> </a:t>
            </a:r>
            <a:r>
              <a:rPr lang="it-IT" sz="3200" b="1" dirty="0">
                <a:cs typeface="Arial" panose="020B0604020202020204" pitchFamily="34" charset="0"/>
              </a:rPr>
              <a:t>ALLO STRUMENTO URBANISTICO GENERALE</a:t>
            </a:r>
            <a:endParaRPr lang="it-IT" sz="3200" dirty="0"/>
          </a:p>
        </p:txBody>
      </p:sp>
      <p:sp>
        <p:nvSpPr>
          <p:cNvPr id="3" name="Segnaposto contenuto 2">
            <a:extLst>
              <a:ext uri="{FF2B5EF4-FFF2-40B4-BE49-F238E27FC236}">
                <a16:creationId xmlns:a16="http://schemas.microsoft.com/office/drawing/2014/main" id="{C866A1CC-4A66-4872-BFF6-5252ABF20D87}"/>
              </a:ext>
            </a:extLst>
          </p:cNvPr>
          <p:cNvSpPr>
            <a:spLocks noGrp="1"/>
          </p:cNvSpPr>
          <p:nvPr>
            <p:ph idx="1"/>
          </p:nvPr>
        </p:nvSpPr>
        <p:spPr>
          <a:xfrm>
            <a:off x="765820" y="1628800"/>
            <a:ext cx="10693138" cy="5112568"/>
          </a:xfrm>
        </p:spPr>
        <p:txBody>
          <a:bodyPr>
            <a:normAutofit fontScale="85000" lnSpcReduction="10000"/>
          </a:bodyPr>
          <a:lstStyle/>
          <a:p>
            <a:pPr marL="0" indent="0" algn="just" fontAlgn="base">
              <a:buNone/>
            </a:pPr>
            <a:r>
              <a:rPr lang="it-IT" dirty="0">
                <a:latin typeface="Arial" panose="020B0604020202020204" pitchFamily="34" charset="0"/>
                <a:cs typeface="Arial" panose="020B0604020202020204" pitchFamily="34" charset="0"/>
              </a:rPr>
              <a:t>«5. La </a:t>
            </a:r>
            <a:r>
              <a:rPr lang="it-IT" b="1" dirty="0">
                <a:latin typeface="Arial" panose="020B0604020202020204" pitchFamily="34" charset="0"/>
                <a:cs typeface="Arial" panose="020B0604020202020204" pitchFamily="34" charset="0"/>
              </a:rPr>
              <a:t>determinazione</a:t>
            </a:r>
            <a:r>
              <a:rPr lang="it-IT" dirty="0">
                <a:latin typeface="Arial" panose="020B0604020202020204" pitchFamily="34" charset="0"/>
                <a:cs typeface="Arial" panose="020B0604020202020204" pitchFamily="34" charset="0"/>
              </a:rPr>
              <a:t> della conferenza di servizi relativa alla variazione dello strumento urbanistico generale e tutti i documenti allegati, comprensivi del progetto completo in ogni suo elemento, sono depositati presso la segreteria del comune per dieci giorni. Dell'avvenuto deposito è dato avviso sull'albo pretorio e nel sito internet del comune, il quale può attuare ogni altra forma di divulgazione ritenuta opportuna; entro i successivi venti giorni chiunque può presentare </a:t>
            </a:r>
            <a:r>
              <a:rPr lang="it-IT" b="1" dirty="0">
                <a:latin typeface="Arial" panose="020B0604020202020204" pitchFamily="34" charset="0"/>
                <a:cs typeface="Arial" panose="020B0604020202020204" pitchFamily="34" charset="0"/>
              </a:rPr>
              <a:t>osservazioni</a:t>
            </a:r>
            <a:r>
              <a:rPr lang="it-IT" dirty="0">
                <a:latin typeface="Arial" panose="020B0604020202020204" pitchFamily="34" charset="0"/>
                <a:cs typeface="Arial" panose="020B0604020202020204" pitchFamily="34" charset="0"/>
              </a:rPr>
              <a:t>.</a:t>
            </a:r>
          </a:p>
          <a:p>
            <a:pPr marL="0" indent="0" algn="just" fontAlgn="base">
              <a:buNone/>
            </a:pPr>
            <a:r>
              <a:rPr lang="it-IT" dirty="0">
                <a:latin typeface="Arial" panose="020B0604020202020204" pitchFamily="34" charset="0"/>
                <a:cs typeface="Arial" panose="020B0604020202020204" pitchFamily="34" charset="0"/>
              </a:rPr>
              <a:t>6. Entro </a:t>
            </a:r>
            <a:r>
              <a:rPr lang="it-IT" b="1" dirty="0">
                <a:latin typeface="Arial" panose="020B0604020202020204" pitchFamily="34" charset="0"/>
                <a:cs typeface="Arial" panose="020B0604020202020204" pitchFamily="34" charset="0"/>
              </a:rPr>
              <a:t>trenta giorni </a:t>
            </a:r>
            <a:r>
              <a:rPr lang="it-IT" dirty="0">
                <a:latin typeface="Arial" panose="020B0604020202020204" pitchFamily="34" charset="0"/>
                <a:cs typeface="Arial" panose="020B0604020202020204" pitchFamily="34" charset="0"/>
              </a:rPr>
              <a:t>dalla scadenza del termine per proporre osservazioni, il consiglio comunale </a:t>
            </a:r>
            <a:r>
              <a:rPr lang="it-IT" b="1" dirty="0">
                <a:latin typeface="Arial" panose="020B0604020202020204" pitchFamily="34" charset="0"/>
                <a:cs typeface="Arial" panose="020B0604020202020204" pitchFamily="34" charset="0"/>
              </a:rPr>
              <a:t>delibera</a:t>
            </a:r>
            <a:r>
              <a:rPr lang="it-IT" dirty="0">
                <a:latin typeface="Arial" panose="020B0604020202020204" pitchFamily="34" charset="0"/>
                <a:cs typeface="Arial" panose="020B0604020202020204" pitchFamily="34" charset="0"/>
              </a:rPr>
              <a:t> sulla variante, decidendo anche sulle osservazioni presentate. La determinazione favorevole del consiglio comunale di </a:t>
            </a:r>
            <a:r>
              <a:rPr lang="it-IT" b="1" dirty="0">
                <a:latin typeface="Arial" panose="020B0604020202020204" pitchFamily="34" charset="0"/>
                <a:cs typeface="Arial" panose="020B0604020202020204" pitchFamily="34" charset="0"/>
              </a:rPr>
              <a:t>approvazione</a:t>
            </a:r>
            <a:r>
              <a:rPr lang="it-IT" dirty="0">
                <a:latin typeface="Arial" panose="020B0604020202020204" pitchFamily="34" charset="0"/>
                <a:cs typeface="Arial" panose="020B0604020202020204" pitchFamily="34" charset="0"/>
              </a:rPr>
              <a:t> della variante viene trasmessa al responsabile SUAP ai fini della conclusione del procedimento. In caso di variante al PATI, l’approvazione è effettuata dal comune sul cui territorio ricade l’intervento, fermo restando quanto previsto dal comma 3.</a:t>
            </a:r>
          </a:p>
          <a:p>
            <a:pPr marL="0" indent="0" algn="just" fontAlgn="base">
              <a:buNone/>
            </a:pPr>
            <a:r>
              <a:rPr lang="it-IT" dirty="0">
                <a:latin typeface="Arial" panose="020B0604020202020204" pitchFamily="34" charset="0"/>
                <a:cs typeface="Arial" panose="020B0604020202020204" pitchFamily="34" charset="0"/>
              </a:rPr>
              <a:t>7. La variante </a:t>
            </a:r>
            <a:r>
              <a:rPr lang="it-IT" b="1" dirty="0">
                <a:latin typeface="Arial" panose="020B0604020202020204" pitchFamily="34" charset="0"/>
                <a:cs typeface="Arial" panose="020B0604020202020204" pitchFamily="34" charset="0"/>
              </a:rPr>
              <a:t>decade</a:t>
            </a:r>
            <a:r>
              <a:rPr lang="it-IT" dirty="0">
                <a:latin typeface="Arial" panose="020B0604020202020204" pitchFamily="34" charset="0"/>
                <a:cs typeface="Arial" panose="020B0604020202020204" pitchFamily="34" charset="0"/>
              </a:rPr>
              <a:t> ad ogni effetto ove i lavori non vengano iniziati entro sedici mesi dalla sua pubblicazione, salvo eventuale proroga, concessa con provvedimento motivato del consiglio comunale per fatti sopravvenuti estranei alla volontà del richiedente l’intervento. La proroga per l’inizio dei lavori non può essere superiore a dodici mesi e la relativa richiesta deve essere presentata prima della scadenza del termine per l’inizio dei lavori.»</a:t>
            </a:r>
          </a:p>
          <a:p>
            <a:pPr marL="0" indent="0">
              <a:buNone/>
            </a:pPr>
            <a:endParaRPr lang="it-IT" dirty="0"/>
          </a:p>
        </p:txBody>
      </p:sp>
    </p:spTree>
    <p:extLst>
      <p:ext uri="{BB962C8B-B14F-4D97-AF65-F5344CB8AC3E}">
        <p14:creationId xmlns:p14="http://schemas.microsoft.com/office/powerpoint/2010/main" val="393034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C3495-AF4D-4133-804C-E0833B068655}"/>
              </a:ext>
            </a:extLst>
          </p:cNvPr>
          <p:cNvSpPr>
            <a:spLocks noGrp="1"/>
          </p:cNvSpPr>
          <p:nvPr>
            <p:ph type="title"/>
          </p:nvPr>
        </p:nvSpPr>
        <p:spPr>
          <a:xfrm>
            <a:off x="1117309" y="404664"/>
            <a:ext cx="10157354" cy="708496"/>
          </a:xfrm>
        </p:spPr>
        <p:txBody>
          <a:bodyPr/>
          <a:lstStyle/>
          <a:p>
            <a:pPr algn="ctr"/>
            <a:r>
              <a:rPr lang="it-IT" sz="3200" b="1" dirty="0">
                <a:cs typeface="Arial" panose="020B0604020202020204" pitchFamily="34" charset="0"/>
              </a:rPr>
              <a:t>SUAP IN VARIANTE</a:t>
            </a:r>
          </a:p>
        </p:txBody>
      </p:sp>
      <p:sp>
        <p:nvSpPr>
          <p:cNvPr id="3" name="Segnaposto contenuto 2">
            <a:extLst>
              <a:ext uri="{FF2B5EF4-FFF2-40B4-BE49-F238E27FC236}">
                <a16:creationId xmlns:a16="http://schemas.microsoft.com/office/drawing/2014/main" id="{D09E6DB3-0BA6-4E73-AEA7-B7E3BD7C9DA2}"/>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Gli interventi di cui all’art. 4 concernono sia la nuova localizzazione sia l’ampliamento che non rispetta i requisiti di cui all’art. 3.</a:t>
            </a:r>
          </a:p>
          <a:p>
            <a:pPr algn="just"/>
            <a:r>
              <a:rPr lang="it-IT" dirty="0">
                <a:latin typeface="Arial" panose="020B0604020202020204" pitchFamily="34" charset="0"/>
                <a:cs typeface="Arial" panose="020B0604020202020204" pitchFamily="34" charset="0"/>
              </a:rPr>
              <a:t>Se l’intervento contrasta con una norma dello strumento urbanistico posta in essere in sede di adeguamento alle direttive di un piano di livello superiore o se riguarda una attività da bloccare o trasferire ai sensi dello strumento urbanistico generale, occorre un SUAP in variante (Circolare n. 1/2015).</a:t>
            </a:r>
          </a:p>
          <a:p>
            <a:endParaRPr lang="it-IT" dirty="0"/>
          </a:p>
        </p:txBody>
      </p:sp>
    </p:spTree>
    <p:extLst>
      <p:ext uri="{BB962C8B-B14F-4D97-AF65-F5344CB8AC3E}">
        <p14:creationId xmlns:p14="http://schemas.microsoft.com/office/powerpoint/2010/main" val="48953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867EC-7554-4C3B-86F5-A55203D07857}"/>
              </a:ext>
            </a:extLst>
          </p:cNvPr>
          <p:cNvSpPr>
            <a:spLocks noGrp="1"/>
          </p:cNvSpPr>
          <p:nvPr>
            <p:ph type="title"/>
          </p:nvPr>
        </p:nvSpPr>
        <p:spPr>
          <a:xfrm>
            <a:off x="1117309" y="404664"/>
            <a:ext cx="10157354" cy="787400"/>
          </a:xfrm>
        </p:spPr>
        <p:txBody>
          <a:bodyPr>
            <a:normAutofit/>
          </a:bodyPr>
          <a:lstStyle/>
          <a:p>
            <a:pPr algn="ctr"/>
            <a:r>
              <a:rPr lang="it-IT" sz="3200" b="1" dirty="0">
                <a:cs typeface="Arial" panose="020B0604020202020204" pitchFamily="34" charset="0"/>
              </a:rPr>
              <a:t>SUAP IN VARIANTE</a:t>
            </a:r>
            <a:endParaRPr lang="it-IT" sz="3200" dirty="0"/>
          </a:p>
        </p:txBody>
      </p:sp>
      <p:sp>
        <p:nvSpPr>
          <p:cNvPr id="3" name="Segnaposto contenuto 2">
            <a:extLst>
              <a:ext uri="{FF2B5EF4-FFF2-40B4-BE49-F238E27FC236}">
                <a16:creationId xmlns:a16="http://schemas.microsoft.com/office/drawing/2014/main" id="{B17FC1D6-A66E-4D1F-A03D-0DB8544CD807}"/>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Il ricorso alla procedura semplificata di approvazione delle varianti ai sensi dell’art. 4 non può quindi essere inteso come uno strumento idoneo a consentire che l’intervento proposto dall’impresa possa essere localizzato prescindendo dalle peculiari caratteristiche del territorio. Ciò in quanto la procedura in esame consente di ridurre i tempi del procedimento solo se quanto proposto dal privato è meritevole di approvazione.</a:t>
            </a:r>
          </a:p>
          <a:p>
            <a:pPr algn="just"/>
            <a:r>
              <a:rPr lang="it-IT" dirty="0">
                <a:latin typeface="Arial" panose="020B0604020202020204" pitchFamily="34" charset="0"/>
                <a:cs typeface="Arial" panose="020B0604020202020204" pitchFamily="34" charset="0"/>
              </a:rPr>
              <a:t>In definitiva vi deve essere corrispondenza tra l'interesse dell'impresa e l'interesse pubblico sia ad un equilibrato ed ordinato uso del territorio sia allo sviluppo dell’imprenditorialità, quale fattore di sviluppo dell’intera collettività.</a:t>
            </a:r>
          </a:p>
        </p:txBody>
      </p:sp>
    </p:spTree>
    <p:extLst>
      <p:ext uri="{BB962C8B-B14F-4D97-AF65-F5344CB8AC3E}">
        <p14:creationId xmlns:p14="http://schemas.microsoft.com/office/powerpoint/2010/main" val="10848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B4C0FE-3664-436F-8187-BAF36B7839D1}"/>
              </a:ext>
            </a:extLst>
          </p:cNvPr>
          <p:cNvSpPr>
            <a:spLocks noGrp="1"/>
          </p:cNvSpPr>
          <p:nvPr>
            <p:ph type="title"/>
          </p:nvPr>
        </p:nvSpPr>
        <p:spPr>
          <a:xfrm>
            <a:off x="1015735" y="404664"/>
            <a:ext cx="10157354" cy="787400"/>
          </a:xfrm>
        </p:spPr>
        <p:txBody>
          <a:bodyPr>
            <a:normAutofit/>
          </a:bodyPr>
          <a:lstStyle/>
          <a:p>
            <a:pPr algn="ctr"/>
            <a:r>
              <a:rPr lang="it-IT" sz="3200" b="1" dirty="0">
                <a:cs typeface="Arial" panose="020B0604020202020204" pitchFamily="34" charset="0"/>
              </a:rPr>
              <a:t>SUAP IN VARIANTE</a:t>
            </a:r>
          </a:p>
        </p:txBody>
      </p:sp>
      <p:sp>
        <p:nvSpPr>
          <p:cNvPr id="3" name="Segnaposto contenuto 2">
            <a:extLst>
              <a:ext uri="{FF2B5EF4-FFF2-40B4-BE49-F238E27FC236}">
                <a16:creationId xmlns:a16="http://schemas.microsoft.com/office/drawing/2014/main" id="{BA39890B-85F8-42A8-B297-46922E3C7EE8}"/>
              </a:ext>
            </a:extLst>
          </p:cNvPr>
          <p:cNvSpPr>
            <a:spLocks noGrp="1"/>
          </p:cNvSpPr>
          <p:nvPr>
            <p:ph idx="1"/>
          </p:nvPr>
        </p:nvSpPr>
        <p:spPr/>
        <p:txBody>
          <a:bodyPr>
            <a:normAutofit fontScale="92500"/>
          </a:bodyPr>
          <a:lstStyle/>
          <a:p>
            <a:pPr algn="just"/>
            <a:r>
              <a:rPr lang="it-IT" dirty="0">
                <a:latin typeface="Arial" panose="020B0604020202020204" pitchFamily="34" charset="0"/>
                <a:cs typeface="Arial" panose="020B0604020202020204" pitchFamily="34" charset="0"/>
              </a:rPr>
              <a:t>Il mancato inizio dei lavori per qualsiasi motivo nel termine previsto dalla norma comporta la decadenza della variante e il ritorno dell’area interessata alla disciplina urbanistica precedente.</a:t>
            </a:r>
          </a:p>
          <a:p>
            <a:pPr algn="just"/>
            <a:r>
              <a:rPr lang="it-IT" dirty="0">
                <a:latin typeface="Arial" panose="020B0604020202020204" pitchFamily="34" charset="0"/>
                <a:cs typeface="Arial" panose="020B0604020202020204" pitchFamily="34" charset="0"/>
              </a:rPr>
              <a:t>Nei casi in cui l’insieme degli interventi stessi comporta un impatto rilevante sul territorio, è possibile che il Comune richieda ai soggetti attuatori un ulteriore contributo perequativo o particolari opere aggiuntive. </a:t>
            </a:r>
          </a:p>
          <a:p>
            <a:pPr algn="just"/>
            <a:r>
              <a:rPr lang="it-IT" dirty="0">
                <a:latin typeface="Arial" panose="020B0604020202020204" pitchFamily="34" charset="0"/>
                <a:cs typeface="Arial" panose="020B0604020202020204" pitchFamily="34" charset="0"/>
              </a:rPr>
              <a:t>Per quanto attiene il termine entro cui il deve essere adottato il permesso di costruire si ritiene applicabile il comma 6 dell’articolo 20 del DPR 380/2001: il provvedimento finale che lo sportello unico provvede a notificare all’interessato, pertanto, è adottato dal responsabile SUAP entro il termine di trenta giorni dall’espressione del parere favorevole del Consiglio comunale.</a:t>
            </a:r>
          </a:p>
        </p:txBody>
      </p:sp>
    </p:spTree>
    <p:extLst>
      <p:ext uri="{BB962C8B-B14F-4D97-AF65-F5344CB8AC3E}">
        <p14:creationId xmlns:p14="http://schemas.microsoft.com/office/powerpoint/2010/main" val="24329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B2258-D307-44E7-8B7D-C5E536F58BA3}"/>
              </a:ext>
            </a:extLst>
          </p:cNvPr>
          <p:cNvSpPr>
            <a:spLocks noGrp="1"/>
          </p:cNvSpPr>
          <p:nvPr>
            <p:ph type="title"/>
          </p:nvPr>
        </p:nvSpPr>
        <p:spPr>
          <a:xfrm>
            <a:off x="1117309" y="292100"/>
            <a:ext cx="10157354" cy="787400"/>
          </a:xfrm>
        </p:spPr>
        <p:txBody>
          <a:bodyPr>
            <a:normAutofit/>
          </a:bodyPr>
          <a:lstStyle/>
          <a:p>
            <a:pPr algn="ctr"/>
            <a:r>
              <a:rPr lang="it-IT" sz="3200" b="1" dirty="0">
                <a:cs typeface="Arial" panose="020B0604020202020204" pitchFamily="34" charset="0"/>
              </a:rPr>
              <a:t>SUAP IN VARIANTE</a:t>
            </a:r>
          </a:p>
        </p:txBody>
      </p:sp>
      <p:sp>
        <p:nvSpPr>
          <p:cNvPr id="3" name="Segnaposto contenuto 2">
            <a:extLst>
              <a:ext uri="{FF2B5EF4-FFF2-40B4-BE49-F238E27FC236}">
                <a16:creationId xmlns:a16="http://schemas.microsoft.com/office/drawing/2014/main" id="{0A85E733-5D5E-4D82-9E97-D9E0E56C0E3E}"/>
              </a:ext>
            </a:extLst>
          </p:cNvPr>
          <p:cNvSpPr>
            <a:spLocks noGrp="1"/>
          </p:cNvSpPr>
          <p:nvPr>
            <p:ph idx="1"/>
          </p:nvPr>
        </p:nvSpPr>
        <p:spPr>
          <a:xfrm>
            <a:off x="693812" y="1268760"/>
            <a:ext cx="10580851" cy="5297140"/>
          </a:xfrm>
        </p:spPr>
        <p:txBody>
          <a:bodyPr>
            <a:normAutofit/>
          </a:bodyPr>
          <a:lstStyle/>
          <a:p>
            <a:pPr algn="just"/>
            <a:r>
              <a:rPr lang="it-IT" dirty="0">
                <a:latin typeface="Arial" panose="020B0604020202020204" pitchFamily="34" charset="0"/>
                <a:cs typeface="Arial" panose="020B0604020202020204" pitchFamily="34" charset="0"/>
              </a:rPr>
              <a:t>Il contrasto tra l’intervento progettato e gli strumenti urbanistici, al fine di valutare la percorribilità della procedura, va verificato anche nei confronti degli strumenti urbanistici adottati e non ancora approvati con riferimento ai quali si applicano le c.d. misure di salvaguardia.</a:t>
            </a:r>
          </a:p>
          <a:p>
            <a:pPr algn="just"/>
            <a:r>
              <a:rPr lang="it-IT" dirty="0">
                <a:latin typeface="Arial" panose="020B0604020202020204" pitchFamily="34" charset="0"/>
                <a:cs typeface="Arial" panose="020B0604020202020204" pitchFamily="34" charset="0"/>
              </a:rPr>
              <a:t>Si ribadisce il </a:t>
            </a:r>
            <a:r>
              <a:rPr lang="it-IT" b="1" dirty="0">
                <a:latin typeface="Arial" panose="020B0604020202020204" pitchFamily="34" charset="0"/>
                <a:cs typeface="Arial" panose="020B0604020202020204" pitchFamily="34" charset="0"/>
              </a:rPr>
              <a:t>carattere straordinario </a:t>
            </a:r>
            <a:r>
              <a:rPr lang="it-IT" dirty="0">
                <a:latin typeface="Arial" panose="020B0604020202020204" pitchFamily="34" charset="0"/>
                <a:cs typeface="Arial" panose="020B0604020202020204" pitchFamily="34" charset="0"/>
              </a:rPr>
              <a:t>della procedura di variante, che non ammette applicazioni estensive o analogiche e richiede un’adeguata motivazione atteso che la pianificazione urbanistica ha il suo fondamento nel perseguimento degli interessi generali della collettività. Le valutazioni compiute dall’Amministrazione comunale devono essere espresse nella motivazione che accompagna l’indizione della conferenza di servizi, nel successivo provvedimento con cui è assunta la determinazione di conclusione del procedimento e nel provvedimento del consiglio comunale con cui è approvata la variante, oltreché nel titolo rilasciato.</a:t>
            </a:r>
          </a:p>
        </p:txBody>
      </p:sp>
    </p:spTree>
    <p:extLst>
      <p:ext uri="{BB962C8B-B14F-4D97-AF65-F5344CB8AC3E}">
        <p14:creationId xmlns:p14="http://schemas.microsoft.com/office/powerpoint/2010/main" val="241420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D539B-C0C1-44A1-B6EC-B8782A39CD0A}"/>
              </a:ext>
            </a:extLst>
          </p:cNvPr>
          <p:cNvSpPr>
            <a:spLocks noGrp="1"/>
          </p:cNvSpPr>
          <p:nvPr>
            <p:ph type="title"/>
          </p:nvPr>
        </p:nvSpPr>
        <p:spPr>
          <a:xfrm>
            <a:off x="1015735" y="188640"/>
            <a:ext cx="10157354" cy="530820"/>
          </a:xfrm>
        </p:spPr>
        <p:txBody>
          <a:bodyPr>
            <a:normAutofit fontScale="90000"/>
          </a:bodyPr>
          <a:lstStyle/>
          <a:p>
            <a:pPr algn="ctr"/>
            <a:r>
              <a:rPr lang="it-IT" sz="3200" b="1" dirty="0">
                <a:cs typeface="Arial" panose="020B0604020202020204" pitchFamily="34" charset="0"/>
              </a:rPr>
              <a:t>SUAP E DISCREZIONALITÀ</a:t>
            </a:r>
          </a:p>
        </p:txBody>
      </p:sp>
      <p:sp>
        <p:nvSpPr>
          <p:cNvPr id="3" name="Segnaposto contenuto 2">
            <a:extLst>
              <a:ext uri="{FF2B5EF4-FFF2-40B4-BE49-F238E27FC236}">
                <a16:creationId xmlns:a16="http://schemas.microsoft.com/office/drawing/2014/main" id="{FCCB5BFB-ED57-4338-82C1-C365E8EFFCF6}"/>
              </a:ext>
            </a:extLst>
          </p:cNvPr>
          <p:cNvSpPr>
            <a:spLocks noGrp="1"/>
          </p:cNvSpPr>
          <p:nvPr>
            <p:ph idx="1"/>
          </p:nvPr>
        </p:nvSpPr>
        <p:spPr>
          <a:xfrm>
            <a:off x="369776" y="836712"/>
            <a:ext cx="11449272" cy="6138540"/>
          </a:xfrm>
        </p:spPr>
        <p:txBody>
          <a:bodyPr>
            <a:normAutofit/>
          </a:bodyPr>
          <a:lstStyle/>
          <a:p>
            <a:pPr marL="0" indent="0" algn="just">
              <a:buNone/>
            </a:pPr>
            <a:r>
              <a:rPr lang="it-IT" dirty="0">
                <a:latin typeface="Arial" panose="020B0604020202020204" pitchFamily="34" charset="0"/>
                <a:cs typeface="Arial" panose="020B0604020202020204" pitchFamily="34" charset="0"/>
              </a:rPr>
              <a:t>L’adozione della variante da parte della conferenza di servizi non vincola il Consiglio comunale: «</a:t>
            </a:r>
            <a:r>
              <a:rPr lang="it-IT" i="1" dirty="0">
                <a:latin typeface="Arial" panose="020B0604020202020204" pitchFamily="34" charset="0"/>
                <a:cs typeface="Arial" panose="020B0604020202020204" pitchFamily="34" charset="0"/>
              </a:rPr>
              <a:t>la proposta di variante dello strumento urbanistico, formulata ai sensi dell'art. 5,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20 ottobre 1998 n. 447 dalla conferenza dei servizi al fine di favorire e semplificare la realizzazione di una struttura commerciale in zona tipizzata come agricola, </a:t>
            </a:r>
            <a:r>
              <a:rPr lang="it-IT" b="1" i="1" dirty="0">
                <a:latin typeface="Arial" panose="020B0604020202020204" pitchFamily="34" charset="0"/>
                <a:cs typeface="Arial" panose="020B0604020202020204" pitchFamily="34" charset="0"/>
              </a:rPr>
              <a:t>non è vincolante per il Consiglio comunale</a:t>
            </a:r>
            <a:r>
              <a:rPr lang="it-IT" i="1" dirty="0">
                <a:latin typeface="Arial" panose="020B0604020202020204" pitchFamily="34" charset="0"/>
                <a:cs typeface="Arial" panose="020B0604020202020204" pitchFamily="34" charset="0"/>
              </a:rPr>
              <a:t>, il quale deve autonomamente valutare se aderire o meno alla stessa.”(Consiglio Stato, sez. IV, 27 giugno 2007 , n. 3772) … a fronte della richiesta del privato di realizzare ovvero ampliare, ristrutturare o riconvertire un impianto industriale, l'art. 5,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447/1998 non consente di ipotizzare alcuna abdicazione del Comune alla sua istituzionale potestà </a:t>
            </a:r>
            <a:r>
              <a:rPr lang="it-IT" i="1" dirty="0" err="1">
                <a:latin typeface="Arial" panose="020B0604020202020204" pitchFamily="34" charset="0"/>
                <a:cs typeface="Arial" panose="020B0604020202020204" pitchFamily="34" charset="0"/>
              </a:rPr>
              <a:t>pianificatoria</a:t>
            </a:r>
            <a:r>
              <a:rPr lang="it-IT" i="1" dirty="0">
                <a:latin typeface="Arial" panose="020B0604020202020204" pitchFamily="34" charset="0"/>
                <a:cs typeface="Arial" panose="020B0604020202020204" pitchFamily="34" charset="0"/>
              </a:rPr>
              <a:t>, sì da rendere l'approvazione della variante pressoché obbligatoria, restando al contrario integra per l'organo consiliare la possibilità di discostarsi motivatamente dalla determinazione finale assunta dalla conferenza di servizi. Al consiglio comunale compete infatti una valutazione ulteriore, necessaria a giustificare sul piano urbanistico la deroga, per il caso singolo, alle regole poste dallo strumento vigente.” (T.A.R. Lombardia Milano, sez. II, 11 novembre 2010 , n. 7244)</a:t>
            </a:r>
            <a:r>
              <a:rPr lang="it-IT" dirty="0">
                <a:latin typeface="Arial" panose="020B0604020202020204" pitchFamily="34" charset="0"/>
                <a:cs typeface="Arial" panose="020B0604020202020204" pitchFamily="34" charset="0"/>
              </a:rPr>
              <a:t>»  (Consiglio di Stato, sez. IV, 16.04.2012, n. 2170)</a:t>
            </a:r>
          </a:p>
        </p:txBody>
      </p:sp>
    </p:spTree>
    <p:extLst>
      <p:ext uri="{BB962C8B-B14F-4D97-AF65-F5344CB8AC3E}">
        <p14:creationId xmlns:p14="http://schemas.microsoft.com/office/powerpoint/2010/main" val="37786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BDE30C-750A-4708-8C4F-15E6746ECD51}"/>
              </a:ext>
            </a:extLst>
          </p:cNvPr>
          <p:cNvSpPr>
            <a:spLocks noGrp="1"/>
          </p:cNvSpPr>
          <p:nvPr>
            <p:ph type="title"/>
          </p:nvPr>
        </p:nvSpPr>
        <p:spPr>
          <a:xfrm>
            <a:off x="727430" y="26595"/>
            <a:ext cx="10868883" cy="1068536"/>
          </a:xfrm>
        </p:spPr>
        <p:txBody>
          <a:bodyPr>
            <a:normAutofit/>
          </a:bodyPr>
          <a:lstStyle/>
          <a:p>
            <a:pPr algn="ctr"/>
            <a:r>
              <a:rPr lang="it-IT" sz="3200" b="1" dirty="0"/>
              <a:t>ART. 5, C. 1 BIS DEL D.P.R. N. 380/2001</a:t>
            </a:r>
          </a:p>
        </p:txBody>
      </p:sp>
      <p:sp>
        <p:nvSpPr>
          <p:cNvPr id="3" name="Segnaposto contenuto 2">
            <a:extLst>
              <a:ext uri="{FF2B5EF4-FFF2-40B4-BE49-F238E27FC236}">
                <a16:creationId xmlns:a16="http://schemas.microsoft.com/office/drawing/2014/main" id="{0A0BC5D9-AD46-49DB-B8DC-4394612B0312}"/>
              </a:ext>
            </a:extLst>
          </p:cNvPr>
          <p:cNvSpPr>
            <a:spLocks noGrp="1"/>
          </p:cNvSpPr>
          <p:nvPr>
            <p:ph idx="1"/>
          </p:nvPr>
        </p:nvSpPr>
        <p:spPr>
          <a:xfrm>
            <a:off x="693812" y="1701800"/>
            <a:ext cx="10868883" cy="4895552"/>
          </a:xfrm>
        </p:spPr>
        <p:txBody>
          <a:bodyPr>
            <a:normAutofit/>
          </a:bodyPr>
          <a:lstStyle/>
          <a:p>
            <a:pPr marL="0" indent="0" algn="just">
              <a:buNone/>
            </a:pPr>
            <a:r>
              <a:rPr lang="it-IT" dirty="0">
                <a:latin typeface="Arial" panose="020B0604020202020204" pitchFamily="34" charset="0"/>
                <a:cs typeface="Arial" panose="020B0604020202020204" pitchFamily="34" charset="0"/>
              </a:rPr>
              <a:t>«Lo sportello unico per l’edilizia costituisce </a:t>
            </a:r>
            <a:r>
              <a:rPr lang="it-IT" b="1" dirty="0">
                <a:latin typeface="Arial" panose="020B0604020202020204" pitchFamily="34" charset="0"/>
                <a:cs typeface="Arial" panose="020B0604020202020204" pitchFamily="34" charset="0"/>
              </a:rPr>
              <a:t>l’</a:t>
            </a:r>
            <a:r>
              <a:rPr lang="it-IT" b="1" u="sng" dirty="0">
                <a:solidFill>
                  <a:srgbClr val="FF0000"/>
                </a:solidFill>
                <a:latin typeface="Arial" panose="020B0604020202020204" pitchFamily="34" charset="0"/>
                <a:cs typeface="Arial" panose="020B0604020202020204" pitchFamily="34" charset="0"/>
              </a:rPr>
              <a:t>unico</a:t>
            </a:r>
            <a:r>
              <a:rPr lang="it-IT" b="1" dirty="0">
                <a:latin typeface="Arial" panose="020B0604020202020204" pitchFamily="34" charset="0"/>
                <a:cs typeface="Arial" panose="020B0604020202020204" pitchFamily="34" charset="0"/>
              </a:rPr>
              <a:t> punto di accesso per il privato interessato in relazione a tutte le vicende amministrative riguardanti il titolo abilitativo e l’intervento edilizio </a:t>
            </a:r>
            <a:r>
              <a:rPr lang="it-IT" dirty="0">
                <a:latin typeface="Arial" panose="020B0604020202020204" pitchFamily="34" charset="0"/>
                <a:cs typeface="Arial" panose="020B0604020202020204" pitchFamily="34" charset="0"/>
              </a:rPr>
              <a:t>oggetto dello stesso, che fornisce una risposta tempestiva in luogo di tutte le pubbliche amministrazioni, comunque coinvolte. </a:t>
            </a:r>
            <a:r>
              <a:rPr lang="it-IT" b="1" dirty="0">
                <a:solidFill>
                  <a:srgbClr val="FF0000"/>
                </a:solidFill>
                <a:latin typeface="Arial" panose="020B0604020202020204" pitchFamily="34" charset="0"/>
                <a:cs typeface="Arial" panose="020B0604020202020204" pitchFamily="34" charset="0"/>
              </a:rPr>
              <a:t>Acquisisce</a:t>
            </a:r>
            <a:r>
              <a:rPr lang="it-IT" b="1" dirty="0">
                <a:latin typeface="Arial" panose="020B0604020202020204" pitchFamily="34" charset="0"/>
                <a:cs typeface="Arial" panose="020B0604020202020204" pitchFamily="34" charset="0"/>
              </a:rPr>
              <a:t> altresì presso le amministrazioni competenti, </a:t>
            </a:r>
            <a:r>
              <a:rPr lang="it-IT" b="1" dirty="0">
                <a:solidFill>
                  <a:srgbClr val="FF0000"/>
                </a:solidFill>
                <a:latin typeface="Arial" panose="020B0604020202020204" pitchFamily="34" charset="0"/>
                <a:cs typeface="Arial" panose="020B0604020202020204" pitchFamily="34" charset="0"/>
              </a:rPr>
              <a:t>anche</a:t>
            </a:r>
            <a:r>
              <a:rPr lang="it-IT" b="1" dirty="0">
                <a:latin typeface="Arial" panose="020B0604020202020204" pitchFamily="34" charset="0"/>
                <a:cs typeface="Arial" panose="020B0604020202020204" pitchFamily="34" charset="0"/>
              </a:rPr>
              <a:t> mediante conferenza di servizi </a:t>
            </a:r>
            <a:r>
              <a:rPr lang="it-IT" dirty="0">
                <a:latin typeface="Arial" panose="020B0604020202020204" pitchFamily="34" charset="0"/>
                <a:cs typeface="Arial" panose="020B0604020202020204" pitchFamily="34" charset="0"/>
              </a:rPr>
              <a:t>ai sensi degli articoli 14, 14-bis, 14-ter, 14-quater e 14-quinquies della legge 7 agosto 1990, n. 241, e successive modificazioni, </a:t>
            </a:r>
            <a:r>
              <a:rPr lang="it-IT" b="1" dirty="0">
                <a:latin typeface="Arial" panose="020B0604020202020204" pitchFamily="34" charset="0"/>
                <a:cs typeface="Arial" panose="020B0604020202020204" pitchFamily="34" charset="0"/>
              </a:rPr>
              <a:t>gli atti di assenso, comunque denominati</a:t>
            </a:r>
            <a:r>
              <a:rPr lang="it-IT" dirty="0">
                <a:latin typeface="Arial" panose="020B0604020202020204" pitchFamily="34" charset="0"/>
                <a:cs typeface="Arial" panose="020B0604020202020204" pitchFamily="34" charset="0"/>
              </a:rPr>
              <a:t>, delle amministrazioni preposte alla tutela ambientale, paesaggistico-territoriale, del patrimonio storico-artistico, dell’assetto idrogeologico o alla tutela della salute e della pubblica incolumità. </a:t>
            </a:r>
            <a:r>
              <a:rPr lang="it-IT" b="1" dirty="0">
                <a:latin typeface="Arial" panose="020B0604020202020204" pitchFamily="34" charset="0"/>
                <a:cs typeface="Arial" panose="020B0604020202020204" pitchFamily="34" charset="0"/>
              </a:rPr>
              <a:t>Resta comunque ferma la competenza dello sportello unico per le attività produttive </a:t>
            </a:r>
            <a:r>
              <a:rPr lang="it-IT" dirty="0">
                <a:latin typeface="Arial" panose="020B0604020202020204" pitchFamily="34" charset="0"/>
                <a:cs typeface="Arial" panose="020B0604020202020204" pitchFamily="34" charset="0"/>
              </a:rPr>
              <a:t>definita dal regolamento di cui 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7 settembre 2010, n. 160»</a:t>
            </a:r>
            <a:r>
              <a:rPr lang="it-IT"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2975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E37D71-EE2E-4E64-8437-30AC44EAC84D}"/>
              </a:ext>
            </a:extLst>
          </p:cNvPr>
          <p:cNvSpPr>
            <a:spLocks noGrp="1"/>
          </p:cNvSpPr>
          <p:nvPr>
            <p:ph type="title"/>
          </p:nvPr>
        </p:nvSpPr>
        <p:spPr>
          <a:xfrm>
            <a:off x="621804" y="383344"/>
            <a:ext cx="10706956" cy="604912"/>
          </a:xfrm>
        </p:spPr>
        <p:txBody>
          <a:bodyPr>
            <a:normAutofit/>
          </a:bodyPr>
          <a:lstStyle/>
          <a:p>
            <a:pPr algn="ctr"/>
            <a:r>
              <a:rPr lang="it-IT" sz="3200" b="1" dirty="0">
                <a:cs typeface="Arial" panose="020B0604020202020204" pitchFamily="34" charset="0"/>
              </a:rPr>
              <a:t>COSA DICE LA GIURISPRUDENZA?</a:t>
            </a:r>
          </a:p>
        </p:txBody>
      </p:sp>
      <p:sp>
        <p:nvSpPr>
          <p:cNvPr id="3" name="Segnaposto contenuto 2">
            <a:extLst>
              <a:ext uri="{FF2B5EF4-FFF2-40B4-BE49-F238E27FC236}">
                <a16:creationId xmlns:a16="http://schemas.microsoft.com/office/drawing/2014/main" id="{B671E962-4A8C-4EDB-8631-6C2BBC8DC071}"/>
              </a:ext>
            </a:extLst>
          </p:cNvPr>
          <p:cNvSpPr>
            <a:spLocks noGrp="1"/>
          </p:cNvSpPr>
          <p:nvPr>
            <p:ph idx="1"/>
          </p:nvPr>
        </p:nvSpPr>
        <p:spPr>
          <a:xfrm>
            <a:off x="261764" y="1268760"/>
            <a:ext cx="11665296" cy="5825120"/>
          </a:xfrm>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Il Consiglio comunale può non accogliere la proposta della conferenza di servizi, ma il G.A. può entrare nel merito di questa scelta: «</a:t>
            </a:r>
            <a:r>
              <a:rPr lang="it-IT" i="1" dirty="0">
                <a:latin typeface="Arial" panose="020B0604020202020204" pitchFamily="34" charset="0"/>
                <a:cs typeface="Arial" panose="020B0604020202020204" pitchFamily="34" charset="0"/>
              </a:rPr>
              <a:t>le determinazioni da assumersi da parte dell’Amministrazione, nella comparazione degli interessi coinvolti, ben è assoggettabile ad un più ampio e stringente </a:t>
            </a:r>
            <a:r>
              <a:rPr lang="it-IT" b="1" i="1" dirty="0">
                <a:latin typeface="Arial" panose="020B0604020202020204" pitchFamily="34" charset="0"/>
                <a:cs typeface="Arial" panose="020B0604020202020204" pitchFamily="34" charset="0"/>
              </a:rPr>
              <a:t>sindacato giurisdizionale</a:t>
            </a:r>
            <a:r>
              <a:rPr lang="it-IT" i="1" dirty="0">
                <a:latin typeface="Arial" panose="020B0604020202020204" pitchFamily="34" charset="0"/>
                <a:cs typeface="Arial" panose="020B0604020202020204" pitchFamily="34" charset="0"/>
              </a:rPr>
              <a:t>, in relazione s’intende ai profili di invalidità appositamente denunciati dagli interessati, senza che si possa in ciò configurare una non consentita funzione sostitutiva del giudice amministrativo a danno delle funzioni e delle prerogative all’Autorità istituzionalmente preposta alla gestione della relativa procedura … una volta che in sede progettuale l’interessato osservi tutte le prescrizioni dei piani urbanistici di riferimento (come nella specie è accaduto) l’esercizio della discrezionalità che residua in capo all’</a:t>
            </a:r>
            <a:r>
              <a:rPr lang="it-IT" b="1" i="1" dirty="0">
                <a:latin typeface="Arial" panose="020B0604020202020204" pitchFamily="34" charset="0"/>
                <a:cs typeface="Arial" panose="020B0604020202020204" pitchFamily="34" charset="0"/>
              </a:rPr>
              <a:t>Amministrazione</a:t>
            </a:r>
            <a:r>
              <a:rPr lang="it-IT" i="1" dirty="0">
                <a:latin typeface="Arial" panose="020B0604020202020204" pitchFamily="34" charset="0"/>
                <a:cs typeface="Arial" panose="020B0604020202020204" pitchFamily="34" charset="0"/>
              </a:rPr>
              <a:t>, anche a voler ritenere ammissibile per una variante semplificata l’esercizio di un potere di “politica urbanistica” deve essere sostenuta da una </a:t>
            </a:r>
            <a:r>
              <a:rPr lang="it-IT" b="1" i="1" dirty="0">
                <a:latin typeface="Arial" panose="020B0604020202020204" pitchFamily="34" charset="0"/>
                <a:cs typeface="Arial" panose="020B0604020202020204" pitchFamily="34" charset="0"/>
              </a:rPr>
              <a:t>specifica e congrua motivazione </a:t>
            </a:r>
            <a:r>
              <a:rPr lang="it-IT" i="1" dirty="0">
                <a:latin typeface="Arial" panose="020B0604020202020204" pitchFamily="34" charset="0"/>
                <a:cs typeface="Arial" panose="020B0604020202020204" pitchFamily="34" charset="0"/>
              </a:rPr>
              <a:t>che dia conto della regola di indirizzo individuata per il caso concreto (</a:t>
            </a:r>
            <a:r>
              <a:rPr lang="it-IT" i="1" dirty="0" err="1">
                <a:latin typeface="Arial" panose="020B0604020202020204" pitchFamily="34" charset="0"/>
                <a:cs typeface="Arial" panose="020B0604020202020204" pitchFamily="34" charset="0"/>
              </a:rPr>
              <a:t>cfr</a:t>
            </a:r>
            <a:r>
              <a:rPr lang="it-IT" i="1" dirty="0">
                <a:latin typeface="Arial" panose="020B0604020202020204" pitchFamily="34" charset="0"/>
                <a:cs typeface="Arial" panose="020B0604020202020204" pitchFamily="34" charset="0"/>
              </a:rPr>
              <a:t> Cons. Stato Sez. VI 29/5/2006 n. 3243) e nella specie la motivazione addotta non reca minimamente le caratteristiche ontologiche indispensabilmente richieste</a:t>
            </a:r>
            <a:r>
              <a:rPr lang="it-IT" dirty="0">
                <a:latin typeface="Arial" panose="020B0604020202020204" pitchFamily="34" charset="0"/>
                <a:cs typeface="Arial" panose="020B0604020202020204" pitchFamily="34" charset="0"/>
              </a:rPr>
              <a:t>» (Consiglio di Stato, sez. IV, 31.03.2015, n. 1673).</a:t>
            </a:r>
          </a:p>
        </p:txBody>
      </p:sp>
    </p:spTree>
    <p:extLst>
      <p:ext uri="{BB962C8B-B14F-4D97-AF65-F5344CB8AC3E}">
        <p14:creationId xmlns:p14="http://schemas.microsoft.com/office/powerpoint/2010/main" val="14732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79956C-305F-4F8A-9060-0949CDEED1DD}"/>
              </a:ext>
            </a:extLst>
          </p:cNvPr>
          <p:cNvSpPr>
            <a:spLocks noGrp="1"/>
          </p:cNvSpPr>
          <p:nvPr>
            <p:ph type="title"/>
          </p:nvPr>
        </p:nvSpPr>
        <p:spPr>
          <a:xfrm>
            <a:off x="1117309" y="620688"/>
            <a:ext cx="10157354" cy="852512"/>
          </a:xfrm>
        </p:spPr>
        <p:txBody>
          <a:bodyPr>
            <a:normAutofit/>
          </a:bodyPr>
          <a:lstStyle/>
          <a:p>
            <a:pPr algn="ctr"/>
            <a:r>
              <a:rPr lang="it-IT" sz="3200" b="1" dirty="0"/>
              <a:t>SUAP IN VARIANTE E PIANO URBANISTICO</a:t>
            </a:r>
          </a:p>
        </p:txBody>
      </p:sp>
      <p:sp>
        <p:nvSpPr>
          <p:cNvPr id="3" name="Segnaposto contenuto 2">
            <a:extLst>
              <a:ext uri="{FF2B5EF4-FFF2-40B4-BE49-F238E27FC236}">
                <a16:creationId xmlns:a16="http://schemas.microsoft.com/office/drawing/2014/main" id="{9E9F5BDD-23BD-4292-AD5D-A6BA2E7FD48D}"/>
              </a:ext>
            </a:extLst>
          </p:cNvPr>
          <p:cNvSpPr>
            <a:spLocks noGrp="1"/>
          </p:cNvSpPr>
          <p:nvPr>
            <p:ph idx="1"/>
          </p:nvPr>
        </p:nvSpPr>
        <p:spPr>
          <a:xfrm>
            <a:off x="1117308" y="1701800"/>
            <a:ext cx="10593727" cy="4967560"/>
          </a:xfrm>
        </p:spPr>
        <p:txBody>
          <a:bodyPr>
            <a:normAutofit/>
          </a:bodyPr>
          <a:lstStyle/>
          <a:p>
            <a:pPr algn="just"/>
            <a:r>
              <a:rPr lang="it-IT" dirty="0">
                <a:latin typeface="Arial" panose="020B0604020202020204" pitchFamily="34" charset="0"/>
                <a:cs typeface="Arial" panose="020B0604020202020204" pitchFamily="34" charset="0"/>
              </a:rPr>
              <a:t>Se la variante concerne P.A.T.I./P.A.T./P.R.G. occorre coinvolgere la Provincia, ex L. R. Veneto n. 11/2004.</a:t>
            </a:r>
          </a:p>
          <a:p>
            <a:pPr algn="just"/>
            <a:r>
              <a:rPr lang="it-IT" dirty="0">
                <a:latin typeface="Arial" panose="020B0604020202020204" pitchFamily="34" charset="0"/>
                <a:cs typeface="Arial" panose="020B0604020202020204" pitchFamily="34" charset="0"/>
              </a:rPr>
              <a:t>Se la variante concerne solo il P.I. non serve coinvolgere la Provincia.</a:t>
            </a:r>
          </a:p>
          <a:p>
            <a:pPr algn="just"/>
            <a:r>
              <a:rPr lang="it-IT" dirty="0">
                <a:latin typeface="Arial" panose="020B0604020202020204" pitchFamily="34" charset="0"/>
                <a:cs typeface="Arial" panose="020B0604020202020204" pitchFamily="34" charset="0"/>
              </a:rPr>
              <a:t>Se dopo la pubblicazione della decisione delle conferenza di servizi, il Consiglio comunale accoglie le osservazioni/proposte/opposizioni formulate da chi ha interesse e ciò incide in maniera sostanziale sulla variante adottata dalla conferenza, su tali osservazioni (forse) è necessario acquisire un nuovo parere della conferenza.</a:t>
            </a:r>
          </a:p>
        </p:txBody>
      </p:sp>
    </p:spTree>
    <p:extLst>
      <p:ext uri="{BB962C8B-B14F-4D97-AF65-F5344CB8AC3E}">
        <p14:creationId xmlns:p14="http://schemas.microsoft.com/office/powerpoint/2010/main" val="194453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D1534-7949-42FD-9347-7C1F6E5A0A56}"/>
              </a:ext>
            </a:extLst>
          </p:cNvPr>
          <p:cNvSpPr>
            <a:spLocks noGrp="1"/>
          </p:cNvSpPr>
          <p:nvPr>
            <p:ph type="title"/>
          </p:nvPr>
        </p:nvSpPr>
        <p:spPr>
          <a:xfrm>
            <a:off x="1133115" y="292100"/>
            <a:ext cx="10157354" cy="787400"/>
          </a:xfrm>
        </p:spPr>
        <p:txBody>
          <a:bodyPr/>
          <a:lstStyle/>
          <a:p>
            <a:pPr algn="ctr"/>
            <a:r>
              <a:rPr lang="it-IT" sz="3200" b="1" dirty="0"/>
              <a:t>SUAP E PAT/PATI</a:t>
            </a:r>
          </a:p>
        </p:txBody>
      </p:sp>
      <p:sp>
        <p:nvSpPr>
          <p:cNvPr id="3" name="Segnaposto contenuto 2">
            <a:extLst>
              <a:ext uri="{FF2B5EF4-FFF2-40B4-BE49-F238E27FC236}">
                <a16:creationId xmlns:a16="http://schemas.microsoft.com/office/drawing/2014/main" id="{2024F307-88E2-418A-832A-EC511927F2FB}"/>
              </a:ext>
            </a:extLst>
          </p:cNvPr>
          <p:cNvSpPr>
            <a:spLocks noGrp="1"/>
          </p:cNvSpPr>
          <p:nvPr>
            <p:ph idx="1"/>
          </p:nvPr>
        </p:nvSpPr>
        <p:spPr>
          <a:xfrm>
            <a:off x="549796" y="1268760"/>
            <a:ext cx="10724867" cy="5589240"/>
          </a:xfrm>
        </p:spPr>
        <p:txBody>
          <a:bodyPr>
            <a:normAutofit fontScale="85000" lnSpcReduction="20000"/>
          </a:bodyPr>
          <a:lstStyle/>
          <a:p>
            <a:pPr algn="just"/>
            <a:r>
              <a:rPr lang="it-IT" dirty="0">
                <a:latin typeface="Arial" panose="020B0604020202020204" pitchFamily="34" charset="0"/>
                <a:cs typeface="Arial" panose="020B0604020202020204" pitchFamily="34" charset="0"/>
              </a:rPr>
              <a:t>L'art. 46, comma 2, lettera c) della L.R.V. n. 11/2004 stabilisce che la Regione emani appositi atti di indirizzo per l'elaborazione da parte dei Comuni di criteri per l'applicazione della procedura dello sportello unico di cui all'articolo 13, comma 1, lettera n). In applicazione di tale disposizione la Regione, con la D.G.R.V. n. 832 del 15 marzo 2010, ha previsto che i P.A.T./P.A.T.I. devono indicare i seguenti criteri minimi da prevedere nel P.I.: </a:t>
            </a:r>
          </a:p>
          <a:p>
            <a:pPr marL="0" indent="0" algn="just">
              <a:buNone/>
            </a:pPr>
            <a:r>
              <a:rPr lang="it-IT" dirty="0">
                <a:latin typeface="Arial" panose="020B0604020202020204" pitchFamily="34" charset="0"/>
                <a:cs typeface="Arial" panose="020B0604020202020204" pitchFamily="34" charset="0"/>
              </a:rPr>
              <a:t>a) la disciplina degli ampliamenti delle attività produttive esistenti indispensabili per adeguare le attività ad obblighi derivanti da normative regionali, statali o comunitarie; </a:t>
            </a:r>
          </a:p>
          <a:p>
            <a:pPr marL="0" indent="0" algn="just">
              <a:buNone/>
            </a:pPr>
            <a:r>
              <a:rPr lang="it-IT" dirty="0">
                <a:latin typeface="Arial" panose="020B0604020202020204" pitchFamily="34" charset="0"/>
                <a:cs typeface="Arial" panose="020B0604020202020204" pitchFamily="34" charset="0"/>
              </a:rPr>
              <a:t>b) la disciplina sugli ampliamenti delle attività produttive esistenti in qualsiasi zona del territorio comunale; </a:t>
            </a:r>
          </a:p>
          <a:p>
            <a:pPr marL="0" indent="0" algn="just">
              <a:buNone/>
            </a:pPr>
            <a:r>
              <a:rPr lang="it-IT" dirty="0">
                <a:latin typeface="Arial" panose="020B0604020202020204" pitchFamily="34" charset="0"/>
                <a:cs typeface="Arial" panose="020B0604020202020204" pitchFamily="34" charset="0"/>
              </a:rPr>
              <a:t>c) i limiti agli ampliamenti di attività produttive esistenti in zona impropria; </a:t>
            </a:r>
          </a:p>
          <a:p>
            <a:pPr marL="0" indent="0" algn="just">
              <a:buNone/>
            </a:pPr>
            <a:r>
              <a:rPr lang="it-IT" dirty="0">
                <a:latin typeface="Arial" panose="020B0604020202020204" pitchFamily="34" charset="0"/>
                <a:cs typeface="Arial" panose="020B0604020202020204" pitchFamily="34" charset="0"/>
              </a:rPr>
              <a:t>d) l’individuazione delle aree del territorio sottratte alle procedure di sportello unico per ragioni di tutela paesaggistica, ambientale e sanitaria, o di altra natura, adeguatamente motivate; </a:t>
            </a:r>
          </a:p>
          <a:p>
            <a:pPr marL="0" indent="0" algn="just">
              <a:buNone/>
            </a:pPr>
            <a:r>
              <a:rPr lang="it-IT" dirty="0">
                <a:latin typeface="Arial" panose="020B0604020202020204" pitchFamily="34" charset="0"/>
                <a:cs typeface="Arial" panose="020B0604020202020204" pitchFamily="34" charset="0"/>
              </a:rPr>
              <a:t>e) la disciplina per gli interventi di varianti finalizzati alla trasposizione di zone e/o superfici; </a:t>
            </a:r>
          </a:p>
          <a:p>
            <a:pPr marL="0" indent="0" algn="just">
              <a:buNone/>
            </a:pPr>
            <a:r>
              <a:rPr lang="it-IT" dirty="0">
                <a:latin typeface="Arial" panose="020B0604020202020204" pitchFamily="34" charset="0"/>
                <a:cs typeface="Arial" panose="020B0604020202020204" pitchFamily="34" charset="0"/>
              </a:rPr>
              <a:t>f) le ipotesi di applicazione della procedura di Sportello Unico che non costituiscono variante al P.A.T./P.A.T.I..</a:t>
            </a:r>
          </a:p>
        </p:txBody>
      </p:sp>
    </p:spTree>
    <p:extLst>
      <p:ext uri="{BB962C8B-B14F-4D97-AF65-F5344CB8AC3E}">
        <p14:creationId xmlns:p14="http://schemas.microsoft.com/office/powerpoint/2010/main" val="13733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0BD9D2-F0D5-4056-B911-EA9FD9F35AD0}"/>
              </a:ext>
            </a:extLst>
          </p:cNvPr>
          <p:cNvSpPr>
            <a:spLocks noGrp="1"/>
          </p:cNvSpPr>
          <p:nvPr>
            <p:ph type="title"/>
          </p:nvPr>
        </p:nvSpPr>
        <p:spPr>
          <a:xfrm>
            <a:off x="1117308" y="293921"/>
            <a:ext cx="10157354" cy="780504"/>
          </a:xfrm>
        </p:spPr>
        <p:txBody>
          <a:bodyPr>
            <a:normAutofit/>
          </a:bodyPr>
          <a:lstStyle/>
          <a:p>
            <a:pPr algn="ctr"/>
            <a:r>
              <a:rPr lang="it-IT" sz="3200" b="1" dirty="0"/>
              <a:t>SUAP E PROVINCIA</a:t>
            </a:r>
          </a:p>
        </p:txBody>
      </p:sp>
      <p:sp>
        <p:nvSpPr>
          <p:cNvPr id="3" name="Segnaposto contenuto 2">
            <a:extLst>
              <a:ext uri="{FF2B5EF4-FFF2-40B4-BE49-F238E27FC236}">
                <a16:creationId xmlns:a16="http://schemas.microsoft.com/office/drawing/2014/main" id="{1A713543-E0B8-4927-BD16-3C7E4515DE13}"/>
              </a:ext>
            </a:extLst>
          </p:cNvPr>
          <p:cNvSpPr>
            <a:spLocks noGrp="1"/>
          </p:cNvSpPr>
          <p:nvPr>
            <p:ph idx="1"/>
          </p:nvPr>
        </p:nvSpPr>
        <p:spPr>
          <a:xfrm>
            <a:off x="1117308" y="1701800"/>
            <a:ext cx="10593727" cy="4895552"/>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Intervento progettuale comportante variante al P.R.G./P.A.T.\P.A.T.I.</a:t>
            </a:r>
          </a:p>
          <a:p>
            <a:pPr marL="0" indent="0" algn="just">
              <a:buNone/>
            </a:pPr>
            <a:r>
              <a:rPr lang="it-IT" dirty="0">
                <a:latin typeface="Arial" panose="020B0604020202020204" pitchFamily="34" charset="0"/>
                <a:cs typeface="Arial" panose="020B0604020202020204" pitchFamily="34" charset="0"/>
              </a:rPr>
              <a:t>Qualora l’intervento progettuale comporti variante al P.R.G./P.A.T.\P.A.T.I., la partecipazione della Provincia in sede di conferenza di servizi è condizione necessaria ai fini della legittimità del procedimento stesso. In tal caso possono venire a rappresentarsi tre differenti ipotesi procedurali: </a:t>
            </a:r>
          </a:p>
          <a:p>
            <a:pPr algn="just">
              <a:buFontTx/>
              <a:buChar char="-"/>
            </a:pPr>
            <a:r>
              <a:rPr lang="it-IT" dirty="0">
                <a:latin typeface="Arial" panose="020B0604020202020204" pitchFamily="34" charset="0"/>
                <a:cs typeface="Arial" panose="020B0604020202020204" pitchFamily="34" charset="0"/>
              </a:rPr>
              <a:t>la Provincia può esprimere il proprio assenso. La variante potrà quindi essere legittimamente approvata dal Consiglio Comunale competente;</a:t>
            </a:r>
          </a:p>
          <a:p>
            <a:pPr marL="0" indent="0" algn="just">
              <a:buNone/>
            </a:pPr>
            <a:r>
              <a:rPr lang="it-IT" dirty="0">
                <a:latin typeface="Arial" panose="020B0604020202020204" pitchFamily="34" charset="0"/>
                <a:cs typeface="Arial" panose="020B0604020202020204" pitchFamily="34" charset="0"/>
              </a:rPr>
              <a:t> - la Provincia può esprimere il proprio motivato dissenso. In tale caso, la procedura deve intendersi conclusa con esito negativo; </a:t>
            </a:r>
          </a:p>
          <a:p>
            <a:pPr marL="0" indent="0" algn="just">
              <a:buNone/>
            </a:pPr>
            <a:r>
              <a:rPr lang="it-IT" dirty="0">
                <a:latin typeface="Arial" panose="020B0604020202020204" pitchFamily="34" charset="0"/>
                <a:cs typeface="Arial" panose="020B0604020202020204" pitchFamily="34" charset="0"/>
              </a:rPr>
              <a:t>- la Provincia può subordinare il proprio assenso all'accoglimento di specifiche modifiche progettuali recepite le quali la variante potrà essere legittimamente approvata dal Consiglio Comunale competente</a:t>
            </a:r>
            <a:r>
              <a:rPr lang="it-IT" dirty="0"/>
              <a:t>.</a:t>
            </a:r>
          </a:p>
        </p:txBody>
      </p:sp>
    </p:spTree>
    <p:extLst>
      <p:ext uri="{BB962C8B-B14F-4D97-AF65-F5344CB8AC3E}">
        <p14:creationId xmlns:p14="http://schemas.microsoft.com/office/powerpoint/2010/main" val="232388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9148C-5D90-4357-90D7-3A43037C2A39}"/>
              </a:ext>
            </a:extLst>
          </p:cNvPr>
          <p:cNvSpPr>
            <a:spLocks noGrp="1"/>
          </p:cNvSpPr>
          <p:nvPr>
            <p:ph type="title"/>
          </p:nvPr>
        </p:nvSpPr>
        <p:spPr>
          <a:xfrm>
            <a:off x="1053852" y="188640"/>
            <a:ext cx="10157354" cy="643384"/>
          </a:xfrm>
        </p:spPr>
        <p:txBody>
          <a:bodyPr>
            <a:normAutofit/>
          </a:bodyPr>
          <a:lstStyle/>
          <a:p>
            <a:pPr algn="ctr"/>
            <a:r>
              <a:rPr lang="it-IT" sz="3200" b="1" dirty="0">
                <a:cs typeface="Arial" panose="020B0604020202020204" pitchFamily="34" charset="0"/>
              </a:rPr>
              <a:t>SUAP IN DEROGA ED IN VARIANTE</a:t>
            </a:r>
          </a:p>
        </p:txBody>
      </p:sp>
      <p:sp>
        <p:nvSpPr>
          <p:cNvPr id="3" name="Segnaposto contenuto 2">
            <a:extLst>
              <a:ext uri="{FF2B5EF4-FFF2-40B4-BE49-F238E27FC236}">
                <a16:creationId xmlns:a16="http://schemas.microsoft.com/office/drawing/2014/main" id="{C1E2DB6E-B31A-43C5-B6DB-58F4CB1CF206}"/>
              </a:ext>
            </a:extLst>
          </p:cNvPr>
          <p:cNvSpPr>
            <a:spLocks noGrp="1"/>
          </p:cNvSpPr>
          <p:nvPr>
            <p:ph idx="1"/>
          </p:nvPr>
        </p:nvSpPr>
        <p:spPr>
          <a:xfrm>
            <a:off x="405780" y="832024"/>
            <a:ext cx="11377264" cy="6192688"/>
          </a:xfrm>
        </p:spPr>
        <p:txBody>
          <a:bodyPr>
            <a:normAutofit fontScale="92500"/>
          </a:bodyPr>
          <a:lstStyle/>
          <a:p>
            <a:pPr algn="just"/>
            <a:r>
              <a:rPr lang="it-IT" dirty="0">
                <a:latin typeface="Arial" panose="020B0604020202020204" pitchFamily="34" charset="0"/>
                <a:cs typeface="Arial" panose="020B0604020202020204" pitchFamily="34" charset="0"/>
              </a:rPr>
              <a:t>Si ricorda il </a:t>
            </a:r>
            <a:r>
              <a:rPr lang="it-IT" b="1" dirty="0">
                <a:latin typeface="Arial" panose="020B0604020202020204" pitchFamily="34" charset="0"/>
                <a:cs typeface="Arial" panose="020B0604020202020204" pitchFamily="34" charset="0"/>
              </a:rPr>
              <a:t>carattere straordinario </a:t>
            </a:r>
            <a:r>
              <a:rPr lang="it-IT" dirty="0">
                <a:latin typeface="Arial" panose="020B0604020202020204" pitchFamily="34" charset="0"/>
                <a:cs typeface="Arial" panose="020B0604020202020204" pitchFamily="34" charset="0"/>
              </a:rPr>
              <a:t>sia della procedura di deroga sia di variante: poiché la pianificazione urbanistica ha il suo fondamento nel perseguimento degli interessi generali della collettività, l’istruttoria finalizzata all’avviamento del procedimento dovrà anche argomentare in merito alla convergenza tra l’interesse privato e gli interessi pubblici coinvolti, tra cui l’interesse pubblico sia ad un corretto utilizzo del suolo sia allo sviluppo dell’imprenditorialità, quale fattore di sviluppo dell’intera collettività.</a:t>
            </a:r>
          </a:p>
          <a:p>
            <a:pPr algn="just"/>
            <a:r>
              <a:rPr lang="it-IT" dirty="0">
                <a:latin typeface="Arial" panose="020B0604020202020204" pitchFamily="34" charset="0"/>
                <a:cs typeface="Arial" panose="020B0604020202020204" pitchFamily="34" charset="0"/>
              </a:rPr>
              <a:t>Al fine di evitare episodi di speculazione e per assicurare l’integrale rispetto degli impegni assunti in relazione allo sviluppo dell’attività produttiva (nuove assunzioni, mantenimento dell’attività, </a:t>
            </a:r>
            <a:r>
              <a:rPr lang="it-IT" dirty="0" err="1">
                <a:latin typeface="Arial" panose="020B0604020202020204" pitchFamily="34" charset="0"/>
                <a:cs typeface="Arial" panose="020B0604020202020204" pitchFamily="34" charset="0"/>
              </a:rPr>
              <a:t>ecc</a:t>
            </a:r>
            <a:r>
              <a:rPr lang="it-IT" dirty="0">
                <a:latin typeface="Arial" panose="020B0604020202020204" pitchFamily="34" charset="0"/>
                <a:cs typeface="Arial" panose="020B0604020202020204" pitchFamily="34" charset="0"/>
              </a:rPr>
              <a:t>) e delle motivazioni ed i presupposti addotti nella richiesta di sportello unico, si ritiene opportuno che il Comune nella convenzione preveda che qualora i soggetti attuatori o i propri aventi causa non rispettino i suddetti impegni, gli stessi siano tenuti al versamento di una somma, a titolo di penale che deve essere fissata con </a:t>
            </a:r>
            <a:r>
              <a:rPr lang="it-IT" b="1" dirty="0">
                <a:latin typeface="Arial" panose="020B0604020202020204" pitchFamily="34" charset="0"/>
                <a:cs typeface="Arial" panose="020B0604020202020204" pitchFamily="34" charset="0"/>
              </a:rPr>
              <a:t>equità</a:t>
            </a:r>
            <a:r>
              <a:rPr lang="it-IT" dirty="0">
                <a:latin typeface="Arial" panose="020B0604020202020204" pitchFamily="34" charset="0"/>
                <a:cs typeface="Arial" panose="020B0604020202020204" pitchFamily="34" charset="0"/>
              </a:rPr>
              <a:t>, fatto salvo l’eventuale maggior danno e ferma restando l’eventuale applicabilità di ulteriori sanzioni amministrative.</a:t>
            </a:r>
          </a:p>
          <a:p>
            <a:pPr algn="just"/>
            <a:r>
              <a:rPr lang="it-IT" dirty="0">
                <a:latin typeface="Arial" panose="020B0604020202020204" pitchFamily="34" charset="0"/>
                <a:cs typeface="Arial" panose="020B0604020202020204" pitchFamily="34" charset="0"/>
              </a:rPr>
              <a:t>Ogni modifica legata al progetto edilizio e all’attività produttiva è comunque soggetta ad un nuovo procedimento di sportello unico.</a:t>
            </a:r>
          </a:p>
        </p:txBody>
      </p:sp>
    </p:spTree>
    <p:extLst>
      <p:ext uri="{BB962C8B-B14F-4D97-AF65-F5344CB8AC3E}">
        <p14:creationId xmlns:p14="http://schemas.microsoft.com/office/powerpoint/2010/main" val="33226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7C1BD-EB28-4BF2-BEDF-0B31D539F8EE}"/>
              </a:ext>
            </a:extLst>
          </p:cNvPr>
          <p:cNvSpPr>
            <a:spLocks noGrp="1"/>
          </p:cNvSpPr>
          <p:nvPr>
            <p:ph type="title"/>
          </p:nvPr>
        </p:nvSpPr>
        <p:spPr>
          <a:xfrm>
            <a:off x="1015735" y="260648"/>
            <a:ext cx="10157354" cy="708496"/>
          </a:xfrm>
        </p:spPr>
        <p:txBody>
          <a:bodyPr/>
          <a:lstStyle/>
          <a:p>
            <a:pPr algn="ctr"/>
            <a:r>
              <a:rPr lang="it-IT" sz="3200" b="1" dirty="0">
                <a:cs typeface="Arial" panose="020B0604020202020204" pitchFamily="34" charset="0"/>
              </a:rPr>
              <a:t>COSA DICE LA GIURISPRUDENZA?</a:t>
            </a:r>
          </a:p>
        </p:txBody>
      </p:sp>
      <p:sp>
        <p:nvSpPr>
          <p:cNvPr id="3" name="Segnaposto contenuto 2">
            <a:extLst>
              <a:ext uri="{FF2B5EF4-FFF2-40B4-BE49-F238E27FC236}">
                <a16:creationId xmlns:a16="http://schemas.microsoft.com/office/drawing/2014/main" id="{8951EBEC-8D4F-44CF-BA83-C23EFD57CE13}"/>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il procedimento attivato dinanzi allo Sportello unico per le attività produttive è regolato da una normativa di settore [art. 25, secondo comma, lettera g), decreto legislativo 31 marzo 1998 n. 112; art. 5, secondo comma,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20 ottobre 1998 n. 447; art. 97 legge regionale Lombardia 11 marzo 2005 n. 12] che non prevede l'intervento della giunta, sfornita di competenza al riguardo; ogni determinazione è infatti devoluta al consiglio comunale, titolare della potestà urbanistica, tenuto a pronunciarsi nel termine di legge</a:t>
            </a:r>
            <a:r>
              <a:rPr lang="it-IT" dirty="0">
                <a:latin typeface="Arial" panose="020B0604020202020204" pitchFamily="34" charset="0"/>
                <a:cs typeface="Arial" panose="020B0604020202020204" pitchFamily="34" charset="0"/>
              </a:rPr>
              <a:t>» (T.A.R. Lombardia, Milano, sez. II, 11.06.2009, n. 3963).</a:t>
            </a:r>
          </a:p>
        </p:txBody>
      </p:sp>
    </p:spTree>
    <p:extLst>
      <p:ext uri="{BB962C8B-B14F-4D97-AF65-F5344CB8AC3E}">
        <p14:creationId xmlns:p14="http://schemas.microsoft.com/office/powerpoint/2010/main" val="16374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A10C80-541E-4772-9008-97671E7DBF27}"/>
              </a:ext>
            </a:extLst>
          </p:cNvPr>
          <p:cNvSpPr>
            <a:spLocks noGrp="1"/>
          </p:cNvSpPr>
          <p:nvPr>
            <p:ph type="title"/>
          </p:nvPr>
        </p:nvSpPr>
        <p:spPr>
          <a:xfrm>
            <a:off x="1117309" y="548680"/>
            <a:ext cx="10157354" cy="924520"/>
          </a:xfrm>
        </p:spPr>
        <p:txBody>
          <a:bodyPr>
            <a:normAutofit/>
          </a:bodyPr>
          <a:lstStyle/>
          <a:p>
            <a:pPr algn="ctr"/>
            <a:r>
              <a:rPr lang="it-IT" sz="3200" b="1" dirty="0">
                <a:cs typeface="Arial" panose="020B0604020202020204" pitchFamily="34" charset="0"/>
              </a:rPr>
              <a:t>VI È L’OBBLIGO DI INDIRE LA CONFERENZA</a:t>
            </a:r>
            <a:endParaRPr lang="it-IT" sz="3200" dirty="0"/>
          </a:p>
        </p:txBody>
      </p:sp>
      <p:sp>
        <p:nvSpPr>
          <p:cNvPr id="3" name="Segnaposto contenuto 2">
            <a:extLst>
              <a:ext uri="{FF2B5EF4-FFF2-40B4-BE49-F238E27FC236}">
                <a16:creationId xmlns:a16="http://schemas.microsoft.com/office/drawing/2014/main" id="{578D6C55-2D4E-4CAB-AB62-1FFAFB4CB7E3}"/>
              </a:ext>
            </a:extLst>
          </p:cNvPr>
          <p:cNvSpPr>
            <a:spLocks noGrp="1"/>
          </p:cNvSpPr>
          <p:nvPr>
            <p:ph idx="1"/>
          </p:nvPr>
        </p:nvSpPr>
        <p:spPr>
          <a:xfrm>
            <a:off x="1117309" y="1701800"/>
            <a:ext cx="10157354" cy="4895552"/>
          </a:xfrm>
        </p:spPr>
        <p:txBody>
          <a:bodyPr>
            <a:normAutofit lnSpcReduction="10000"/>
          </a:bodyPr>
          <a:lstStyle/>
          <a:p>
            <a:pPr marL="0" indent="0" algn="just" fontAlgn="base">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In base ad un principio giurisprudenziale e dottrinale assolutamente consolidato, il Comune non ha nessun obbligo di avviare un procedimento di variante urbanistica su istanza del privato proprietario di suoli a cui sia stata impressa una destinazione non gradita dall'interessato. L'unica eccezione si ha nelle materie di competenza del SUAP (DPR n. 447/1998 e, attualmente, DPR n. 160/2010), in cui sussiste, a certe condizioni, l'</a:t>
            </a:r>
            <a:r>
              <a:rPr lang="it-IT" b="1" i="1" dirty="0">
                <a:latin typeface="Arial" panose="020B0604020202020204" pitchFamily="34" charset="0"/>
                <a:cs typeface="Arial" panose="020B0604020202020204" pitchFamily="34" charset="0"/>
              </a:rPr>
              <a:t>obbligo</a:t>
            </a:r>
            <a:r>
              <a:rPr lang="it-IT" i="1" dirty="0">
                <a:latin typeface="Arial" panose="020B0604020202020204" pitchFamily="34" charset="0"/>
                <a:cs typeface="Arial" panose="020B0604020202020204" pitchFamily="34" charset="0"/>
              </a:rPr>
              <a:t> - a carico degli uffici - di avviare il procedimento, ma non anche quello - a carico del Consiglio Comunale - di approvare la variante. Questo principio generale vale tanto con riguardo alle scelte (sfavorevoli per il proprietario) che il Comune compie in sede di prima pianificazione di un'area, tanto con riguardo alle scelte operate in occasione delle successive varianti, parziali o generali, del PRG che abbiano quale effetto la conferma della originaria destinazione urbanistica</a:t>
            </a:r>
            <a:r>
              <a:rPr lang="it-IT" dirty="0">
                <a:latin typeface="Arial" panose="020B0604020202020204" pitchFamily="34" charset="0"/>
                <a:cs typeface="Arial" panose="020B0604020202020204" pitchFamily="34" charset="0"/>
              </a:rPr>
              <a:t>» (T.A.R. Marche, Ancona, sez. I, 06.07.2017, n. 590).</a:t>
            </a:r>
          </a:p>
        </p:txBody>
      </p:sp>
    </p:spTree>
    <p:extLst>
      <p:ext uri="{BB962C8B-B14F-4D97-AF65-F5344CB8AC3E}">
        <p14:creationId xmlns:p14="http://schemas.microsoft.com/office/powerpoint/2010/main" val="261474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8D794B-C8DB-455D-A497-046FC08D0575}"/>
              </a:ext>
            </a:extLst>
          </p:cNvPr>
          <p:cNvSpPr>
            <a:spLocks noGrp="1"/>
          </p:cNvSpPr>
          <p:nvPr>
            <p:ph type="title"/>
          </p:nvPr>
        </p:nvSpPr>
        <p:spPr>
          <a:xfrm>
            <a:off x="1117309" y="548680"/>
            <a:ext cx="10157354" cy="924520"/>
          </a:xfrm>
        </p:spPr>
        <p:txBody>
          <a:bodyPr/>
          <a:lstStyle/>
          <a:p>
            <a:pPr algn="ctr"/>
            <a:r>
              <a:rPr lang="it-IT" sz="3200" b="1" dirty="0">
                <a:cs typeface="Arial" panose="020B0604020202020204" pitchFamily="34" charset="0"/>
              </a:rPr>
              <a:t>SUAP E CONFERENZA DI SERVIZI </a:t>
            </a:r>
          </a:p>
        </p:txBody>
      </p:sp>
      <p:sp>
        <p:nvSpPr>
          <p:cNvPr id="3" name="Segnaposto contenuto 2">
            <a:extLst>
              <a:ext uri="{FF2B5EF4-FFF2-40B4-BE49-F238E27FC236}">
                <a16:creationId xmlns:a16="http://schemas.microsoft.com/office/drawing/2014/main" id="{0481D181-80F4-4F71-8073-10CF00E45E79}"/>
              </a:ext>
            </a:extLst>
          </p:cNvPr>
          <p:cNvSpPr>
            <a:spLocks noGrp="1"/>
          </p:cNvSpPr>
          <p:nvPr>
            <p:ph idx="1"/>
          </p:nvPr>
        </p:nvSpPr>
        <p:spPr>
          <a:xfrm>
            <a:off x="837828" y="1772816"/>
            <a:ext cx="10513168" cy="4751536"/>
          </a:xfrm>
        </p:spPr>
        <p:txBody>
          <a:bodyPr/>
          <a:lstStyle/>
          <a:p>
            <a:pPr algn="just"/>
            <a:r>
              <a:rPr lang="it-IT" dirty="0">
                <a:latin typeface="Arial" panose="020B0604020202020204" pitchFamily="34" charset="0"/>
                <a:cs typeface="Arial" panose="020B0604020202020204" pitchFamily="34" charset="0"/>
              </a:rPr>
              <a:t>«Il responsabile SUAP, antecedentemente alla convocazione della conferenza di servizi, deve verificare, tra l’altro, la sussistenza delle seguenti condizioni: mancanza o insufficienza di aree a destinazione produttiva; individuazione del tipo di contrasto con la vigente disciplina urbanistica comunale e impraticabilità di soluzioni progettuali alternative, tali da escludere o ridurre il contrasto con gli strumenti urbanistici comunali; legittimità degli edifici esistenti oggetto di intervento; commisurazione dell'estensione dell'area interessata dalla variante alle specifiche esigenze produttive prospettate nel progetto; conformità della documentazione tecnica presentata» (Circolare n. 1/2015).</a:t>
            </a:r>
          </a:p>
        </p:txBody>
      </p:sp>
    </p:spTree>
    <p:extLst>
      <p:ext uri="{BB962C8B-B14F-4D97-AF65-F5344CB8AC3E}">
        <p14:creationId xmlns:p14="http://schemas.microsoft.com/office/powerpoint/2010/main" val="288951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9732AF-A205-4131-8DDE-EBF258DBA81C}"/>
              </a:ext>
            </a:extLst>
          </p:cNvPr>
          <p:cNvSpPr>
            <a:spLocks noGrp="1"/>
          </p:cNvSpPr>
          <p:nvPr>
            <p:ph type="title"/>
          </p:nvPr>
        </p:nvSpPr>
        <p:spPr>
          <a:xfrm>
            <a:off x="549796" y="76200"/>
            <a:ext cx="10724867" cy="1397000"/>
          </a:xfrm>
        </p:spPr>
        <p:txBody>
          <a:bodyPr>
            <a:normAutofit/>
          </a:bodyPr>
          <a:lstStyle/>
          <a:p>
            <a:pPr algn="ctr"/>
            <a:r>
              <a:rPr lang="it-IT" sz="3200" b="1" dirty="0">
                <a:cs typeface="Arial" panose="020B0604020202020204" pitchFamily="34" charset="0"/>
              </a:rPr>
              <a:t>IL CONSIGLIO NON HA L’OBBLIGO DI </a:t>
            </a:r>
            <a:br>
              <a:rPr lang="it-IT" sz="3200" b="1" dirty="0">
                <a:cs typeface="Arial" panose="020B0604020202020204" pitchFamily="34" charset="0"/>
              </a:rPr>
            </a:br>
            <a:r>
              <a:rPr lang="it-IT" sz="3200" b="1" dirty="0">
                <a:cs typeface="Arial" panose="020B0604020202020204" pitchFamily="34" charset="0"/>
              </a:rPr>
              <a:t>APPROVARE LA VARIANTE</a:t>
            </a:r>
          </a:p>
        </p:txBody>
      </p:sp>
      <p:sp>
        <p:nvSpPr>
          <p:cNvPr id="3" name="Segnaposto contenuto 2">
            <a:extLst>
              <a:ext uri="{FF2B5EF4-FFF2-40B4-BE49-F238E27FC236}">
                <a16:creationId xmlns:a16="http://schemas.microsoft.com/office/drawing/2014/main" id="{F36231AA-2E76-43E9-B4CD-2469F43EB280}"/>
              </a:ext>
            </a:extLst>
          </p:cNvPr>
          <p:cNvSpPr>
            <a:spLocks noGrp="1"/>
          </p:cNvSpPr>
          <p:nvPr>
            <p:ph idx="1"/>
          </p:nvPr>
        </p:nvSpPr>
        <p:spPr>
          <a:xfrm>
            <a:off x="405780" y="1556792"/>
            <a:ext cx="11305256" cy="5225008"/>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il Comune ha bocciato la proposta di variante nell’esercizio legittimo delle prerogative spettanti al Consiglio comunale, dato che, ai sensi dell’art. 5 del DPR 20 ottobre 1998, n. 447, la variante, in quanto comportante una modificazione del piano regolatore, necessita inderogabilmente dell’approvazione dell’organo cui spetta la competenza in materia di pianificazione urbanistica (cfr. ex pluribus Consiglio di Stato, Sez. VI, 4 novembre 2013, n. 5292; Consiglio di Stato sez. IV 6 agosto 2013 n. 4151), e il ricorrente non può fondatamente invocare a proprio favore il maturarsi di un suo affidamento incolpevole circa l’approvazione, dato che la natura derogatoria ed eccezionale rispetto alla logica di tipo </a:t>
            </a:r>
            <a:r>
              <a:rPr lang="it-IT" i="1" dirty="0" err="1">
                <a:latin typeface="Arial" panose="020B0604020202020204" pitchFamily="34" charset="0"/>
                <a:cs typeface="Arial" panose="020B0604020202020204" pitchFamily="34" charset="0"/>
              </a:rPr>
              <a:t>pianificatorio</a:t>
            </a:r>
            <a:r>
              <a:rPr lang="it-IT" i="1" dirty="0">
                <a:latin typeface="Arial" panose="020B0604020202020204" pitchFamily="34" charset="0"/>
                <a:cs typeface="Arial" panose="020B0604020202020204" pitchFamily="34" charset="0"/>
              </a:rPr>
              <a:t> della variante insita nella disciplina dello Sportello unico, comporta che non sia ipotizzabile la sussistenza di alcun vincolo da parte del Consiglio comunale nell’approvare la proposta di variante adottata dalla conferenza di servizi (ex pluribus cfr. Consiglio di Stato, Sez. V 8 aprile 2014 n. 1654; Consiglio di Stato sez. IV 6 agosto 2013, n. 4151; Consiglio di Stato, Sez. VI, 27 luglio 2011, n. 4498; Consiglio di Stato, Sez. IV, 3 settembre 2008, n. 4110)</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 27.02.2015, n. 269</a:t>
            </a:r>
            <a:r>
              <a:rPr lang="it-IT" dirty="0">
                <a:latin typeface="Arial" panose="020B0604020202020204" pitchFamily="34" charset="0"/>
                <a:cs typeface="Arial" panose="020B0604020202020204" pitchFamily="34" charset="0"/>
              </a:rPr>
              <a:t>).</a:t>
            </a:r>
          </a:p>
          <a:p>
            <a:pPr marL="0" indent="0" algn="just">
              <a:buNone/>
            </a:pPr>
            <a:r>
              <a:rPr lang="it-IT" b="1" dirty="0">
                <a:latin typeface="Arial" panose="020B0604020202020204" pitchFamily="34" charset="0"/>
                <a:cs typeface="Arial" panose="020B0604020202020204" pitchFamily="34" charset="0"/>
              </a:rPr>
              <a:t>N.B. </a:t>
            </a:r>
            <a:r>
              <a:rPr lang="it-IT" dirty="0">
                <a:latin typeface="Arial" panose="020B0604020202020204" pitchFamily="34" charset="0"/>
                <a:cs typeface="Arial" panose="020B0604020202020204" pitchFamily="34" charset="0"/>
              </a:rPr>
              <a:t>In questo caso deve comunicare il preavviso di rigetto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10 </a:t>
            </a:r>
            <a:r>
              <a:rPr lang="it-IT" i="1" dirty="0">
                <a:latin typeface="Arial" panose="020B0604020202020204" pitchFamily="34" charset="0"/>
                <a:cs typeface="Arial" panose="020B0604020202020204" pitchFamily="34" charset="0"/>
              </a:rPr>
              <a:t>bis</a:t>
            </a:r>
            <a:r>
              <a:rPr lang="it-IT" dirty="0">
                <a:latin typeface="Arial" panose="020B0604020202020204" pitchFamily="34" charset="0"/>
                <a:cs typeface="Arial" panose="020B0604020202020204" pitchFamily="34" charset="0"/>
              </a:rPr>
              <a:t> L. n. 241/1990.</a:t>
            </a:r>
          </a:p>
        </p:txBody>
      </p:sp>
    </p:spTree>
    <p:extLst>
      <p:ext uri="{BB962C8B-B14F-4D97-AF65-F5344CB8AC3E}">
        <p14:creationId xmlns:p14="http://schemas.microsoft.com/office/powerpoint/2010/main" val="302354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814310-24D4-4169-9834-D586ED4A5D10}"/>
              </a:ext>
            </a:extLst>
          </p:cNvPr>
          <p:cNvSpPr>
            <a:spLocks noGrp="1"/>
          </p:cNvSpPr>
          <p:nvPr>
            <p:ph type="title"/>
          </p:nvPr>
        </p:nvSpPr>
        <p:spPr>
          <a:xfrm>
            <a:off x="1117309" y="620688"/>
            <a:ext cx="10157354" cy="852512"/>
          </a:xfrm>
        </p:spPr>
        <p:txBody>
          <a:bodyPr/>
          <a:lstStyle/>
          <a:p>
            <a:pPr algn="ctr"/>
            <a:r>
              <a:rPr lang="it-IT" sz="3200" b="1" dirty="0">
                <a:cs typeface="Arial" panose="020B0604020202020204" pitchFamily="34" charset="0"/>
              </a:rPr>
              <a:t>SUAP IN VARIANTE E ZONA AGRICOLA</a:t>
            </a:r>
          </a:p>
        </p:txBody>
      </p:sp>
      <p:sp>
        <p:nvSpPr>
          <p:cNvPr id="3" name="Segnaposto contenuto 2">
            <a:extLst>
              <a:ext uri="{FF2B5EF4-FFF2-40B4-BE49-F238E27FC236}">
                <a16:creationId xmlns:a16="http://schemas.microsoft.com/office/drawing/2014/main" id="{EEBD7FA4-2FAA-43B8-8164-310134C0DB4F}"/>
              </a:ext>
            </a:extLst>
          </p:cNvPr>
          <p:cNvSpPr>
            <a:spLocks noGrp="1"/>
          </p:cNvSpPr>
          <p:nvPr>
            <p:ph idx="1"/>
          </p:nvPr>
        </p:nvSpPr>
        <p:spPr>
          <a:xfrm>
            <a:off x="909836" y="2276872"/>
            <a:ext cx="10157354" cy="4470400"/>
          </a:xfrm>
        </p:spPr>
        <p:txBody>
          <a:bodyPr/>
          <a:lstStyle/>
          <a:p>
            <a:pPr algn="just"/>
            <a:r>
              <a:rPr lang="it-IT" dirty="0">
                <a:latin typeface="Arial" panose="020B0604020202020204" pitchFamily="34" charset="0"/>
                <a:cs typeface="Arial" panose="020B0604020202020204" pitchFamily="34" charset="0"/>
              </a:rPr>
              <a:t>Se l’intervento concerne il recupero di edifici non più funzionali al fondo agricolo per destinarli ad attività produttive, occorre un’attenta valutazione da parte del SUAP e del Consiglio comunale sull’impatto della nuova attività e una motivazione completa ed </a:t>
            </a:r>
            <a:r>
              <a:rPr lang="it-IT" dirty="0" err="1">
                <a:latin typeface="Arial" panose="020B0604020202020204" pitchFamily="34" charset="0"/>
                <a:cs typeface="Arial" panose="020B0604020202020204" pitchFamily="34" charset="0"/>
              </a:rPr>
              <a:t>esustiva</a:t>
            </a:r>
            <a:r>
              <a:rPr lang="it-IT" dirty="0">
                <a:latin typeface="Arial" panose="020B0604020202020204" pitchFamily="34" charset="0"/>
                <a:cs typeface="Arial" panose="020B0604020202020204" pitchFamily="34" charset="0"/>
              </a:rPr>
              <a:t> (Circolare n. 1/2015).</a:t>
            </a:r>
          </a:p>
        </p:txBody>
      </p:sp>
    </p:spTree>
    <p:extLst>
      <p:ext uri="{BB962C8B-B14F-4D97-AF65-F5344CB8AC3E}">
        <p14:creationId xmlns:p14="http://schemas.microsoft.com/office/powerpoint/2010/main" val="2004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D5B63-2D3D-4749-A2AD-AED3B072F5AD}"/>
              </a:ext>
            </a:extLst>
          </p:cNvPr>
          <p:cNvSpPr>
            <a:spLocks noGrp="1"/>
          </p:cNvSpPr>
          <p:nvPr>
            <p:ph type="title"/>
          </p:nvPr>
        </p:nvSpPr>
        <p:spPr>
          <a:xfrm>
            <a:off x="1665920" y="290582"/>
            <a:ext cx="8928992" cy="924520"/>
          </a:xfrm>
        </p:spPr>
        <p:txBody>
          <a:bodyPr>
            <a:normAutofit/>
          </a:bodyPr>
          <a:lstStyle/>
          <a:p>
            <a:pPr algn="ctr"/>
            <a:r>
              <a:rPr lang="it-IT" sz="3200" b="1" dirty="0"/>
              <a:t>SUE E CONFERENZA DI SERVIZI</a:t>
            </a:r>
          </a:p>
        </p:txBody>
      </p:sp>
      <p:sp>
        <p:nvSpPr>
          <p:cNvPr id="3" name="Segnaposto contenuto 2">
            <a:extLst>
              <a:ext uri="{FF2B5EF4-FFF2-40B4-BE49-F238E27FC236}">
                <a16:creationId xmlns:a16="http://schemas.microsoft.com/office/drawing/2014/main" id="{61B09199-802F-448D-81AD-1B77E75E9458}"/>
              </a:ext>
            </a:extLst>
          </p:cNvPr>
          <p:cNvSpPr>
            <a:spLocks noGrp="1"/>
          </p:cNvSpPr>
          <p:nvPr>
            <p:ph idx="1"/>
          </p:nvPr>
        </p:nvSpPr>
        <p:spPr>
          <a:xfrm>
            <a:off x="765820" y="1701800"/>
            <a:ext cx="10729192" cy="4895552"/>
          </a:xfrm>
        </p:spPr>
        <p:txBody>
          <a:bodyPr>
            <a:normAutofit lnSpcReduction="10000"/>
          </a:bodyPr>
          <a:lstStyle/>
          <a:p>
            <a:pPr algn="just"/>
            <a:r>
              <a:rPr lang="it-IT" dirty="0">
                <a:latin typeface="Arial" panose="020B0604020202020204" pitchFamily="34" charset="0"/>
                <a:cs typeface="Arial" panose="020B0604020202020204" pitchFamily="34" charset="0"/>
              </a:rPr>
              <a:t>Sembra che l’acquisizione degli atti di assenso tramite la conferenza di servizi sia soltanto uno dei modi che il SUE può utilizzare per ottenere ciò: «</a:t>
            </a:r>
            <a:r>
              <a:rPr lang="it-IT" b="1" dirty="0">
                <a:solidFill>
                  <a:srgbClr val="FF0000"/>
                </a:solidFill>
                <a:latin typeface="Arial" panose="020B0604020202020204" pitchFamily="34" charset="0"/>
                <a:cs typeface="Arial" panose="020B0604020202020204" pitchFamily="34" charset="0"/>
              </a:rPr>
              <a:t>anche mediante conferenza di servizi</a:t>
            </a:r>
            <a:r>
              <a:rPr lang="it-IT" dirty="0">
                <a:latin typeface="Arial" panose="020B0604020202020204" pitchFamily="34" charset="0"/>
                <a:cs typeface="Arial" panose="020B0604020202020204" pitchFamily="34" charset="0"/>
              </a:rPr>
              <a:t>» </a:t>
            </a:r>
          </a:p>
          <a:p>
            <a:pPr algn="just"/>
            <a:r>
              <a:rPr lang="it-IT" dirty="0">
                <a:latin typeface="Arial" panose="020B0604020202020204" pitchFamily="34" charset="0"/>
                <a:cs typeface="Arial" panose="020B0604020202020204" pitchFamily="34" charset="0"/>
              </a:rPr>
              <a:t>Spetta al SUE promuovere la conferenza di servizi.</a:t>
            </a:r>
          </a:p>
          <a:p>
            <a:pPr algn="just"/>
            <a:r>
              <a:rPr lang="it-IT" dirty="0">
                <a:latin typeface="Arial" panose="020B0604020202020204" pitchFamily="34" charset="0"/>
                <a:cs typeface="Arial" panose="020B0604020202020204" pitchFamily="34" charset="0"/>
              </a:rPr>
              <a:t>Nello specifico spetta al responsabile del SUE convocare la conferenza.</a:t>
            </a:r>
          </a:p>
          <a:p>
            <a:pPr algn="just"/>
            <a:r>
              <a:rPr lang="it-IT" dirty="0">
                <a:latin typeface="Arial" panose="020B0604020202020204" pitchFamily="34" charset="0"/>
                <a:cs typeface="Arial" panose="020B0604020202020204" pitchFamily="34" charset="0"/>
              </a:rPr>
              <a:t>Il responsabile del procedimento o il Dirigente, invece, assume il ruolo di coordinatore della conferenza.</a:t>
            </a:r>
          </a:p>
          <a:p>
            <a:pPr algn="just"/>
            <a:r>
              <a:rPr lang="it-IT" dirty="0">
                <a:latin typeface="Arial" panose="020B0604020202020204" pitchFamily="34" charset="0"/>
                <a:cs typeface="Arial" panose="020B0604020202020204" pitchFamily="34" charset="0"/>
              </a:rPr>
              <a:t>In realtà l’art. 23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(SCIA alternativa al </a:t>
            </a:r>
            <a:r>
              <a:rPr lang="it-IT" dirty="0" err="1">
                <a:latin typeface="Arial" panose="020B0604020202020204" pitchFamily="34" charset="0"/>
                <a:cs typeface="Arial" panose="020B0604020202020204" pitchFamily="34" charset="0"/>
              </a:rPr>
              <a:t>PdC</a:t>
            </a:r>
            <a:r>
              <a:rPr lang="it-IT" dirty="0">
                <a:latin typeface="Arial" panose="020B0604020202020204" pitchFamily="34" charset="0"/>
                <a:cs typeface="Arial" panose="020B0604020202020204" pitchFamily="34" charset="0"/>
              </a:rPr>
              <a:t>), recita che «il competente ufficio comunale convoca una conferenza di servizi ai sensi degli articoli 14, 14-bis, 14-ter, 14-quater, della legge 7 agosto 1990, n. 241».</a:t>
            </a:r>
          </a:p>
          <a:p>
            <a:pPr algn="just"/>
            <a:endParaRPr lang="it-IT" dirty="0"/>
          </a:p>
        </p:txBody>
      </p:sp>
    </p:spTree>
    <p:extLst>
      <p:ext uri="{BB962C8B-B14F-4D97-AF65-F5344CB8AC3E}">
        <p14:creationId xmlns:p14="http://schemas.microsoft.com/office/powerpoint/2010/main" val="37567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5610AA-8F80-4DD0-BAE7-AD7A99830A30}"/>
              </a:ext>
            </a:extLst>
          </p:cNvPr>
          <p:cNvSpPr>
            <a:spLocks noGrp="1"/>
          </p:cNvSpPr>
          <p:nvPr>
            <p:ph type="title"/>
          </p:nvPr>
        </p:nvSpPr>
        <p:spPr>
          <a:xfrm>
            <a:off x="1117309" y="908720"/>
            <a:ext cx="10157354" cy="564480"/>
          </a:xfrm>
        </p:spPr>
        <p:txBody>
          <a:bodyPr>
            <a:normAutofit/>
          </a:bodyPr>
          <a:lstStyle/>
          <a:p>
            <a:pPr algn="ctr"/>
            <a:r>
              <a:rPr lang="it-IT" sz="3200" b="1" dirty="0">
                <a:cs typeface="Arial" panose="020B0604020202020204" pitchFamily="34" charset="0"/>
              </a:rPr>
              <a:t>SUAP E TERMINI PERENTORI</a:t>
            </a:r>
          </a:p>
        </p:txBody>
      </p:sp>
      <p:sp>
        <p:nvSpPr>
          <p:cNvPr id="3" name="Segnaposto contenuto 2">
            <a:extLst>
              <a:ext uri="{FF2B5EF4-FFF2-40B4-BE49-F238E27FC236}">
                <a16:creationId xmlns:a16="http://schemas.microsoft.com/office/drawing/2014/main" id="{1F15FEB2-61F4-4829-8EA7-B8E5D2F21736}"/>
              </a:ext>
            </a:extLst>
          </p:cNvPr>
          <p:cNvSpPr>
            <a:spLocks noGrp="1"/>
          </p:cNvSpPr>
          <p:nvPr>
            <p:ph idx="1"/>
          </p:nvPr>
        </p:nvSpPr>
        <p:spPr>
          <a:xfrm>
            <a:off x="914162" y="1473200"/>
            <a:ext cx="10360501" cy="5196160"/>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Rappresenta che, avendo presentato domanda al SUAP in data 12 luglio 2016, essendosi pronunciata favorevolmente la Conferenza dei Servizi con effetto di adozione di variante, essendo completa l’istruttoria e </a:t>
            </a:r>
            <a:r>
              <a:rPr lang="it-IT" i="1" dirty="0" err="1">
                <a:latin typeface="Arial" panose="020B0604020202020204" pitchFamily="34" charset="0"/>
                <a:cs typeface="Arial" panose="020B0604020202020204" pitchFamily="34" charset="0"/>
              </a:rPr>
              <a:t>controdedotte</a:t>
            </a:r>
            <a:r>
              <a:rPr lang="it-IT" i="1" dirty="0">
                <a:latin typeface="Arial" panose="020B0604020202020204" pitchFamily="34" charset="0"/>
                <a:cs typeface="Arial" panose="020B0604020202020204" pitchFamily="34" charset="0"/>
              </a:rPr>
              <a:t> le osservazioni, il Consiglio comunale, riunitosi per l’approvazione il 15 febbraio 2017 e il 15 marzo 2017, aveva l’obbligo (salvo esigenze istruttorie di cui non ha dato atto) di concludere il procedimento con l’approvazione o il diniego, essendo oramai spirati tutti i termini previsti dall’art. 4 L. 55/12 per la conclusione del procedimento</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 24.10.2017, n. 948</a:t>
            </a:r>
            <a:r>
              <a:rPr lang="it-IT" dirty="0">
                <a:latin typeface="Arial" panose="020B0604020202020204" pitchFamily="34" charset="0"/>
                <a:cs typeface="Arial" panose="020B0604020202020204" pitchFamily="34" charset="0"/>
              </a:rPr>
              <a:t>).</a:t>
            </a:r>
          </a:p>
          <a:p>
            <a:pPr marL="0" indent="0" algn="just">
              <a:buNone/>
            </a:pP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Se vi è la decadenza per mancato inizio lavori nei termini, il provvedimento di decadenza deve essere pubblicato (Circolare n. 1/2015).</a:t>
            </a:r>
          </a:p>
        </p:txBody>
      </p:sp>
    </p:spTree>
    <p:extLst>
      <p:ext uri="{BB962C8B-B14F-4D97-AF65-F5344CB8AC3E}">
        <p14:creationId xmlns:p14="http://schemas.microsoft.com/office/powerpoint/2010/main" val="148469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20762B-2990-4F7B-9818-151A9637E224}"/>
              </a:ext>
            </a:extLst>
          </p:cNvPr>
          <p:cNvSpPr>
            <a:spLocks noGrp="1"/>
          </p:cNvSpPr>
          <p:nvPr>
            <p:ph type="title"/>
          </p:nvPr>
        </p:nvSpPr>
        <p:spPr>
          <a:xfrm>
            <a:off x="1117309" y="980728"/>
            <a:ext cx="10157354" cy="576064"/>
          </a:xfrm>
        </p:spPr>
        <p:txBody>
          <a:bodyPr>
            <a:noAutofit/>
          </a:bodyPr>
          <a:lstStyle/>
          <a:p>
            <a:pPr algn="ctr" fontAlgn="base"/>
            <a:r>
              <a:rPr lang="it-IT" sz="3200" b="1" dirty="0">
                <a:cs typeface="Arial" panose="020B0604020202020204" pitchFamily="34" charset="0"/>
              </a:rPr>
              <a:t>ART. 5 CONVENZIONE</a:t>
            </a:r>
            <a:br>
              <a:rPr lang="it-IT" sz="3200" dirty="0"/>
            </a:br>
            <a:endParaRPr lang="it-IT" sz="3200" dirty="0"/>
          </a:p>
        </p:txBody>
      </p:sp>
      <p:sp>
        <p:nvSpPr>
          <p:cNvPr id="3" name="Segnaposto contenuto 2">
            <a:extLst>
              <a:ext uri="{FF2B5EF4-FFF2-40B4-BE49-F238E27FC236}">
                <a16:creationId xmlns:a16="http://schemas.microsoft.com/office/drawing/2014/main" id="{66C7D7C6-EE11-434E-A1A5-5B769AC07032}"/>
              </a:ext>
            </a:extLst>
          </p:cNvPr>
          <p:cNvSpPr>
            <a:spLocks noGrp="1"/>
          </p:cNvSpPr>
          <p:nvPr>
            <p:ph idx="1"/>
          </p:nvPr>
        </p:nvSpPr>
        <p:spPr>
          <a:xfrm>
            <a:off x="909836" y="1556792"/>
            <a:ext cx="10364827" cy="5040560"/>
          </a:xfrm>
        </p:spPr>
        <p:txBody>
          <a:bodyPr>
            <a:normAutofit fontScale="92500"/>
          </a:bodyPr>
          <a:lstStyle/>
          <a:p>
            <a:pPr marL="0" indent="0" algn="just" fontAlgn="base">
              <a:buNone/>
            </a:pPr>
            <a:r>
              <a:rPr lang="it-IT" dirty="0">
                <a:latin typeface="Arial" panose="020B0604020202020204" pitchFamily="34" charset="0"/>
                <a:cs typeface="Arial" panose="020B0604020202020204" pitchFamily="34" charset="0"/>
              </a:rPr>
              <a:t>«1. La realizzazione degli interventi di cui agli articoli 3 e 4 è </a:t>
            </a:r>
            <a:r>
              <a:rPr lang="it-IT" b="1" dirty="0">
                <a:latin typeface="Arial" panose="020B0604020202020204" pitchFamily="34" charset="0"/>
                <a:cs typeface="Arial" panose="020B0604020202020204" pitchFamily="34" charset="0"/>
              </a:rPr>
              <a:t>subordinata</a:t>
            </a:r>
            <a:r>
              <a:rPr lang="it-IT" dirty="0">
                <a:latin typeface="Arial" panose="020B0604020202020204" pitchFamily="34" charset="0"/>
                <a:cs typeface="Arial" panose="020B0604020202020204" pitchFamily="34" charset="0"/>
              </a:rPr>
              <a:t> alla stipula di una </a:t>
            </a:r>
            <a:r>
              <a:rPr lang="it-IT" b="1" dirty="0">
                <a:solidFill>
                  <a:srgbClr val="FF0000"/>
                </a:solidFill>
                <a:latin typeface="Arial" panose="020B0604020202020204" pitchFamily="34" charset="0"/>
                <a:cs typeface="Arial" panose="020B0604020202020204" pitchFamily="34" charset="0"/>
              </a:rPr>
              <a:t>convenzione</a:t>
            </a:r>
            <a:r>
              <a:rPr lang="it-IT" dirty="0">
                <a:latin typeface="Arial" panose="020B0604020202020204" pitchFamily="34" charset="0"/>
                <a:cs typeface="Arial" panose="020B0604020202020204" pitchFamily="34" charset="0"/>
              </a:rPr>
              <a:t> con il comune nella quale sono definiti le modalità ed i criteri di intervento ed, in particolare, le eventuali </a:t>
            </a:r>
            <a:r>
              <a:rPr lang="it-IT" b="1" dirty="0">
                <a:latin typeface="Arial" panose="020B0604020202020204" pitchFamily="34" charset="0"/>
                <a:cs typeface="Arial" panose="020B0604020202020204" pitchFamily="34" charset="0"/>
              </a:rPr>
              <a:t>opere di urbanizzazione e mitigazione necessarie</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od ulteriori </a:t>
            </a:r>
            <a:r>
              <a:rPr lang="it-IT" dirty="0">
                <a:latin typeface="Arial" panose="020B0604020202020204" pitchFamily="34" charset="0"/>
                <a:cs typeface="Arial" panose="020B0604020202020204" pitchFamily="34" charset="0"/>
              </a:rPr>
              <a:t>rispetto a quelle esistenti ai fini di un idoneo inserimento dell’intervento nel contesto territoriale.</a:t>
            </a:r>
          </a:p>
          <a:p>
            <a:pPr marL="0" indent="0" algn="just" fontAlgn="base">
              <a:buNone/>
            </a:pPr>
            <a:r>
              <a:rPr lang="it-IT" dirty="0">
                <a:latin typeface="Arial" panose="020B0604020202020204" pitchFamily="34" charset="0"/>
                <a:cs typeface="Arial" panose="020B0604020202020204" pitchFamily="34" charset="0"/>
              </a:rPr>
              <a:t>2. Per gli interventi di cui all’</a:t>
            </a:r>
            <a:r>
              <a:rPr lang="it-IT" b="1" dirty="0">
                <a:latin typeface="Arial" panose="020B0604020202020204" pitchFamily="34" charset="0"/>
                <a:cs typeface="Arial" panose="020B0604020202020204" pitchFamily="34" charset="0"/>
              </a:rPr>
              <a:t>articolo 3</a:t>
            </a:r>
            <a:r>
              <a:rPr lang="it-IT" dirty="0">
                <a:latin typeface="Arial" panose="020B0604020202020204" pitchFamily="34" charset="0"/>
                <a:cs typeface="Arial" panose="020B0604020202020204" pitchFamily="34" charset="0"/>
              </a:rPr>
              <a:t>, la convenzione deve anche prevedere il </a:t>
            </a:r>
            <a:r>
              <a:rPr lang="it-IT" b="1" dirty="0">
                <a:latin typeface="Arial" panose="020B0604020202020204" pitchFamily="34" charset="0"/>
                <a:cs typeface="Arial" panose="020B0604020202020204" pitchFamily="34" charset="0"/>
              </a:rPr>
              <a:t>divieto per due anni</a:t>
            </a:r>
            <a:r>
              <a:rPr lang="it-IT" dirty="0">
                <a:latin typeface="Arial" panose="020B0604020202020204" pitchFamily="34" charset="0"/>
                <a:cs typeface="Arial" panose="020B0604020202020204" pitchFamily="34" charset="0"/>
              </a:rPr>
              <a:t>, a far data dal rilascio del certificato di agibilità, di mutamento di destinazione d’uso e di frazionamento in più unità immobiliari degli immobili destinati all’attività produttiva; a tali fini è istituito a cura e spese del richiedente un vincolo trascritto presso la conservatoria dei registri immobiliari.</a:t>
            </a:r>
          </a:p>
          <a:p>
            <a:pPr marL="0" indent="0" algn="just" fontAlgn="base">
              <a:buNone/>
            </a:pPr>
            <a:r>
              <a:rPr lang="it-IT" dirty="0">
                <a:latin typeface="Arial" panose="020B0604020202020204" pitchFamily="34" charset="0"/>
                <a:cs typeface="Arial" panose="020B0604020202020204" pitchFamily="34" charset="0"/>
              </a:rPr>
              <a:t>3. La Giunta regionale, entro sessanta giorni dall’entrata in vigore della presente legge, adotta, sentita la commissione consiliare competente, le linee guida e i criteri per l’omogenea redazione della convenzione di cui al presente articolo»</a:t>
            </a:r>
          </a:p>
        </p:txBody>
      </p:sp>
    </p:spTree>
    <p:extLst>
      <p:ext uri="{BB962C8B-B14F-4D97-AF65-F5344CB8AC3E}">
        <p14:creationId xmlns:p14="http://schemas.microsoft.com/office/powerpoint/2010/main" val="170983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317F5-6208-4A22-A0C1-DE07ADD8C65B}"/>
              </a:ext>
            </a:extLst>
          </p:cNvPr>
          <p:cNvSpPr>
            <a:spLocks noGrp="1"/>
          </p:cNvSpPr>
          <p:nvPr>
            <p:ph type="title"/>
          </p:nvPr>
        </p:nvSpPr>
        <p:spPr>
          <a:xfrm>
            <a:off x="1015735" y="404664"/>
            <a:ext cx="10157354" cy="708496"/>
          </a:xfrm>
        </p:spPr>
        <p:txBody>
          <a:bodyPr/>
          <a:lstStyle/>
          <a:p>
            <a:pPr algn="ctr"/>
            <a:r>
              <a:rPr lang="it-IT" sz="3200" b="1" dirty="0">
                <a:cs typeface="Arial" panose="020B0604020202020204" pitchFamily="34" charset="0"/>
              </a:rPr>
              <a:t>D.G.R.V. N. 2045 DEL 19.11.2013</a:t>
            </a:r>
          </a:p>
        </p:txBody>
      </p:sp>
      <p:sp>
        <p:nvSpPr>
          <p:cNvPr id="3" name="Segnaposto contenuto 2">
            <a:extLst>
              <a:ext uri="{FF2B5EF4-FFF2-40B4-BE49-F238E27FC236}">
                <a16:creationId xmlns:a16="http://schemas.microsoft.com/office/drawing/2014/main" id="{629E3CD7-8809-4CFA-8B30-A010A502B3C6}"/>
              </a:ext>
            </a:extLst>
          </p:cNvPr>
          <p:cNvSpPr>
            <a:spLocks noGrp="1"/>
          </p:cNvSpPr>
          <p:nvPr>
            <p:ph idx="1"/>
          </p:nvPr>
        </p:nvSpPr>
        <p:spPr>
          <a:xfrm>
            <a:off x="621804" y="1412776"/>
            <a:ext cx="10945216" cy="5040560"/>
          </a:xfrm>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La Regione ha approvato la D.G.R.V. n. 2045/2013 che contiene:</a:t>
            </a:r>
          </a:p>
          <a:p>
            <a:pPr marL="0" indent="0" algn="ctr">
              <a:buNone/>
            </a:pPr>
            <a:r>
              <a:rPr lang="it-IT" dirty="0">
                <a:latin typeface="Arial" panose="020B0604020202020204" pitchFamily="34" charset="0"/>
                <a:cs typeface="Arial" panose="020B0604020202020204" pitchFamily="34" charset="0"/>
                <a:hlinkClick r:id="rId2"/>
              </a:rPr>
              <a:t>https://bur.regione.veneto.it/BurvServices/pubblica/DettaglioDgr.aspx?id=262869</a:t>
            </a:r>
            <a:endParaRPr lang="it-IT" dirty="0">
              <a:latin typeface="Arial" panose="020B0604020202020204" pitchFamily="34" charset="0"/>
              <a:cs typeface="Arial" panose="020B0604020202020204" pitchFamily="34" charset="0"/>
            </a:endParaRPr>
          </a:p>
          <a:p>
            <a:pPr algn="just"/>
            <a:r>
              <a:rPr lang="it-IT" b="1" dirty="0">
                <a:latin typeface="Arial" panose="020B0604020202020204" pitchFamily="34" charset="0"/>
                <a:cs typeface="Arial" panose="020B0604020202020204" pitchFamily="34" charset="0"/>
              </a:rPr>
              <a:t>Allegato A</a:t>
            </a:r>
            <a:r>
              <a:rPr lang="it-IT" dirty="0">
                <a:latin typeface="Arial" panose="020B0604020202020204" pitchFamily="34" charset="0"/>
                <a:cs typeface="Arial" panose="020B0604020202020204" pitchFamily="34" charset="0"/>
              </a:rPr>
              <a:t>, recante "Linee guida e criteri per l'omogenea redazione della convenzione ed indicazioni per la compilazione della scheda per il monitoraggio, artt. 5 e 6, L.R. 31.12.2012, n. 55;</a:t>
            </a:r>
          </a:p>
          <a:p>
            <a:pPr algn="just"/>
            <a:r>
              <a:rPr lang="it-IT" b="1" dirty="0">
                <a:latin typeface="Arial" panose="020B0604020202020204" pitchFamily="34" charset="0"/>
                <a:cs typeface="Arial" panose="020B0604020202020204" pitchFamily="34" charset="0"/>
              </a:rPr>
              <a:t>Allegato B</a:t>
            </a:r>
            <a:r>
              <a:rPr lang="it-IT" dirty="0">
                <a:latin typeface="Arial" panose="020B0604020202020204" pitchFamily="34" charset="0"/>
                <a:cs typeface="Arial" panose="020B0604020202020204" pitchFamily="34" charset="0"/>
              </a:rPr>
              <a:t>, recante "Bozza di convenzione. Art. 3, L.R. 31.12.2012, n. 55 - Interventi di edilizia produttiva realizzabili in deroga allo strumento urbanistico generale;</a:t>
            </a:r>
          </a:p>
          <a:p>
            <a:pPr algn="just"/>
            <a:r>
              <a:rPr lang="it-IT" b="1" dirty="0">
                <a:latin typeface="Arial" panose="020B0604020202020204" pitchFamily="34" charset="0"/>
                <a:cs typeface="Arial" panose="020B0604020202020204" pitchFamily="34" charset="0"/>
              </a:rPr>
              <a:t>Allegato C</a:t>
            </a:r>
            <a:r>
              <a:rPr lang="it-IT" dirty="0">
                <a:latin typeface="Arial" panose="020B0604020202020204" pitchFamily="34" charset="0"/>
                <a:cs typeface="Arial" panose="020B0604020202020204" pitchFamily="34" charset="0"/>
              </a:rPr>
              <a:t>, recante "Bozza di convenzione. Art. 4, L.R. 31.12.2012, n. 55 - Interventi di edilizia produttiva in variante allo strumento urbanistico generale;</a:t>
            </a:r>
          </a:p>
          <a:p>
            <a:pPr algn="just"/>
            <a:r>
              <a:rPr lang="it-IT" b="1" dirty="0">
                <a:latin typeface="Arial" panose="020B0604020202020204" pitchFamily="34" charset="0"/>
                <a:cs typeface="Arial" panose="020B0604020202020204" pitchFamily="34" charset="0"/>
              </a:rPr>
              <a:t>Allegato D</a:t>
            </a:r>
            <a:r>
              <a:rPr lang="it-IT" dirty="0">
                <a:latin typeface="Arial" panose="020B0604020202020204" pitchFamily="34" charset="0"/>
                <a:cs typeface="Arial" panose="020B0604020202020204" pitchFamily="34" charset="0"/>
              </a:rPr>
              <a:t>, recante "Scheda monitoraggio, art. 6, L.R. 31.12.2012, n. 55;</a:t>
            </a:r>
          </a:p>
          <a:p>
            <a:pPr marL="0" indent="0" algn="just">
              <a:buNone/>
            </a:pPr>
            <a:r>
              <a:rPr lang="it-IT" b="1" dirty="0">
                <a:latin typeface="Arial" panose="020B0604020202020204" pitchFamily="34" charset="0"/>
                <a:cs typeface="Arial" panose="020B0604020202020204" pitchFamily="34" charset="0"/>
              </a:rPr>
              <a:t>N.B.</a:t>
            </a:r>
            <a:r>
              <a:rPr lang="it-IT" dirty="0">
                <a:latin typeface="Arial" panose="020B0604020202020204" pitchFamily="34" charset="0"/>
                <a:cs typeface="Arial" panose="020B0604020202020204" pitchFamily="34" charset="0"/>
              </a:rPr>
              <a:t> Si tratta di provvedimenti emendabili dai Comuni/privati.</a:t>
            </a:r>
          </a:p>
          <a:p>
            <a:endParaRPr lang="it-IT" dirty="0"/>
          </a:p>
          <a:p>
            <a:endParaRPr lang="it-IT" dirty="0"/>
          </a:p>
        </p:txBody>
      </p:sp>
    </p:spTree>
    <p:extLst>
      <p:ext uri="{BB962C8B-B14F-4D97-AF65-F5344CB8AC3E}">
        <p14:creationId xmlns:p14="http://schemas.microsoft.com/office/powerpoint/2010/main" val="150290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ABB579-EFE2-4731-A8CD-E55D82A70BE5}"/>
              </a:ext>
            </a:extLst>
          </p:cNvPr>
          <p:cNvSpPr>
            <a:spLocks noGrp="1"/>
          </p:cNvSpPr>
          <p:nvPr>
            <p:ph type="title"/>
          </p:nvPr>
        </p:nvSpPr>
        <p:spPr/>
        <p:txBody>
          <a:bodyPr/>
          <a:lstStyle/>
          <a:p>
            <a:pPr algn="ctr"/>
            <a:r>
              <a:rPr lang="it-IT" sz="3200" b="1" dirty="0">
                <a:cs typeface="Arial" panose="020B0604020202020204" pitchFamily="34" charset="0"/>
              </a:rPr>
              <a:t>CONVENZIONE E POLIZZA FIDEIUSSORIA </a:t>
            </a:r>
            <a:br>
              <a:rPr lang="it-IT" sz="3200" b="1" dirty="0">
                <a:cs typeface="Arial" panose="020B0604020202020204" pitchFamily="34" charset="0"/>
              </a:rPr>
            </a:br>
            <a:r>
              <a:rPr lang="it-IT" sz="3200" b="1" dirty="0">
                <a:cs typeface="Arial" panose="020B0604020202020204" pitchFamily="34" charset="0"/>
              </a:rPr>
              <a:t>E SANZIONI</a:t>
            </a:r>
          </a:p>
        </p:txBody>
      </p:sp>
      <p:sp>
        <p:nvSpPr>
          <p:cNvPr id="3" name="Segnaposto contenuto 2">
            <a:extLst>
              <a:ext uri="{FF2B5EF4-FFF2-40B4-BE49-F238E27FC236}">
                <a16:creationId xmlns:a16="http://schemas.microsoft.com/office/drawing/2014/main" id="{10A3B18D-5260-445F-B381-BD3AC8AB8849}"/>
              </a:ext>
            </a:extLst>
          </p:cNvPr>
          <p:cNvSpPr>
            <a:spLocks noGrp="1"/>
          </p:cNvSpPr>
          <p:nvPr>
            <p:ph idx="1"/>
          </p:nvPr>
        </p:nvSpPr>
        <p:spPr>
          <a:xfrm>
            <a:off x="477788" y="1556792"/>
            <a:ext cx="11305256" cy="5209873"/>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A garanzia degli obblighi assunti con la convenzione, deve essere costituita da parte dei soggetti attuatori una cauzione mediante polizza fideiussoria pari al 100% dell’importo di tutte le opere di urbanizzazione e di mitigazione e/o di eventuali altre opere poste a loro carico. Con riferimento alle opere di urbanizzazione primaria e secondaria, si richiamano le definizioni ed i contenuti tecnici di cui all’atto di indirizzo ai sensi dell’art. 50, lettera h, L.R. 11/2004, “definizione delle opere di urbanizzazione primaria e secondaria”, che prevede, in particolare, che esse siano anche funzionali a garantire una migliore qualità della vita e qualità urbana dovendosi tradurre in servizi e aree che soddisfino “i criteri di fruibilità e accessibilità in funzione del soddisfacimento del carattere di </a:t>
            </a:r>
            <a:r>
              <a:rPr lang="it-IT" dirty="0" err="1">
                <a:latin typeface="Arial" panose="020B0604020202020204" pitchFamily="34" charset="0"/>
                <a:cs typeface="Arial" panose="020B0604020202020204" pitchFamily="34" charset="0"/>
              </a:rPr>
              <a:t>prestazionalità</a:t>
            </a:r>
            <a:r>
              <a:rPr lang="it-IT" dirty="0">
                <a:latin typeface="Arial" panose="020B0604020202020204" pitchFamily="34" charset="0"/>
                <a:cs typeface="Arial" panose="020B0604020202020204" pitchFamily="34" charset="0"/>
              </a:rPr>
              <a:t>”. Ne consegue che, in sede di valutazione del progetto nonché di stesura della convenzione, riveste particolare importanza la qualificazione dello standard rispetto sia al fabbricato produttivo, sia in considerazione della situazione urbanistica delle aree circostanti (Allegato A D.G.R.V. n. 2045/2013).</a:t>
            </a:r>
          </a:p>
          <a:p>
            <a:pPr algn="just"/>
            <a:r>
              <a:rPr lang="it-IT" dirty="0">
                <a:latin typeface="Arial" panose="020B0604020202020204" pitchFamily="34" charset="0"/>
                <a:cs typeface="Arial" panose="020B0604020202020204" pitchFamily="34" charset="0"/>
              </a:rPr>
              <a:t>Gli interventi eseguiti in violazione del divieto di cui al comma 2 dell’art. 5 sono assimilabili a quelli eseguiti in assenza di permesso di costruire o in totale difformità dallo stesso e, pertanto, trovano applicazione le sanzioni amministrative previste dall’art. 31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endParaRPr lang="it-IT" dirty="0"/>
          </a:p>
        </p:txBody>
      </p:sp>
    </p:spTree>
    <p:extLst>
      <p:ext uri="{BB962C8B-B14F-4D97-AF65-F5344CB8AC3E}">
        <p14:creationId xmlns:p14="http://schemas.microsoft.com/office/powerpoint/2010/main" val="63422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9F99A7-7669-4C78-978A-A87D4404FB77}"/>
              </a:ext>
            </a:extLst>
          </p:cNvPr>
          <p:cNvSpPr>
            <a:spLocks noGrp="1"/>
          </p:cNvSpPr>
          <p:nvPr>
            <p:ph type="title"/>
          </p:nvPr>
        </p:nvSpPr>
        <p:spPr>
          <a:xfrm>
            <a:off x="1117309" y="685800"/>
            <a:ext cx="10157354" cy="787400"/>
          </a:xfrm>
        </p:spPr>
        <p:txBody>
          <a:bodyPr/>
          <a:lstStyle/>
          <a:p>
            <a:r>
              <a:rPr lang="it-IT" sz="3200" b="1" dirty="0">
                <a:cs typeface="Arial" panose="020B0604020202020204" pitchFamily="34" charset="0"/>
              </a:rPr>
              <a:t>CONVENZIONE E SUAP IN DEROGA ED IN VARIANTE</a:t>
            </a:r>
          </a:p>
        </p:txBody>
      </p:sp>
      <p:sp>
        <p:nvSpPr>
          <p:cNvPr id="3" name="Segnaposto contenuto 2">
            <a:extLst>
              <a:ext uri="{FF2B5EF4-FFF2-40B4-BE49-F238E27FC236}">
                <a16:creationId xmlns:a16="http://schemas.microsoft.com/office/drawing/2014/main" id="{77B90515-CD2B-4882-A8E7-3A731B3F0A76}"/>
              </a:ext>
            </a:extLst>
          </p:cNvPr>
          <p:cNvSpPr>
            <a:spLocks noGrp="1"/>
          </p:cNvSpPr>
          <p:nvPr>
            <p:ph idx="1"/>
          </p:nvPr>
        </p:nvSpPr>
        <p:spPr>
          <a:xfrm>
            <a:off x="693812" y="1701800"/>
            <a:ext cx="10729192" cy="4967560"/>
          </a:xfrm>
        </p:spPr>
        <p:txBody>
          <a:bodyPr>
            <a:normAutofit/>
          </a:bodyPr>
          <a:lstStyle/>
          <a:p>
            <a:pPr algn="just"/>
            <a:r>
              <a:rPr lang="it-IT" dirty="0">
                <a:latin typeface="Arial" panose="020B0604020202020204" pitchFamily="34" charset="0"/>
                <a:cs typeface="Arial" panose="020B0604020202020204" pitchFamily="34" charset="0"/>
              </a:rPr>
              <a:t>Nel titolo rilasciato deve essere espressamente previsto che il rilascio dello stesso da parte del SUAP è subordinato al verificarsi – </a:t>
            </a:r>
            <a:r>
              <a:rPr lang="it-IT" b="1" dirty="0">
                <a:latin typeface="Arial" panose="020B0604020202020204" pitchFamily="34" charset="0"/>
                <a:cs typeface="Arial" panose="020B0604020202020204" pitchFamily="34" charset="0"/>
              </a:rPr>
              <a:t>entro e non oltre 120 giorni dalla sua adozione</a:t>
            </a:r>
            <a:r>
              <a:rPr lang="it-IT" dirty="0">
                <a:latin typeface="Arial" panose="020B0604020202020204" pitchFamily="34" charset="0"/>
                <a:cs typeface="Arial" panose="020B0604020202020204" pitchFamily="34" charset="0"/>
              </a:rPr>
              <a:t>, a pena di decadenza - della sottoscrizione della convenzione e dell’ottemperanza a tutte le condizioni e prescrizioni nella stessa fissate (trascrizione alla conservatoria dei Registri Immobiliari del vincolo di destinazione d’uso e di non frazionamento dell’immobile nei primi </a:t>
            </a:r>
            <a:r>
              <a:rPr lang="it-IT" u="sng" dirty="0">
                <a:latin typeface="Arial" panose="020B0604020202020204" pitchFamily="34" charset="0"/>
                <a:cs typeface="Arial" panose="020B0604020202020204" pitchFamily="34" charset="0"/>
              </a:rPr>
              <a:t>due anni</a:t>
            </a:r>
            <a:r>
              <a:rPr lang="it-IT" dirty="0">
                <a:latin typeface="Arial" panose="020B0604020202020204" pitchFamily="34" charset="0"/>
                <a:cs typeface="Arial" panose="020B0604020202020204" pitchFamily="34" charset="0"/>
              </a:rPr>
              <a:t> dal rilascio dell’agibilità, costituzione di apposita cauzione mediante polizza fideiussoria, ecc.), nonché della corretta corresponsione del pagamento del </a:t>
            </a:r>
            <a:r>
              <a:rPr lang="it-IT" b="1" dirty="0">
                <a:latin typeface="Arial" panose="020B0604020202020204" pitchFamily="34" charset="0"/>
                <a:cs typeface="Arial" panose="020B0604020202020204" pitchFamily="34" charset="0"/>
              </a:rPr>
              <a:t>contributo di costruzione ex articolo 16 del D.P.R. 380/2001 </a:t>
            </a:r>
            <a:r>
              <a:rPr lang="it-IT" dirty="0">
                <a:latin typeface="Arial" panose="020B0604020202020204" pitchFamily="34" charset="0"/>
                <a:cs typeface="Arial" panose="020B0604020202020204" pitchFamily="34" charset="0"/>
              </a:rPr>
              <a:t>secondo gli importi e le modalità fissati dal Comune (Circolare 1/2015).</a:t>
            </a:r>
          </a:p>
          <a:p>
            <a:pPr algn="just"/>
            <a:r>
              <a:rPr lang="it-IT" b="1" dirty="0">
                <a:latin typeface="Arial" panose="020B0604020202020204" pitchFamily="34" charset="0"/>
                <a:cs typeface="Arial" panose="020B0604020202020204" pitchFamily="34" charset="0"/>
              </a:rPr>
              <a:t>N.B.</a:t>
            </a:r>
            <a:r>
              <a:rPr lang="it-IT" dirty="0">
                <a:latin typeface="Arial" panose="020B0604020202020204" pitchFamily="34" charset="0"/>
                <a:cs typeface="Arial" panose="020B0604020202020204" pitchFamily="34" charset="0"/>
              </a:rPr>
              <a:t> Vale anche per il SUAP in variante anche se l’art. 5, c. 1 della L.R.V. n. 55/2012 contiene prescrizioni più rigide solo per il SUAP in deroga.</a:t>
            </a:r>
          </a:p>
        </p:txBody>
      </p:sp>
    </p:spTree>
    <p:extLst>
      <p:ext uri="{BB962C8B-B14F-4D97-AF65-F5344CB8AC3E}">
        <p14:creationId xmlns:p14="http://schemas.microsoft.com/office/powerpoint/2010/main" val="215238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4A85A0-1AC6-4801-92BC-33AFFBE59C6E}"/>
              </a:ext>
            </a:extLst>
          </p:cNvPr>
          <p:cNvSpPr>
            <a:spLocks noGrp="1"/>
          </p:cNvSpPr>
          <p:nvPr>
            <p:ph type="title"/>
          </p:nvPr>
        </p:nvSpPr>
        <p:spPr>
          <a:xfrm>
            <a:off x="1197868" y="685800"/>
            <a:ext cx="10157354" cy="924520"/>
          </a:xfrm>
        </p:spPr>
        <p:txBody>
          <a:bodyPr>
            <a:normAutofit fontScale="90000"/>
          </a:bodyPr>
          <a:lstStyle/>
          <a:p>
            <a:pPr algn="ctr" fontAlgn="base"/>
            <a:r>
              <a:rPr lang="it-IT" sz="3200" b="1" dirty="0">
                <a:cs typeface="Arial" panose="020B0604020202020204" pitchFamily="34" charset="0"/>
              </a:rPr>
              <a:t>ART. 6 ELENCHI E MONITORAGGIO</a:t>
            </a:r>
            <a:br>
              <a:rPr lang="it-IT" sz="3200" b="1" dirty="0">
                <a:cs typeface="Arial" panose="020B0604020202020204" pitchFamily="34" charset="0"/>
              </a:rPr>
            </a:br>
            <a:endParaRPr lang="it-IT" sz="3200" b="1" dirty="0">
              <a:cs typeface="Arial" panose="020B0604020202020204" pitchFamily="34" charset="0"/>
            </a:endParaRPr>
          </a:p>
        </p:txBody>
      </p:sp>
      <p:sp>
        <p:nvSpPr>
          <p:cNvPr id="3" name="Segnaposto contenuto 2">
            <a:extLst>
              <a:ext uri="{FF2B5EF4-FFF2-40B4-BE49-F238E27FC236}">
                <a16:creationId xmlns:a16="http://schemas.microsoft.com/office/drawing/2014/main" id="{F15441B5-07D3-4EED-AAAD-23BA80B6B475}"/>
              </a:ext>
            </a:extLst>
          </p:cNvPr>
          <p:cNvSpPr>
            <a:spLocks noGrp="1"/>
          </p:cNvSpPr>
          <p:nvPr>
            <p:ph idx="1"/>
          </p:nvPr>
        </p:nvSpPr>
        <p:spPr/>
        <p:txBody>
          <a:bodyPr/>
          <a:lstStyle/>
          <a:p>
            <a:pPr marL="0" indent="0" algn="just" fontAlgn="base">
              <a:buNone/>
            </a:pPr>
            <a:r>
              <a:rPr lang="it-IT" dirty="0">
                <a:latin typeface="Arial" panose="020B0604020202020204" pitchFamily="34" charset="0"/>
                <a:cs typeface="Arial" panose="020B0604020202020204" pitchFamily="34" charset="0"/>
              </a:rPr>
              <a:t>«1. A fini conoscitivi i comuni istituiscono ed aggiornano un </a:t>
            </a:r>
            <a:r>
              <a:rPr lang="it-IT" b="1" dirty="0">
                <a:latin typeface="Arial" panose="020B0604020202020204" pitchFamily="34" charset="0"/>
                <a:cs typeface="Arial" panose="020B0604020202020204" pitchFamily="34" charset="0"/>
              </a:rPr>
              <a:t>apposito elenco</a:t>
            </a:r>
            <a:r>
              <a:rPr lang="it-IT" dirty="0">
                <a:latin typeface="Arial" panose="020B0604020202020204" pitchFamily="34" charset="0"/>
                <a:cs typeface="Arial" panose="020B0604020202020204" pitchFamily="34" charset="0"/>
              </a:rPr>
              <a:t> degli interventi autorizzati ai sensi degli articoli 2, 3 e 4, indicando, per ciascun tipo di intervento, il volume o la superficie autorizzati.</a:t>
            </a:r>
          </a:p>
          <a:p>
            <a:pPr marL="0" indent="0" algn="just" fontAlgn="base">
              <a:buNone/>
            </a:pPr>
            <a:r>
              <a:rPr lang="it-IT" dirty="0">
                <a:latin typeface="Arial" panose="020B0604020202020204" pitchFamily="34" charset="0"/>
                <a:cs typeface="Arial" panose="020B0604020202020204" pitchFamily="34" charset="0"/>
              </a:rPr>
              <a:t>2. L’elenco di cui al comma 1 è trasmesso alla Giunta regionale, ai fini del monitoraggio sull’attuazione della presente normativa».</a:t>
            </a:r>
          </a:p>
        </p:txBody>
      </p:sp>
    </p:spTree>
    <p:extLst>
      <p:ext uri="{BB962C8B-B14F-4D97-AF65-F5344CB8AC3E}">
        <p14:creationId xmlns:p14="http://schemas.microsoft.com/office/powerpoint/2010/main" val="148160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96DF7-72F1-461D-92E9-2043D925C718}"/>
              </a:ext>
            </a:extLst>
          </p:cNvPr>
          <p:cNvSpPr>
            <a:spLocks noGrp="1"/>
          </p:cNvSpPr>
          <p:nvPr>
            <p:ph type="title"/>
          </p:nvPr>
        </p:nvSpPr>
        <p:spPr>
          <a:xfrm>
            <a:off x="1117309" y="836712"/>
            <a:ext cx="10157354" cy="582960"/>
          </a:xfrm>
        </p:spPr>
        <p:txBody>
          <a:bodyPr>
            <a:normAutofit fontScale="90000"/>
          </a:bodyPr>
          <a:lstStyle/>
          <a:p>
            <a:pPr algn="ctr" fontAlgn="base"/>
            <a:r>
              <a:rPr lang="it-IT" sz="3600" b="1" dirty="0">
                <a:cs typeface="Arial" panose="020B0604020202020204" pitchFamily="34" charset="0"/>
              </a:rPr>
              <a:t>ART. 7 NORME TRANSITORIE</a:t>
            </a:r>
            <a:br>
              <a:rPr lang="it-IT" sz="2900" b="1" dirty="0">
                <a:cs typeface="Arial" panose="020B0604020202020204" pitchFamily="34" charset="0"/>
              </a:rPr>
            </a:br>
            <a:endParaRPr lang="it-IT" sz="2900" b="1" dirty="0">
              <a:cs typeface="Arial" panose="020B0604020202020204" pitchFamily="34" charset="0"/>
            </a:endParaRPr>
          </a:p>
        </p:txBody>
      </p:sp>
      <p:sp>
        <p:nvSpPr>
          <p:cNvPr id="3" name="Segnaposto contenuto 2">
            <a:extLst>
              <a:ext uri="{FF2B5EF4-FFF2-40B4-BE49-F238E27FC236}">
                <a16:creationId xmlns:a16="http://schemas.microsoft.com/office/drawing/2014/main" id="{3EF2C9FB-E169-40A2-B318-635CB8C25675}"/>
              </a:ext>
            </a:extLst>
          </p:cNvPr>
          <p:cNvSpPr>
            <a:spLocks noGrp="1"/>
          </p:cNvSpPr>
          <p:nvPr>
            <p:ph idx="1"/>
          </p:nvPr>
        </p:nvSpPr>
        <p:spPr/>
        <p:txBody>
          <a:bodyPr/>
          <a:lstStyle/>
          <a:p>
            <a:pPr marL="0" indent="0" algn="just" fontAlgn="base">
              <a:buNone/>
            </a:pPr>
            <a:r>
              <a:rPr lang="it-IT" dirty="0">
                <a:latin typeface="Arial" panose="020B0604020202020204" pitchFamily="34" charset="0"/>
                <a:cs typeface="Arial" panose="020B0604020202020204" pitchFamily="34" charset="0"/>
              </a:rPr>
              <a:t>«1. Alle istanze presentate al SUAP prima dell’entrata in vigore della presente legge si applica la disciplina previgente, salvo che il richiedente, entro trenta giorni dall’entrata in vigore della presente legge, non faccia richiesta al responsabile SUAP di applicazione della normativa recata dal presente capo.</a:t>
            </a:r>
          </a:p>
          <a:p>
            <a:pPr marL="0" indent="0" algn="just" fontAlgn="base">
              <a:buNone/>
            </a:pPr>
            <a:r>
              <a:rPr lang="it-IT" dirty="0">
                <a:latin typeface="Arial" panose="020B0604020202020204" pitchFamily="34" charset="0"/>
                <a:cs typeface="Arial" panose="020B0604020202020204" pitchFamily="34" charset="0"/>
              </a:rPr>
              <a:t>2. Per quanto </a:t>
            </a:r>
            <a:r>
              <a:rPr lang="it-IT" b="1" dirty="0">
                <a:latin typeface="Arial" panose="020B0604020202020204" pitchFamily="34" charset="0"/>
                <a:cs typeface="Arial" panose="020B0604020202020204" pitchFamily="34" charset="0"/>
              </a:rPr>
              <a:t>non espressamente </a:t>
            </a:r>
            <a:r>
              <a:rPr lang="it-IT" dirty="0">
                <a:latin typeface="Arial" panose="020B0604020202020204" pitchFamily="34" charset="0"/>
                <a:cs typeface="Arial" panose="020B0604020202020204" pitchFamily="34" charset="0"/>
              </a:rPr>
              <a:t>previsto dal presente capo si applica il DPR 160/2010».</a:t>
            </a:r>
          </a:p>
        </p:txBody>
      </p:sp>
    </p:spTree>
    <p:extLst>
      <p:ext uri="{BB962C8B-B14F-4D97-AF65-F5344CB8AC3E}">
        <p14:creationId xmlns:p14="http://schemas.microsoft.com/office/powerpoint/2010/main" val="34910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36FCA-A281-4160-89BF-5F93419BAE57}"/>
              </a:ext>
            </a:extLst>
          </p:cNvPr>
          <p:cNvSpPr>
            <a:spLocks noGrp="1"/>
          </p:cNvSpPr>
          <p:nvPr>
            <p:ph type="title"/>
          </p:nvPr>
        </p:nvSpPr>
        <p:spPr>
          <a:xfrm>
            <a:off x="1117309" y="764704"/>
            <a:ext cx="10157354" cy="708496"/>
          </a:xfrm>
        </p:spPr>
        <p:txBody>
          <a:bodyPr>
            <a:normAutofit fontScale="90000"/>
          </a:bodyPr>
          <a:lstStyle/>
          <a:p>
            <a:pPr algn="ctr" fontAlgn="base"/>
            <a:r>
              <a:rPr lang="it-IT" sz="3600" b="1" dirty="0">
                <a:cs typeface="Arial" panose="020B0604020202020204" pitchFamily="34" charset="0"/>
              </a:rPr>
              <a:t>ART. 8 ABROGAZIONI</a:t>
            </a:r>
            <a:br>
              <a:rPr lang="it-IT" sz="2600" b="1" dirty="0">
                <a:cs typeface="Arial" panose="020B0604020202020204" pitchFamily="34" charset="0"/>
              </a:rPr>
            </a:br>
            <a:endParaRPr lang="it-IT" sz="2600" b="1" dirty="0">
              <a:cs typeface="Arial" panose="020B0604020202020204" pitchFamily="34" charset="0"/>
            </a:endParaRPr>
          </a:p>
        </p:txBody>
      </p:sp>
      <p:sp>
        <p:nvSpPr>
          <p:cNvPr id="3" name="Segnaposto contenuto 2">
            <a:extLst>
              <a:ext uri="{FF2B5EF4-FFF2-40B4-BE49-F238E27FC236}">
                <a16:creationId xmlns:a16="http://schemas.microsoft.com/office/drawing/2014/main" id="{04AFBBF7-CE01-461B-9C5B-BDDC2EC2BEC0}"/>
              </a:ext>
            </a:extLst>
          </p:cNvPr>
          <p:cNvSpPr>
            <a:spLocks noGrp="1"/>
          </p:cNvSpPr>
          <p:nvPr>
            <p:ph idx="1"/>
          </p:nvPr>
        </p:nvSpPr>
        <p:spPr>
          <a:xfrm>
            <a:off x="549796" y="1628800"/>
            <a:ext cx="10724867" cy="4543400"/>
          </a:xfrm>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«1. Fermo restando quanto previsto dall’articolo 7, sono abrogati il comma 7 bis 2 dell’articolo 48 della legge regionale 23 aprile 2004, n. 11, i commi 4, 5 e 6 dell’articolo 7 della legge regionale 26 giugno 2008 n. 4 "Disposizioni di riordino e semplificazione normativa - Collegato alla legge finanziaria 2007 in materia di governo del territorio, parchi e protezione della natura, edilizia residenziale pubblica, mobilità e infrastrutture", l’articolo 2 della legge regionale 10 agosto 2006, n. 18 "Disposizioni di riordino e semplificazione normativa - collegato alla legge finanziaria 2006 in materia di urbanistica, cartografia, pianificazione territoriale e paesaggistica, aree naturali protette, edilizia residenziale pubblica, viabilità, mobilità e trasporti a fune" e il comma 3 dell’articolo 2 della legge regionale 2 dicembre 2005, n. 23 "Disposizioni per l'applicazione della legislazione urbanistica regionale e modifiche alla legge regionale 23 aprile 2004, n. 11 "Norme per il governo del territorio"»</a:t>
            </a:r>
          </a:p>
        </p:txBody>
      </p:sp>
    </p:spTree>
    <p:extLst>
      <p:ext uri="{BB962C8B-B14F-4D97-AF65-F5344CB8AC3E}">
        <p14:creationId xmlns:p14="http://schemas.microsoft.com/office/powerpoint/2010/main" val="2773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B23F8-F491-4DB2-81E9-B4386BE5DA3C}"/>
              </a:ext>
            </a:extLst>
          </p:cNvPr>
          <p:cNvSpPr>
            <a:spLocks noGrp="1"/>
          </p:cNvSpPr>
          <p:nvPr>
            <p:ph type="title"/>
          </p:nvPr>
        </p:nvSpPr>
        <p:spPr>
          <a:xfrm>
            <a:off x="1015735" y="217748"/>
            <a:ext cx="10157354" cy="936104"/>
          </a:xfrm>
        </p:spPr>
        <p:txBody>
          <a:bodyPr/>
          <a:lstStyle/>
          <a:p>
            <a:pPr algn="ctr"/>
            <a:r>
              <a:rPr lang="it-IT" sz="3200" b="1" dirty="0">
                <a:cs typeface="Arial" panose="020B0604020202020204" pitchFamily="34" charset="0"/>
              </a:rPr>
              <a:t>NO SUAP IN SANATORIA</a:t>
            </a:r>
          </a:p>
        </p:txBody>
      </p:sp>
      <p:sp>
        <p:nvSpPr>
          <p:cNvPr id="3" name="Segnaposto contenuto 2">
            <a:extLst>
              <a:ext uri="{FF2B5EF4-FFF2-40B4-BE49-F238E27FC236}">
                <a16:creationId xmlns:a16="http://schemas.microsoft.com/office/drawing/2014/main" id="{61231896-DA3A-4F4E-9196-60C1DB7F878F}"/>
              </a:ext>
            </a:extLst>
          </p:cNvPr>
          <p:cNvSpPr>
            <a:spLocks noGrp="1"/>
          </p:cNvSpPr>
          <p:nvPr>
            <p:ph idx="1"/>
          </p:nvPr>
        </p:nvSpPr>
        <p:spPr>
          <a:xfrm>
            <a:off x="765820" y="1628800"/>
            <a:ext cx="10657184" cy="5184576"/>
          </a:xfrm>
        </p:spPr>
        <p:txBody>
          <a:bodyPr>
            <a:normAutofit/>
          </a:bodyPr>
          <a:lstStyle/>
          <a:p>
            <a:pPr marL="0" indent="0" algn="just">
              <a:buNone/>
            </a:pPr>
            <a:r>
              <a:rPr lang="it-IT" dirty="0">
                <a:latin typeface="Arial" panose="020B0604020202020204" pitchFamily="34" charset="0"/>
                <a:cs typeface="Arial" panose="020B0604020202020204" pitchFamily="34" charset="0"/>
              </a:rPr>
              <a:t>Con la procedura dello Sportello Unico non è </a:t>
            </a:r>
            <a:r>
              <a:rPr lang="it-IT" dirty="0" err="1">
                <a:latin typeface="Arial" panose="020B0604020202020204" pitchFamily="34" charset="0"/>
                <a:cs typeface="Arial" panose="020B0604020202020204" pitchFamily="34" charset="0"/>
              </a:rPr>
              <a:t>assentibile</a:t>
            </a:r>
            <a:r>
              <a:rPr lang="it-IT" dirty="0">
                <a:latin typeface="Arial" panose="020B0604020202020204" pitchFamily="34" charset="0"/>
                <a:cs typeface="Arial" panose="020B0604020202020204" pitchFamily="34" charset="0"/>
              </a:rPr>
              <a:t> un progetto relativo ad un’attività abusiva, perché non è possibile sanare interventi relativi ad edifici che non siano stati mai legalmente riconosciuti sotto il profilo urbanistico-edilizio: «</a:t>
            </a:r>
            <a:r>
              <a:rPr lang="it-IT" i="1" dirty="0">
                <a:latin typeface="Arial" panose="020B0604020202020204" pitchFamily="34" charset="0"/>
                <a:cs typeface="Arial" panose="020B0604020202020204" pitchFamily="34" charset="0"/>
              </a:rPr>
              <a:t>Si ricorda infine che con la procedura dello Sportello Unico non è </a:t>
            </a:r>
            <a:r>
              <a:rPr lang="it-IT" i="1" dirty="0" err="1">
                <a:latin typeface="Arial" panose="020B0604020202020204" pitchFamily="34" charset="0"/>
                <a:cs typeface="Arial" panose="020B0604020202020204" pitchFamily="34" charset="0"/>
              </a:rPr>
              <a:t>assentibile</a:t>
            </a:r>
            <a:r>
              <a:rPr lang="it-IT" i="1" dirty="0">
                <a:latin typeface="Arial" panose="020B0604020202020204" pitchFamily="34" charset="0"/>
                <a:cs typeface="Arial" panose="020B0604020202020204" pitchFamily="34" charset="0"/>
              </a:rPr>
              <a:t> un progetto relativo ad attività abusiva, per cui non è possibile sanare interventi relativi ad edifici che non siano stati mai legalmente riconosciuti sotto il profilo urbanistico</a:t>
            </a:r>
            <a:r>
              <a:rPr lang="it-IT" dirty="0">
                <a:latin typeface="Arial" panose="020B0604020202020204" pitchFamily="34" charset="0"/>
                <a:cs typeface="Arial" panose="020B0604020202020204" pitchFamily="34" charset="0"/>
              </a:rPr>
              <a:t>» (Circolare n. 1/2015).</a:t>
            </a:r>
          </a:p>
        </p:txBody>
      </p:sp>
    </p:spTree>
    <p:extLst>
      <p:ext uri="{BB962C8B-B14F-4D97-AF65-F5344CB8AC3E}">
        <p14:creationId xmlns:p14="http://schemas.microsoft.com/office/powerpoint/2010/main" val="13808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C2D08-B836-440E-90D7-956C878F4A11}"/>
              </a:ext>
            </a:extLst>
          </p:cNvPr>
          <p:cNvSpPr>
            <a:spLocks noGrp="1"/>
          </p:cNvSpPr>
          <p:nvPr>
            <p:ph type="title"/>
          </p:nvPr>
        </p:nvSpPr>
        <p:spPr>
          <a:xfrm>
            <a:off x="1117309" y="367556"/>
            <a:ext cx="10157354" cy="636488"/>
          </a:xfrm>
        </p:spPr>
        <p:txBody>
          <a:bodyPr/>
          <a:lstStyle/>
          <a:p>
            <a:pPr algn="ctr"/>
            <a:r>
              <a:rPr lang="it-IT" sz="3200" b="1" dirty="0">
                <a:cs typeface="Arial" panose="020B0604020202020204" pitchFamily="34" charset="0"/>
              </a:rPr>
              <a:t>COSA DICE LA GIURISPRUDENZA?</a:t>
            </a:r>
          </a:p>
        </p:txBody>
      </p:sp>
      <p:sp>
        <p:nvSpPr>
          <p:cNvPr id="3" name="Segnaposto contenuto 2">
            <a:extLst>
              <a:ext uri="{FF2B5EF4-FFF2-40B4-BE49-F238E27FC236}">
                <a16:creationId xmlns:a16="http://schemas.microsoft.com/office/drawing/2014/main" id="{D3065822-E670-4AF2-9C48-685D42347B74}"/>
              </a:ext>
            </a:extLst>
          </p:cNvPr>
          <p:cNvSpPr>
            <a:spLocks noGrp="1"/>
          </p:cNvSpPr>
          <p:nvPr>
            <p:ph idx="1"/>
          </p:nvPr>
        </p:nvSpPr>
        <p:spPr>
          <a:xfrm>
            <a:off x="693812" y="1124744"/>
            <a:ext cx="10873208" cy="5733256"/>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nel caso di specie, la domanda presentata ai sensi dell’art. 8 del D.P.R. n. 160/2010  …  lungi dal configurare un’ipotesi tipica di sanatoria ex lege, rappresenta (come pure </a:t>
            </a:r>
            <a:r>
              <a:rPr lang="it-IT" i="1" dirty="0" err="1">
                <a:latin typeface="Arial" panose="020B0604020202020204" pitchFamily="34" charset="0"/>
                <a:cs typeface="Arial" panose="020B0604020202020204" pitchFamily="34" charset="0"/>
              </a:rPr>
              <a:t>condivisibilmente</a:t>
            </a:r>
            <a:r>
              <a:rPr lang="it-IT" i="1" dirty="0">
                <a:latin typeface="Arial" panose="020B0604020202020204" pitchFamily="34" charset="0"/>
                <a:cs typeface="Arial" panose="020B0604020202020204" pitchFamily="34" charset="0"/>
              </a:rPr>
              <a:t> rilevato dal Comune resistente) una richiesta di permesso di costruire in variante al Piano Urbanistico locale, avente ad oggetto opere originariamente e sostanzialmente abusive, in contrasto con la disciplina urbanistica ed edilizia vigente. La contraria opzione interpretativa (nel senso di riconoscere l’esistenza di un principio generale di “sanabilità del realizzato sine </a:t>
            </a:r>
            <a:r>
              <a:rPr lang="it-IT" i="1" dirty="0" err="1">
                <a:latin typeface="Arial" panose="020B0604020202020204" pitchFamily="34" charset="0"/>
                <a:cs typeface="Arial" panose="020B0604020202020204" pitchFamily="34" charset="0"/>
              </a:rPr>
              <a:t>titulo</a:t>
            </a:r>
            <a:r>
              <a:rPr lang="it-IT" i="1" dirty="0">
                <a:latin typeface="Arial" panose="020B0604020202020204" pitchFamily="34" charset="0"/>
                <a:cs typeface="Arial" panose="020B0604020202020204" pitchFamily="34" charset="0"/>
              </a:rPr>
              <a:t>” al di fuori delle ipotesi normative “tipiche”, secondo il quale, in definitiva, al fine di rendere inefficace un’ordinanza di demolizione, sarebbe sufficiente la mera presentazione un’istanza di variante urbanistica) condurrebbe all’</a:t>
            </a:r>
            <a:r>
              <a:rPr lang="it-IT" b="1" i="1" dirty="0">
                <a:latin typeface="Arial" panose="020B0604020202020204" pitchFamily="34" charset="0"/>
                <a:cs typeface="Arial" panose="020B0604020202020204" pitchFamily="34" charset="0"/>
              </a:rPr>
              <a:t>assurda conseguenza che l’eventuale accoglimento dell’istanza di variante legittimerebbe ex post (ed al di fuori delle eccezionali disposizioni temporanee </a:t>
            </a:r>
            <a:r>
              <a:rPr lang="it-IT" b="1" i="1" dirty="0" err="1">
                <a:latin typeface="Arial" panose="020B0604020202020204" pitchFamily="34" charset="0"/>
                <a:cs typeface="Arial" panose="020B0604020202020204" pitchFamily="34" charset="0"/>
              </a:rPr>
              <a:t>condonistiche</a:t>
            </a:r>
            <a:r>
              <a:rPr lang="it-IT" b="1" i="1" dirty="0">
                <a:latin typeface="Arial" panose="020B0604020202020204" pitchFamily="34" charset="0"/>
                <a:cs typeface="Arial" panose="020B0604020202020204" pitchFamily="34" charset="0"/>
              </a:rPr>
              <a:t>) il mantenimento di quanto illegittimamente realizzato in contrasto con la disciplina edilizia ed urbanistica </a:t>
            </a:r>
            <a:r>
              <a:rPr lang="it-IT" i="1" dirty="0">
                <a:latin typeface="Arial" panose="020B0604020202020204" pitchFamily="34" charset="0"/>
                <a:cs typeface="Arial" panose="020B0604020202020204" pitchFamily="34" charset="0"/>
              </a:rPr>
              <a:t>vigente</a:t>
            </a:r>
            <a:r>
              <a:rPr lang="it-IT" dirty="0">
                <a:latin typeface="Arial" panose="020B0604020202020204" pitchFamily="34" charset="0"/>
                <a:cs typeface="Arial" panose="020B0604020202020204" pitchFamily="34" charset="0"/>
              </a:rPr>
              <a:t>» (T.A.R. Puglia, Lecce, sez. III, 24.01.2017, n. 117)</a:t>
            </a:r>
          </a:p>
        </p:txBody>
      </p:sp>
    </p:spTree>
    <p:extLst>
      <p:ext uri="{BB962C8B-B14F-4D97-AF65-F5344CB8AC3E}">
        <p14:creationId xmlns:p14="http://schemas.microsoft.com/office/powerpoint/2010/main" val="21087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C3536-C59B-4D83-85D1-7399681B9291}"/>
              </a:ext>
            </a:extLst>
          </p:cNvPr>
          <p:cNvSpPr>
            <a:spLocks noGrp="1"/>
          </p:cNvSpPr>
          <p:nvPr>
            <p:ph type="title"/>
          </p:nvPr>
        </p:nvSpPr>
        <p:spPr>
          <a:xfrm>
            <a:off x="1015734" y="476672"/>
            <a:ext cx="10157354" cy="787400"/>
          </a:xfrm>
        </p:spPr>
        <p:txBody>
          <a:bodyPr>
            <a:normAutofit/>
          </a:bodyPr>
          <a:lstStyle/>
          <a:p>
            <a:pPr algn="ctr"/>
            <a:r>
              <a:rPr lang="it-IT" sz="3200" b="1" dirty="0"/>
              <a:t>SUE E CONFERENZA DI SERVIZI</a:t>
            </a:r>
          </a:p>
        </p:txBody>
      </p:sp>
      <p:sp>
        <p:nvSpPr>
          <p:cNvPr id="3" name="Segnaposto contenuto 2">
            <a:extLst>
              <a:ext uri="{FF2B5EF4-FFF2-40B4-BE49-F238E27FC236}">
                <a16:creationId xmlns:a16="http://schemas.microsoft.com/office/drawing/2014/main" id="{337469ED-2D5C-4079-B16F-BD38B2518E80}"/>
              </a:ext>
            </a:extLst>
          </p:cNvPr>
          <p:cNvSpPr>
            <a:spLocks noGrp="1"/>
          </p:cNvSpPr>
          <p:nvPr>
            <p:ph idx="1"/>
          </p:nvPr>
        </p:nvSpPr>
        <p:spPr>
          <a:xfrm>
            <a:off x="551958" y="1628800"/>
            <a:ext cx="11084907" cy="4896544"/>
          </a:xfrm>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Se la conferenza di servizi esprime parere negativo, non si può notificare il ricorso al SUE né è sufficiente citare in giudizio il solo Comune, ma bisogna coinvolgere tutte le Amministrazioni che hanno espresso il parere ostativo all’interno della conferenza di servizi: «</a:t>
            </a:r>
            <a:r>
              <a:rPr lang="it-IT" i="1" dirty="0">
                <a:latin typeface="Arial" panose="020B0604020202020204" pitchFamily="34" charset="0"/>
                <a:cs typeface="Arial" panose="020B0604020202020204" pitchFamily="34" charset="0"/>
              </a:rPr>
              <a:t>Come infatti segnalato dalla giurisprudenza, l’utilizzo del modulo procedimentale della conferenza di servizi - che come tale non configura un ufficio speciale della p.a., autonomo rispetto ai soggetti che vi partecipano - non altera le regole che presiedono, in via ordinaria e generale, all’individuazione delle autorità emananti, con la conseguenza che il ricorso va notificato a tutte le amministrazioni che, nell’ambito della conferenza, hanno espresso pareri o determinazioni che la parte ricorrente avrebbe avuto l’onere di impugnare autonomamente, se fossero stati emanati al di fuori del peculiare modulo procedimentale in esame (Cons. St., sez. VI, 3 marzo 2010, n. 1248)</a:t>
            </a:r>
            <a:r>
              <a:rPr lang="it-IT" dirty="0">
                <a:latin typeface="Arial" panose="020B0604020202020204" pitchFamily="34" charset="0"/>
                <a:cs typeface="Arial" panose="020B0604020202020204" pitchFamily="34" charset="0"/>
              </a:rPr>
              <a:t>» (Consiglio di Stato, sez. V, 02.05.2012, n. 2488; Id., 01.08.2012, n. 4400). </a:t>
            </a: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92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38BE63-648A-49A9-AB11-4DFF1C05B0FC}"/>
              </a:ext>
            </a:extLst>
          </p:cNvPr>
          <p:cNvSpPr>
            <a:spLocks noGrp="1"/>
          </p:cNvSpPr>
          <p:nvPr>
            <p:ph type="title"/>
          </p:nvPr>
        </p:nvSpPr>
        <p:spPr>
          <a:xfrm>
            <a:off x="909836" y="367556"/>
            <a:ext cx="10157354" cy="636488"/>
          </a:xfrm>
        </p:spPr>
        <p:txBody>
          <a:bodyPr>
            <a:normAutofit/>
          </a:bodyPr>
          <a:lstStyle/>
          <a:p>
            <a:pPr algn="ctr"/>
            <a:r>
              <a:rPr lang="it-IT" sz="3200" b="1" dirty="0">
                <a:cs typeface="Arial" panose="020B0604020202020204" pitchFamily="34" charset="0"/>
              </a:rPr>
              <a:t>COSA DICE LA GIURISPRUDENZA?</a:t>
            </a:r>
            <a:endParaRPr lang="it-IT" sz="3200" dirty="0"/>
          </a:p>
        </p:txBody>
      </p:sp>
      <p:sp>
        <p:nvSpPr>
          <p:cNvPr id="3" name="Segnaposto contenuto 2">
            <a:extLst>
              <a:ext uri="{FF2B5EF4-FFF2-40B4-BE49-F238E27FC236}">
                <a16:creationId xmlns:a16="http://schemas.microsoft.com/office/drawing/2014/main" id="{3999772D-0293-471A-A7A4-2CBB5FA5FB1C}"/>
              </a:ext>
            </a:extLst>
          </p:cNvPr>
          <p:cNvSpPr>
            <a:spLocks noGrp="1"/>
          </p:cNvSpPr>
          <p:nvPr>
            <p:ph idx="1"/>
          </p:nvPr>
        </p:nvSpPr>
        <p:spPr>
          <a:xfrm>
            <a:off x="549796" y="1514996"/>
            <a:ext cx="10724867" cy="4975448"/>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Per giurisprudenza costante, la procedura semplificata di variante urbanistica ha carattere eccezionale e derogatorio della disciplina generale, sicché non può trovare applicazione al di fuori delle ipotesi specificamente previste dalla norma, e i presupposti fattuali, da cui si assume nascere l’esigenza di tale variante, vanno accertati con in modo oggettivo con il dovuto rigore (Cons. Stato, sez. IV, 3 marzo 2006, n. 1038; sez. IV, 25 giugno 2007, n. 3593; sez. IV, 15 luglio 2011, n. 4308; sez. IV, 8 gennaio 2016, n. 27) … Nel caso di specie, è noto che il capannone industriale preesisteva e non è stata data alcuna convincente spiegazione circa l’effettiva necessità di un ampliamento degli spazi per l’attività di distribuzione di energia per i veicoli a trazione elettrica. 26.2.4. Sembra piuttosto doversi dire che </a:t>
            </a:r>
            <a:r>
              <a:rPr lang="it-IT" b="1" i="1" dirty="0">
                <a:latin typeface="Arial" panose="020B0604020202020204" pitchFamily="34" charset="0"/>
                <a:cs typeface="Arial" panose="020B0604020202020204" pitchFamily="34" charset="0"/>
              </a:rPr>
              <a:t>il Comune</a:t>
            </a:r>
            <a:r>
              <a:rPr lang="it-IT" i="1" dirty="0">
                <a:latin typeface="Arial" panose="020B0604020202020204" pitchFamily="34" charset="0"/>
                <a:cs typeface="Arial" panose="020B0604020202020204" pitchFamily="34" charset="0"/>
              </a:rPr>
              <a:t> … abbia inteso </a:t>
            </a:r>
            <a:r>
              <a:rPr lang="it-IT" b="1" i="1" dirty="0">
                <a:latin typeface="Arial" panose="020B0604020202020204" pitchFamily="34" charset="0"/>
                <a:cs typeface="Arial" panose="020B0604020202020204" pitchFamily="34" charset="0"/>
              </a:rPr>
              <a:t>utilizzare la speciale procedura della variante semplificata per un fine improprio, cioè quello di sanare un insediamento abusivo</a:t>
            </a:r>
            <a:r>
              <a:rPr lang="it-IT" i="1" dirty="0">
                <a:latin typeface="Arial" panose="020B0604020202020204" pitchFamily="34" charset="0"/>
                <a:cs typeface="Arial" panose="020B0604020202020204" pitchFamily="34" charset="0"/>
              </a:rPr>
              <a:t>. 26.2.5. Sono dunque fondate le censure di violazione di legge e di eccesso di potere per sviamento dalla funzione tipica</a:t>
            </a:r>
            <a:r>
              <a:rPr lang="it-IT" dirty="0">
                <a:latin typeface="Arial" panose="020B0604020202020204" pitchFamily="34" charset="0"/>
                <a:cs typeface="Arial" panose="020B0604020202020204" pitchFamily="34" charset="0"/>
              </a:rPr>
              <a:t>» (Consiglio di Stato, sez. IV, 20.10.2016, n. 4380).</a:t>
            </a: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18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52E998-5E5E-48DC-B843-2C7A3EA7515E}"/>
              </a:ext>
            </a:extLst>
          </p:cNvPr>
          <p:cNvSpPr>
            <a:spLocks noGrp="1"/>
          </p:cNvSpPr>
          <p:nvPr>
            <p:ph type="title"/>
          </p:nvPr>
        </p:nvSpPr>
        <p:spPr>
          <a:xfrm>
            <a:off x="549796" y="260648"/>
            <a:ext cx="11233248" cy="1152128"/>
          </a:xfrm>
        </p:spPr>
        <p:txBody>
          <a:bodyPr>
            <a:normAutofit/>
          </a:bodyPr>
          <a:lstStyle/>
          <a:p>
            <a:pPr algn="ctr"/>
            <a:r>
              <a:rPr lang="it-IT" sz="3200" b="1" dirty="0">
                <a:cs typeface="Arial" panose="020B0604020202020204" pitchFamily="34" charset="0"/>
              </a:rPr>
              <a:t>NON SI SOSPENDE LA DEMOLIZIONE </a:t>
            </a:r>
            <a:br>
              <a:rPr lang="it-IT" sz="3200" b="1" dirty="0">
                <a:cs typeface="Arial" panose="020B0604020202020204" pitchFamily="34" charset="0"/>
              </a:rPr>
            </a:br>
            <a:r>
              <a:rPr lang="it-IT" sz="3200" b="1" dirty="0">
                <a:cs typeface="Arial" panose="020B0604020202020204" pitchFamily="34" charset="0"/>
              </a:rPr>
              <a:t>IN CASO DI VARIANTE NON ANCORA APPROVATA</a:t>
            </a:r>
          </a:p>
        </p:txBody>
      </p:sp>
      <p:sp>
        <p:nvSpPr>
          <p:cNvPr id="3" name="Segnaposto contenuto 2">
            <a:extLst>
              <a:ext uri="{FF2B5EF4-FFF2-40B4-BE49-F238E27FC236}">
                <a16:creationId xmlns:a16="http://schemas.microsoft.com/office/drawing/2014/main" id="{47FE70DD-03ED-458B-96F6-EE73026B2667}"/>
              </a:ext>
            </a:extLst>
          </p:cNvPr>
          <p:cNvSpPr>
            <a:spLocks noGrp="1"/>
          </p:cNvSpPr>
          <p:nvPr>
            <p:ph idx="1"/>
          </p:nvPr>
        </p:nvSpPr>
        <p:spPr>
          <a:xfrm>
            <a:off x="564050" y="1700808"/>
            <a:ext cx="10652859" cy="5229200"/>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Nessun potere risulta invece conferito dalla norma al Responsabile dell’UTC, nella more della decisione del consiglio comunale, circa la sospensione del procedimento per ragioni di carattere edilizio o urbanistico che, anche laddove non esaminate in sede di conferenza di servizi, potranno pur sempre essere valutate dal consiglio comunale. A ciò </a:t>
            </a:r>
            <a:r>
              <a:rPr lang="it-IT" i="1" dirty="0" err="1">
                <a:latin typeface="Arial" panose="020B0604020202020204" pitchFamily="34" charset="0"/>
                <a:cs typeface="Arial" panose="020B0604020202020204" pitchFamily="34" charset="0"/>
              </a:rPr>
              <a:t>aggiungasi</a:t>
            </a:r>
            <a:r>
              <a:rPr lang="it-IT" i="1" dirty="0">
                <a:latin typeface="Arial" panose="020B0604020202020204" pitchFamily="34" charset="0"/>
                <a:cs typeface="Arial" panose="020B0604020202020204" pitchFamily="34" charset="0"/>
              </a:rPr>
              <a:t> che la motivazione addotta dal responsabile dell’UTC per supportare la disposta sospensione procedimentale (omessa rimozione di manufatto abusivo), come già rilevato dalla sezione nell’ordinanza cautelare n.134/2014, lungi dal costituire ostacolo al procedimento come tipizzato dall’art.5 DPR 447/1998 (oggi art.8 DPR 160/2010), assume rilievo solo sotto il profilo sanzionatorio, estraneo alla modifica della strumentazione urbanistica in questione</a:t>
            </a:r>
            <a:r>
              <a:rPr lang="it-IT" dirty="0">
                <a:latin typeface="Arial" panose="020B0604020202020204" pitchFamily="34" charset="0"/>
                <a:cs typeface="Arial" panose="020B0604020202020204" pitchFamily="34" charset="0"/>
              </a:rPr>
              <a:t>» (T.A.R. Puglia, Lecce, sez. I, 09.10.2014, n. 2451)</a:t>
            </a:r>
          </a:p>
          <a:p>
            <a:pPr algn="just"/>
            <a:endParaRPr lang="it-IT" dirty="0"/>
          </a:p>
        </p:txBody>
      </p:sp>
    </p:spTree>
    <p:extLst>
      <p:ext uri="{BB962C8B-B14F-4D97-AF65-F5344CB8AC3E}">
        <p14:creationId xmlns:p14="http://schemas.microsoft.com/office/powerpoint/2010/main" val="29838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FEE95-BED1-47D6-A2CC-BDE367D645C2}"/>
              </a:ext>
            </a:extLst>
          </p:cNvPr>
          <p:cNvSpPr>
            <a:spLocks noGrp="1"/>
          </p:cNvSpPr>
          <p:nvPr>
            <p:ph type="title"/>
          </p:nvPr>
        </p:nvSpPr>
        <p:spPr>
          <a:xfrm>
            <a:off x="1117309" y="548680"/>
            <a:ext cx="10157354" cy="924520"/>
          </a:xfrm>
        </p:spPr>
        <p:txBody>
          <a:bodyPr/>
          <a:lstStyle/>
          <a:p>
            <a:pPr algn="ctr"/>
            <a:r>
              <a:rPr lang="it-IT" sz="3200" b="1" dirty="0">
                <a:cs typeface="Arial" panose="020B0604020202020204" pitchFamily="34" charset="0"/>
              </a:rPr>
              <a:t>VANTAGGI DEL SUAP</a:t>
            </a:r>
          </a:p>
        </p:txBody>
      </p:sp>
      <p:sp>
        <p:nvSpPr>
          <p:cNvPr id="3" name="Segnaposto contenuto 2">
            <a:extLst>
              <a:ext uri="{FF2B5EF4-FFF2-40B4-BE49-F238E27FC236}">
                <a16:creationId xmlns:a16="http://schemas.microsoft.com/office/drawing/2014/main" id="{5F70F6A5-3F93-4F1A-A338-ADCEBC1F8FB2}"/>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semplificazione ed accelerazione delle procedure amministrative;</a:t>
            </a:r>
          </a:p>
          <a:p>
            <a:pPr algn="just"/>
            <a:r>
              <a:rPr lang="it-IT" dirty="0">
                <a:latin typeface="Arial" panose="020B0604020202020204" pitchFamily="34" charset="0"/>
                <a:cs typeface="Arial" panose="020B0604020202020204" pitchFamily="34" charset="0"/>
              </a:rPr>
              <a:t>trasparenza dell'azione amministrativa e la sua apertura alla partecipazione dei cittadini, vincolando tra l'altro l'Amministrazione all'utilizzo del sistema di gestione digitalizzata (</a:t>
            </a:r>
            <a:r>
              <a:rPr lang="it-IT" i="1" dirty="0">
                <a:latin typeface="Arial" panose="020B0604020202020204" pitchFamily="34" charset="0"/>
                <a:cs typeface="Arial" panose="020B0604020202020204" pitchFamily="34" charset="0"/>
              </a:rPr>
              <a:t>e-government</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promozione attiva di un razionale sviluppo economico locale.</a:t>
            </a:r>
          </a:p>
        </p:txBody>
      </p:sp>
    </p:spTree>
    <p:extLst>
      <p:ext uri="{BB962C8B-B14F-4D97-AF65-F5344CB8AC3E}">
        <p14:creationId xmlns:p14="http://schemas.microsoft.com/office/powerpoint/2010/main" val="222658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62400E-94AC-4273-B317-8044A6507478}"/>
              </a:ext>
            </a:extLst>
          </p:cNvPr>
          <p:cNvSpPr>
            <a:spLocks noGrp="1"/>
          </p:cNvSpPr>
          <p:nvPr>
            <p:ph type="title"/>
          </p:nvPr>
        </p:nvSpPr>
        <p:spPr>
          <a:xfrm>
            <a:off x="1117309" y="764704"/>
            <a:ext cx="10157354" cy="708496"/>
          </a:xfrm>
        </p:spPr>
        <p:txBody>
          <a:bodyPr/>
          <a:lstStyle/>
          <a:p>
            <a:pPr algn="ctr"/>
            <a:r>
              <a:rPr lang="it-IT" sz="3200" b="1" dirty="0">
                <a:cs typeface="Arial" panose="020B0604020202020204" pitchFamily="34" charset="0"/>
              </a:rPr>
              <a:t>SVANTAGGI SUAP</a:t>
            </a:r>
          </a:p>
        </p:txBody>
      </p:sp>
      <p:sp>
        <p:nvSpPr>
          <p:cNvPr id="3" name="Segnaposto contenuto 2">
            <a:extLst>
              <a:ext uri="{FF2B5EF4-FFF2-40B4-BE49-F238E27FC236}">
                <a16:creationId xmlns:a16="http://schemas.microsoft.com/office/drawing/2014/main" id="{D64DA9A3-1915-4577-911F-EDA11CB2F158}"/>
              </a:ext>
            </a:extLst>
          </p:cNvPr>
          <p:cNvSpPr>
            <a:spLocks noGrp="1"/>
          </p:cNvSpPr>
          <p:nvPr>
            <p:ph idx="1"/>
          </p:nvPr>
        </p:nvSpPr>
        <p:spPr>
          <a:xfrm>
            <a:off x="1117309" y="1772816"/>
            <a:ext cx="10157354" cy="4470400"/>
          </a:xfrm>
        </p:spPr>
        <p:txBody>
          <a:bodyPr/>
          <a:lstStyle/>
          <a:p>
            <a:r>
              <a:rPr lang="it-IT" dirty="0">
                <a:latin typeface="Arial" panose="020B0604020202020204" pitchFamily="34" charset="0"/>
                <a:cs typeface="Arial" panose="020B0604020202020204" pitchFamily="34" charset="0"/>
              </a:rPr>
              <a:t>permane, con i limiti suddetti, la discrezionalità del Comune;</a:t>
            </a:r>
          </a:p>
          <a:p>
            <a:r>
              <a:rPr lang="it-IT" dirty="0">
                <a:latin typeface="Arial" panose="020B0604020202020204" pitchFamily="34" charset="0"/>
                <a:cs typeface="Arial" panose="020B0604020202020204" pitchFamily="34" charset="0"/>
              </a:rPr>
              <a:t>non sempre le tempistiche della conferenza di servizi sono rispettate;</a:t>
            </a:r>
          </a:p>
          <a:p>
            <a:r>
              <a:rPr lang="it-IT" dirty="0">
                <a:latin typeface="Arial" panose="020B0604020202020204" pitchFamily="34" charset="0"/>
                <a:cs typeface="Arial" panose="020B0604020202020204" pitchFamily="34" charset="0"/>
              </a:rPr>
              <a:t>rimangono irrisolte alcune questioni problematiche;</a:t>
            </a:r>
          </a:p>
        </p:txBody>
      </p:sp>
    </p:spTree>
    <p:extLst>
      <p:ext uri="{BB962C8B-B14F-4D97-AF65-F5344CB8AC3E}">
        <p14:creationId xmlns:p14="http://schemas.microsoft.com/office/powerpoint/2010/main" val="8744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FE16D3-A184-4876-84B5-D5DBF8F590BC}"/>
              </a:ext>
            </a:extLst>
          </p:cNvPr>
          <p:cNvSpPr>
            <a:spLocks noGrp="1"/>
          </p:cNvSpPr>
          <p:nvPr>
            <p:ph type="title"/>
          </p:nvPr>
        </p:nvSpPr>
        <p:spPr>
          <a:xfrm>
            <a:off x="1117309" y="685800"/>
            <a:ext cx="10157354" cy="787400"/>
          </a:xfrm>
        </p:spPr>
        <p:txBody>
          <a:bodyPr/>
          <a:lstStyle/>
          <a:p>
            <a:pPr algn="ctr"/>
            <a:r>
              <a:rPr lang="it-IT" sz="3200" b="1" dirty="0">
                <a:cs typeface="Arial" panose="020B0604020202020204" pitchFamily="34" charset="0"/>
              </a:rPr>
              <a:t>SUAP E PEREQUAZIONE</a:t>
            </a:r>
          </a:p>
        </p:txBody>
      </p:sp>
      <p:sp>
        <p:nvSpPr>
          <p:cNvPr id="3" name="Segnaposto contenuto 2">
            <a:extLst>
              <a:ext uri="{FF2B5EF4-FFF2-40B4-BE49-F238E27FC236}">
                <a16:creationId xmlns:a16="http://schemas.microsoft.com/office/drawing/2014/main" id="{A4EE8E38-92BF-4C31-9F18-EB65752B1EBF}"/>
              </a:ext>
            </a:extLst>
          </p:cNvPr>
          <p:cNvSpPr>
            <a:spLocks noGrp="1"/>
          </p:cNvSpPr>
          <p:nvPr>
            <p:ph idx="1"/>
          </p:nvPr>
        </p:nvSpPr>
        <p:spPr/>
        <p:txBody>
          <a:bodyPr>
            <a:normAutofit/>
          </a:bodyPr>
          <a:lstStyle/>
          <a:p>
            <a:pPr algn="just"/>
            <a:r>
              <a:rPr lang="it-IT" dirty="0">
                <a:latin typeface="Arial" panose="020B0604020202020204" pitchFamily="34" charset="0"/>
                <a:cs typeface="Arial" panose="020B0604020202020204" pitchFamily="34" charset="0"/>
              </a:rPr>
              <a:t>Se il piano generale è caratterizzato da meccanismi perequativi che accompagnano le singole previsioni di utilizzazione edificatoria delle diverse aree del territorio comunale, la necessità di assicurare la parità di trattamento tra i soggetti ai quali la pianificazione è diretta - evitando che chi si avvale del SUAP (in deroga o in variante) riceva un trattamento differenziato e “migliore” rispetto a chi procede nella fisiologica attuazione dello strumento urbanistico - imporrebbe l’estensione di analoghi meccanismi perequativi anche alle suddette procedure di SUAP.</a:t>
            </a:r>
          </a:p>
        </p:txBody>
      </p:sp>
    </p:spTree>
    <p:extLst>
      <p:ext uri="{BB962C8B-B14F-4D97-AF65-F5344CB8AC3E}">
        <p14:creationId xmlns:p14="http://schemas.microsoft.com/office/powerpoint/2010/main" val="307530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9D942-3EFF-4E15-AB83-54E6D6B97F0C}"/>
              </a:ext>
            </a:extLst>
          </p:cNvPr>
          <p:cNvSpPr>
            <a:spLocks noGrp="1"/>
          </p:cNvSpPr>
          <p:nvPr>
            <p:ph type="title"/>
          </p:nvPr>
        </p:nvSpPr>
        <p:spPr>
          <a:xfrm>
            <a:off x="1117309" y="764704"/>
            <a:ext cx="10157354" cy="708496"/>
          </a:xfrm>
        </p:spPr>
        <p:txBody>
          <a:bodyPr>
            <a:normAutofit/>
          </a:bodyPr>
          <a:lstStyle/>
          <a:p>
            <a:pPr algn="ctr"/>
            <a:r>
              <a:rPr lang="it-IT" sz="3200" b="1" dirty="0">
                <a:cs typeface="Arial" panose="020B0604020202020204" pitchFamily="34" charset="0"/>
              </a:rPr>
              <a:t>SUAP IN DEROGA E PEREQUAZIONE</a:t>
            </a:r>
          </a:p>
        </p:txBody>
      </p:sp>
      <p:sp>
        <p:nvSpPr>
          <p:cNvPr id="3" name="Segnaposto contenuto 2">
            <a:extLst>
              <a:ext uri="{FF2B5EF4-FFF2-40B4-BE49-F238E27FC236}">
                <a16:creationId xmlns:a16="http://schemas.microsoft.com/office/drawing/2014/main" id="{5DA03F45-86D6-438D-B5AF-F7FC519C2ED7}"/>
              </a:ext>
            </a:extLst>
          </p:cNvPr>
          <p:cNvSpPr>
            <a:spLocks noGrp="1"/>
          </p:cNvSpPr>
          <p:nvPr>
            <p:ph idx="1"/>
          </p:nvPr>
        </p:nvSpPr>
        <p:spPr/>
        <p:txBody>
          <a:bodyPr>
            <a:normAutofit/>
          </a:bodyPr>
          <a:lstStyle/>
          <a:p>
            <a:pPr algn="just"/>
            <a:r>
              <a:rPr lang="it-IT" dirty="0">
                <a:latin typeface="Arial" panose="020B0604020202020204" pitchFamily="34" charset="0"/>
                <a:cs typeface="Arial" panose="020B0604020202020204" pitchFamily="34" charset="0"/>
              </a:rPr>
              <a:t>L’assenza di una variante allo strumento urbanistico, che viene semplicemente derogato limitatamente alle parti che ostano alla realizzazione dell’intervento edilizio, implica un effetto analogo a quello che nella prassi viene posto a fondamento del c.d. contributo perequativo.</a:t>
            </a:r>
          </a:p>
          <a:p>
            <a:pPr algn="just"/>
            <a:r>
              <a:rPr lang="it-IT" dirty="0">
                <a:latin typeface="Arial" panose="020B0604020202020204" pitchFamily="34" charset="0"/>
                <a:cs typeface="Arial" panose="020B0604020202020204" pitchFamily="34" charset="0"/>
              </a:rPr>
              <a:t>Sì perequazione: si può affermare che l’art. 16 comma 4 lettera </a:t>
            </a:r>
            <a:r>
              <a:rPr lang="it-IT" i="1" dirty="0">
                <a:latin typeface="Arial" panose="020B0604020202020204" pitchFamily="34" charset="0"/>
                <a:cs typeface="Arial" panose="020B0604020202020204" pitchFamily="34" charset="0"/>
              </a:rPr>
              <a:t>d-ter</a:t>
            </a:r>
            <a:r>
              <a:rPr lang="it-IT" dirty="0">
                <a:latin typeface="Arial" panose="020B0604020202020204" pitchFamily="34" charset="0"/>
                <a:cs typeface="Arial" panose="020B0604020202020204" pitchFamily="34" charset="0"/>
              </a:rPr>
              <a:t>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(c.d. contributo straordinario o perequazione) nel caso di SUAP in deroga trovi applicazione.</a:t>
            </a: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23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86C43D-6725-4306-B30B-E961CB6691CF}"/>
              </a:ext>
            </a:extLst>
          </p:cNvPr>
          <p:cNvSpPr>
            <a:spLocks noGrp="1"/>
          </p:cNvSpPr>
          <p:nvPr>
            <p:ph type="title"/>
          </p:nvPr>
        </p:nvSpPr>
        <p:spPr>
          <a:xfrm>
            <a:off x="1088936" y="188640"/>
            <a:ext cx="10157354" cy="602828"/>
          </a:xfrm>
        </p:spPr>
        <p:txBody>
          <a:bodyPr>
            <a:normAutofit/>
          </a:bodyPr>
          <a:lstStyle/>
          <a:p>
            <a:pPr algn="ctr"/>
            <a:r>
              <a:rPr lang="it-IT" sz="3200" b="1" dirty="0">
                <a:cs typeface="Arial" panose="020B0604020202020204" pitchFamily="34" charset="0"/>
              </a:rPr>
              <a:t>SUAP IN VARIANTE E PEREQUAZIONE</a:t>
            </a:r>
            <a:endParaRPr lang="it-IT" sz="3200" dirty="0"/>
          </a:p>
        </p:txBody>
      </p:sp>
      <p:sp>
        <p:nvSpPr>
          <p:cNvPr id="3" name="Segnaposto contenuto 2">
            <a:extLst>
              <a:ext uri="{FF2B5EF4-FFF2-40B4-BE49-F238E27FC236}">
                <a16:creationId xmlns:a16="http://schemas.microsoft.com/office/drawing/2014/main" id="{D837978F-01CB-4E8F-ADC2-5FFB2B805996}"/>
              </a:ext>
            </a:extLst>
          </p:cNvPr>
          <p:cNvSpPr>
            <a:spLocks noGrp="1"/>
          </p:cNvSpPr>
          <p:nvPr>
            <p:ph idx="1"/>
          </p:nvPr>
        </p:nvSpPr>
        <p:spPr>
          <a:xfrm>
            <a:off x="261764" y="791468"/>
            <a:ext cx="11521280" cy="6066532"/>
          </a:xfrm>
        </p:spPr>
        <p:txBody>
          <a:bodyPr>
            <a:normAutofit/>
          </a:bodyPr>
          <a:lstStyle/>
          <a:p>
            <a:pPr algn="just"/>
            <a:r>
              <a:rPr lang="it-IT" dirty="0">
                <a:latin typeface="Arial" panose="020B0604020202020204" pitchFamily="34" charset="0"/>
                <a:cs typeface="Arial" panose="020B0604020202020204" pitchFamily="34" charset="0"/>
              </a:rPr>
              <a:t>Secondo l’Allegato A alla D.G.R.V. n. 2045/2013 sembra che, nel SUAP in variante, non sia dovuta la perequazione: «sempre per gli interventi di edilizia produttiva in variante allo strumento urbanistico generale, nei casi in cui l’insieme degli interventi stessi comporti un impatto rilevante sul territorio, è possibile che il comune richieda ai soggetti attuatori </a:t>
            </a:r>
            <a:r>
              <a:rPr lang="it-IT" b="1" dirty="0">
                <a:latin typeface="Arial" panose="020B0604020202020204" pitchFamily="34" charset="0"/>
                <a:cs typeface="Arial" panose="020B0604020202020204" pitchFamily="34" charset="0"/>
              </a:rPr>
              <a:t>un ulteriore contributo o particolari opere aggiuntive</a:t>
            </a:r>
            <a:r>
              <a:rPr lang="it-IT" dirty="0">
                <a:latin typeface="Arial" panose="020B0604020202020204" pitchFamily="34" charset="0"/>
                <a:cs typeface="Arial" panose="020B0604020202020204" pitchFamily="34" charset="0"/>
              </a:rPr>
              <a:t>. Tuttavia, </a:t>
            </a:r>
            <a:r>
              <a:rPr lang="it-IT" b="1" dirty="0">
                <a:latin typeface="Arial" panose="020B0604020202020204" pitchFamily="34" charset="0"/>
                <a:cs typeface="Arial" panose="020B0604020202020204" pitchFamily="34" charset="0"/>
              </a:rPr>
              <a:t>tale pretesa non si deve sostanziare in prelievi forzosi</a:t>
            </a:r>
            <a:r>
              <a:rPr lang="it-IT" dirty="0">
                <a:latin typeface="Arial" panose="020B0604020202020204" pitchFamily="34" charset="0"/>
                <a:cs typeface="Arial" panose="020B0604020202020204" pitchFamily="34" charset="0"/>
              </a:rPr>
              <a:t> imposti nei confronti dell’attuatore ovvero nella realizzazione di opere in alcun modo connesse agli interventi da realizzare. A tal proposito, si precisa che le forme di garanzia per il rispetto degli impegni assunti devono in ogni caso essere proporzionate alla portata dell’intervento e alle specifiche circostanze e che, nell’ipotesi di fissazione di penale, essa deve essere calcolata con equità».</a:t>
            </a:r>
          </a:p>
          <a:p>
            <a:pPr algn="just"/>
            <a:r>
              <a:rPr lang="it-IT" dirty="0">
                <a:latin typeface="Arial" panose="020B0604020202020204" pitchFamily="34" charset="0"/>
                <a:cs typeface="Arial" panose="020B0604020202020204" pitchFamily="34" charset="0"/>
              </a:rPr>
              <a:t>Sembra che le opere di compensazione ambientale/adeguamento infrastrutture siano sostitutive e non alternative alla perequazione, ai sensi dell’art. 16, c. 4 </a:t>
            </a:r>
            <a:r>
              <a:rPr lang="it-IT" i="1" dirty="0">
                <a:latin typeface="Arial" panose="020B0604020202020204" pitchFamily="34" charset="0"/>
                <a:cs typeface="Arial" panose="020B0604020202020204" pitchFamily="34" charset="0"/>
              </a:rPr>
              <a:t>bis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«Con riferimento a quanto previsto dal secondo periodo della lettera d-ter) del comma 4, </a:t>
            </a:r>
            <a:r>
              <a:rPr lang="it-IT" b="1" dirty="0">
                <a:latin typeface="Arial" panose="020B0604020202020204" pitchFamily="34" charset="0"/>
                <a:cs typeface="Arial" panose="020B0604020202020204" pitchFamily="34" charset="0"/>
              </a:rPr>
              <a:t>sono fatte salve le diverse disposizioni delle legislazioni regionali e degli strumenti urbanistici generali comunali</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75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EB2A70-A61D-4F3B-88CD-8C680A7A47D4}"/>
              </a:ext>
            </a:extLst>
          </p:cNvPr>
          <p:cNvSpPr>
            <a:spLocks noGrp="1"/>
          </p:cNvSpPr>
          <p:nvPr>
            <p:ph type="title"/>
          </p:nvPr>
        </p:nvSpPr>
        <p:spPr>
          <a:xfrm>
            <a:off x="1117309" y="205998"/>
            <a:ext cx="10157354" cy="708496"/>
          </a:xfrm>
        </p:spPr>
        <p:txBody>
          <a:bodyPr>
            <a:normAutofit/>
          </a:bodyPr>
          <a:lstStyle/>
          <a:p>
            <a:pPr algn="ctr"/>
            <a:r>
              <a:rPr lang="it-IT" sz="3200" b="1" dirty="0">
                <a:cs typeface="Arial" panose="020B0604020202020204" pitchFamily="34" charset="0"/>
              </a:rPr>
              <a:t>SUAP IN VARIANTE E PEREQUAZIONE</a:t>
            </a:r>
            <a:endParaRPr lang="it-IT" sz="3200" dirty="0"/>
          </a:p>
        </p:txBody>
      </p:sp>
      <p:sp>
        <p:nvSpPr>
          <p:cNvPr id="3" name="Segnaposto contenuto 2">
            <a:extLst>
              <a:ext uri="{FF2B5EF4-FFF2-40B4-BE49-F238E27FC236}">
                <a16:creationId xmlns:a16="http://schemas.microsoft.com/office/drawing/2014/main" id="{B444AED0-3AF7-44E3-8A77-8AB13B716454}"/>
              </a:ext>
            </a:extLst>
          </p:cNvPr>
          <p:cNvSpPr>
            <a:spLocks noGrp="1"/>
          </p:cNvSpPr>
          <p:nvPr>
            <p:ph idx="1"/>
          </p:nvPr>
        </p:nvSpPr>
        <p:spPr>
          <a:xfrm>
            <a:off x="333772" y="914494"/>
            <a:ext cx="11377264" cy="5943506"/>
          </a:xfrm>
        </p:spPr>
        <p:txBody>
          <a:bodyPr>
            <a:normAutofit/>
          </a:bodyPr>
          <a:lstStyle/>
          <a:p>
            <a:pPr algn="just"/>
            <a:r>
              <a:rPr lang="it-IT" dirty="0">
                <a:latin typeface="Arial" panose="020B0604020202020204" pitchFamily="34" charset="0"/>
                <a:cs typeface="Arial" panose="020B0604020202020204" pitchFamily="34" charset="0"/>
              </a:rPr>
              <a:t>La giurisprudenza, però, è di parere opposto. «</a:t>
            </a:r>
            <a:r>
              <a:rPr lang="it-IT" i="1" dirty="0">
                <a:latin typeface="Arial" panose="020B0604020202020204" pitchFamily="34" charset="0"/>
                <a:cs typeface="Arial" panose="020B0604020202020204" pitchFamily="34" charset="0"/>
              </a:rPr>
              <a:t>Parte ricorrente ha impugnato il provvedimento che subordina il rilascio del permesso di costruire al pagamento dell’importo del contributo di costruzione determinato in base al maggior valore dell'immobile derivante dalla variante urbanistica ai sensi dell'art. 16 comma 4.d ter DPR 6.6.01 n. 380 di Euro 346.828,40. Il ricorso è infondato, essendo il contributo richiesto in relazione ad intervento in variante urbanistica. Il comune di Mirano ha fatto corretta applicazione del quarto comma lettera d-ter dell'art. 16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380 del 2001 che fa riferimento ad </a:t>
            </a:r>
            <a:r>
              <a:rPr lang="it-IT" b="1" i="1" dirty="0">
                <a:latin typeface="Arial" panose="020B0604020202020204" pitchFamily="34" charset="0"/>
                <a:cs typeface="Arial" panose="020B0604020202020204" pitchFamily="34" charset="0"/>
              </a:rPr>
              <a:t>ogni ipotesi di variante urbanistica</a:t>
            </a:r>
            <a:r>
              <a:rPr lang="it-IT" i="1" dirty="0">
                <a:latin typeface="Arial" panose="020B0604020202020204" pitchFamily="34" charset="0"/>
                <a:cs typeface="Arial" panose="020B0604020202020204" pitchFamily="34" charset="0"/>
              </a:rPr>
              <a:t> </a:t>
            </a:r>
            <a:r>
              <a:rPr lang="it-IT" b="1" i="1" dirty="0">
                <a:latin typeface="Arial" panose="020B0604020202020204" pitchFamily="34" charset="0"/>
                <a:cs typeface="Arial" panose="020B0604020202020204" pitchFamily="34" charset="0"/>
              </a:rPr>
              <a:t>ossia anche alle varianti approvate con la procedura dello sportello unico</a:t>
            </a:r>
            <a:r>
              <a:rPr lang="it-IT" i="1" dirty="0">
                <a:latin typeface="Arial" panose="020B0604020202020204" pitchFamily="34" charset="0"/>
                <a:cs typeface="Arial" panose="020B0604020202020204" pitchFamily="34" charset="0"/>
              </a:rPr>
              <a:t>, come nel caso di specie. È stato correttamente richiesto un contributo straordinario nella misura del 50 per cento dell'aumento di valore dell'area</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 11.04.2018, n. 382</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Sì perequazione: si può affermare che l’art. 16 comma 4 lettera </a:t>
            </a:r>
            <a:r>
              <a:rPr lang="it-IT" i="1" dirty="0">
                <a:latin typeface="Arial" panose="020B0604020202020204" pitchFamily="34" charset="0"/>
                <a:cs typeface="Arial" panose="020B0604020202020204" pitchFamily="34" charset="0"/>
              </a:rPr>
              <a:t>d-ter</a:t>
            </a:r>
            <a:r>
              <a:rPr lang="it-IT" dirty="0">
                <a:latin typeface="Arial" panose="020B0604020202020204" pitchFamily="34" charset="0"/>
                <a:cs typeface="Arial" panose="020B0604020202020204" pitchFamily="34" charset="0"/>
              </a:rPr>
              <a:t>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(c.d. contributo straordinario o perequazione) nel caso di SUAP in variante trovi applicazione.</a:t>
            </a:r>
          </a:p>
          <a:p>
            <a:pPr algn="just"/>
            <a:endParaRPr lang="it-IT" dirty="0">
              <a:latin typeface="Arial" panose="020B0604020202020204" pitchFamily="34" charset="0"/>
              <a:cs typeface="Arial" panose="020B0604020202020204" pitchFamily="34" charset="0"/>
            </a:endParaRPr>
          </a:p>
          <a:p>
            <a:pPr algn="just"/>
            <a:endParaRPr lang="it-IT" dirty="0">
              <a:latin typeface="Arial" panose="020B06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83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CCEAC4-5B2C-4E7F-AAA8-72EBB950B1A5}"/>
              </a:ext>
            </a:extLst>
          </p:cNvPr>
          <p:cNvSpPr>
            <a:spLocks noGrp="1"/>
          </p:cNvSpPr>
          <p:nvPr>
            <p:ph type="title"/>
          </p:nvPr>
        </p:nvSpPr>
        <p:spPr>
          <a:xfrm>
            <a:off x="748799" y="476672"/>
            <a:ext cx="10157354" cy="636488"/>
          </a:xfrm>
        </p:spPr>
        <p:txBody>
          <a:bodyPr>
            <a:normAutofit/>
          </a:bodyPr>
          <a:lstStyle/>
          <a:p>
            <a:pPr algn="ctr"/>
            <a:r>
              <a:rPr lang="it-IT" sz="3200" b="1" dirty="0">
                <a:cs typeface="Arial" panose="020B0604020202020204" pitchFamily="34" charset="0"/>
              </a:rPr>
              <a:t>L.R.V. N. 55/2012 E L.R.V. N. 50/2012</a:t>
            </a:r>
          </a:p>
        </p:txBody>
      </p:sp>
      <p:sp>
        <p:nvSpPr>
          <p:cNvPr id="3" name="Segnaposto contenuto 2">
            <a:extLst>
              <a:ext uri="{FF2B5EF4-FFF2-40B4-BE49-F238E27FC236}">
                <a16:creationId xmlns:a16="http://schemas.microsoft.com/office/drawing/2014/main" id="{C22FEB4E-931F-456E-BC31-757E2A273AE6}"/>
              </a:ext>
            </a:extLst>
          </p:cNvPr>
          <p:cNvSpPr>
            <a:spLocks noGrp="1"/>
          </p:cNvSpPr>
          <p:nvPr>
            <p:ph idx="1"/>
          </p:nvPr>
        </p:nvSpPr>
        <p:spPr>
          <a:xfrm>
            <a:off x="1053853" y="1556792"/>
            <a:ext cx="9869322" cy="5184576"/>
          </a:xfrm>
        </p:spPr>
        <p:txBody>
          <a:bodyPr>
            <a:normAutofit/>
          </a:bodyPr>
          <a:lstStyle/>
          <a:p>
            <a:pPr marL="0" indent="0" algn="just">
              <a:buNone/>
            </a:pPr>
            <a:r>
              <a:rPr lang="it-IT" dirty="0">
                <a:latin typeface="Arial" panose="020B0604020202020204" pitchFamily="34" charset="0"/>
                <a:cs typeface="Arial" panose="020B0604020202020204" pitchFamily="34" charset="0"/>
              </a:rPr>
              <a:t>Le autorizzazioni per le strutture di vicinato, le medie e grandi strutture di vendita vengono presentate al SUAP competente per territorio (cfr. artt. 17, 18 e 19 della L.R. Veneto n. 50/2012), anche se le medie/grandi strutture di vendita sono escluse dalla variante semplificata, ex art. 8, c. 3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a:t>
            </a:r>
          </a:p>
          <a:p>
            <a:pPr marL="0" indent="0" algn="just">
              <a:buNone/>
            </a:pPr>
            <a:r>
              <a:rPr lang="it-IT" dirty="0">
                <a:latin typeface="Arial" panose="020B0604020202020204" pitchFamily="34" charset="0"/>
                <a:cs typeface="Arial" panose="020B0604020202020204" pitchFamily="34" charset="0"/>
              </a:rPr>
              <a:t>La C. Cost., nella sentenza n. 251/2013, ha ritenuto costituzionalmente legittimi gli artt. 17, 18 e 19 della L.R. Veneto n. 55/2012  che, a contrario di quanto sostenuto dal Governo, non omettono di sottoporre il progetto a VAS od a altre valutazioni ambientali, dato che si tratta di una fase interna al procedimento di formazione di piani/programmi  e non attiene alle modalità di presentazione al SUAP di richieste di un singolo esercizio commerciale. </a:t>
            </a: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35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71329-2E54-4F75-86D9-EAF5E0BC685C}"/>
              </a:ext>
            </a:extLst>
          </p:cNvPr>
          <p:cNvSpPr>
            <a:spLocks noGrp="1"/>
          </p:cNvSpPr>
          <p:nvPr>
            <p:ph type="title"/>
          </p:nvPr>
        </p:nvSpPr>
        <p:spPr>
          <a:xfrm>
            <a:off x="1090161" y="692696"/>
            <a:ext cx="10157354" cy="564480"/>
          </a:xfrm>
        </p:spPr>
        <p:txBody>
          <a:bodyPr/>
          <a:lstStyle/>
          <a:p>
            <a:pPr algn="ctr"/>
            <a:r>
              <a:rPr lang="it-IT" sz="3200" b="1" dirty="0">
                <a:cs typeface="Arial" panose="020B0604020202020204" pitchFamily="34" charset="0"/>
              </a:rPr>
              <a:t>SUAP E VAS</a:t>
            </a:r>
          </a:p>
        </p:txBody>
      </p:sp>
      <p:sp>
        <p:nvSpPr>
          <p:cNvPr id="3" name="Segnaposto contenuto 2">
            <a:extLst>
              <a:ext uri="{FF2B5EF4-FFF2-40B4-BE49-F238E27FC236}">
                <a16:creationId xmlns:a16="http://schemas.microsoft.com/office/drawing/2014/main" id="{8A51DBAF-7EAD-42D0-AACE-697482CD8A16}"/>
              </a:ext>
            </a:extLst>
          </p:cNvPr>
          <p:cNvSpPr>
            <a:spLocks noGrp="1"/>
          </p:cNvSpPr>
          <p:nvPr>
            <p:ph idx="1"/>
          </p:nvPr>
        </p:nvSpPr>
        <p:spPr>
          <a:xfrm>
            <a:off x="765820" y="1701800"/>
            <a:ext cx="10508843" cy="4895552"/>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La C. Cost., nella sentenza n. 49/2014, ha dichiarato inammissibile la questione di legittimità costituzionale promossa la Governo avverso gli artt. 4 e 16 della L.R. Veneto n. 55/2012, ove legittimerebbero l’esclusione dalla VAS delle varianti allo strumento urbanistico.</a:t>
            </a:r>
          </a:p>
          <a:p>
            <a:pPr algn="just"/>
            <a:r>
              <a:rPr lang="it-IT" dirty="0">
                <a:latin typeface="Arial" panose="020B0604020202020204" pitchFamily="34" charset="0"/>
                <a:cs typeface="Arial" panose="020B0604020202020204" pitchFamily="34" charset="0"/>
              </a:rPr>
              <a:t>La C. Cost., nella sentenza n. 58/2013, aveva già dichiarato costituzionalmente illegittimo l’art. 40, c. 1 della L.R. Veneto n. 13/2012  nella parte in cui aggiungeva la lettera a) all’articolo 14, comma 1-bis, della legge regionale n. 4 del 2008 e, quindi, escludeva da VAS solo i piani e gli accordi contenenti progetti o interventi sottoposti a VIA.</a:t>
            </a:r>
          </a:p>
          <a:p>
            <a:pPr algn="just"/>
            <a:r>
              <a:rPr lang="it-IT" dirty="0">
                <a:latin typeface="Arial" panose="020B0604020202020204" pitchFamily="34" charset="0"/>
                <a:cs typeface="Arial" panose="020B0604020202020204" pitchFamily="34" charset="0"/>
              </a:rPr>
              <a:t>In altre parole, non potendo a priori includere od escludere la variante urbanistica SUAP dalla procedura di VAS (anche solamente di verifica di assoggettabilità), l’art. 4, c. 4 della L. regionale rinvia alla fase di conferenza dei servizi l’opportuna valutazione e l’eventuale richiesta, da parte dell’Autorità competente, di avviare la procedura di VAS.</a:t>
            </a:r>
          </a:p>
          <a:p>
            <a:endParaRPr lang="it-IT" dirty="0"/>
          </a:p>
        </p:txBody>
      </p:sp>
    </p:spTree>
    <p:extLst>
      <p:ext uri="{BB962C8B-B14F-4D97-AF65-F5344CB8AC3E}">
        <p14:creationId xmlns:p14="http://schemas.microsoft.com/office/powerpoint/2010/main" val="257737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387179-549D-4BF7-B9D6-85F40DCD3D73}"/>
              </a:ext>
            </a:extLst>
          </p:cNvPr>
          <p:cNvSpPr>
            <a:spLocks noGrp="1"/>
          </p:cNvSpPr>
          <p:nvPr>
            <p:ph type="title"/>
          </p:nvPr>
        </p:nvSpPr>
        <p:spPr>
          <a:xfrm>
            <a:off x="549796" y="548680"/>
            <a:ext cx="11161240" cy="924520"/>
          </a:xfrm>
        </p:spPr>
        <p:txBody>
          <a:bodyPr>
            <a:normAutofit/>
          </a:bodyPr>
          <a:lstStyle/>
          <a:p>
            <a:pPr algn="ctr"/>
            <a:r>
              <a:rPr lang="it-IT" sz="3200" b="1" dirty="0"/>
              <a:t>ART. 5, C. 1 TER DEL D.P.R. N. 380/2001</a:t>
            </a:r>
          </a:p>
        </p:txBody>
      </p:sp>
      <p:sp>
        <p:nvSpPr>
          <p:cNvPr id="3" name="Segnaposto contenuto 2">
            <a:extLst>
              <a:ext uri="{FF2B5EF4-FFF2-40B4-BE49-F238E27FC236}">
                <a16:creationId xmlns:a16="http://schemas.microsoft.com/office/drawing/2014/main" id="{D132D7FA-3342-4360-9058-AE4787719D59}"/>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a:t>
            </a:r>
            <a:r>
              <a:rPr lang="it-IT" b="1" i="1" dirty="0">
                <a:latin typeface="Arial" panose="020B0604020202020204" pitchFamily="34" charset="0"/>
                <a:cs typeface="Arial" panose="020B0604020202020204" pitchFamily="34" charset="0"/>
              </a:rPr>
              <a:t>Le comunicazioni al richiedente sono trasmesse </a:t>
            </a:r>
            <a:r>
              <a:rPr lang="it-IT" b="1" i="1" u="sng" dirty="0">
                <a:solidFill>
                  <a:srgbClr val="FF0000"/>
                </a:solidFill>
                <a:latin typeface="Arial" panose="020B0604020202020204" pitchFamily="34" charset="0"/>
                <a:cs typeface="Arial" panose="020B0604020202020204" pitchFamily="34" charset="0"/>
              </a:rPr>
              <a:t>esclusivamente</a:t>
            </a:r>
            <a:r>
              <a:rPr lang="it-IT" b="1" i="1" dirty="0">
                <a:solidFill>
                  <a:srgbClr val="FF0000"/>
                </a:solidFill>
                <a:latin typeface="Arial" panose="020B0604020202020204" pitchFamily="34" charset="0"/>
                <a:cs typeface="Arial" panose="020B0604020202020204" pitchFamily="34" charset="0"/>
              </a:rPr>
              <a:t> </a:t>
            </a:r>
            <a:r>
              <a:rPr lang="it-IT" b="1" i="1" dirty="0">
                <a:latin typeface="Arial" panose="020B0604020202020204" pitchFamily="34" charset="0"/>
                <a:cs typeface="Arial" panose="020B0604020202020204" pitchFamily="34" charset="0"/>
              </a:rPr>
              <a:t>dallo sportello unico per l’edilizia</a:t>
            </a:r>
            <a:r>
              <a:rPr lang="it-IT" i="1" dirty="0">
                <a:latin typeface="Arial" panose="020B0604020202020204" pitchFamily="34" charset="0"/>
                <a:cs typeface="Arial" panose="020B0604020202020204" pitchFamily="34" charset="0"/>
              </a:rPr>
              <a:t>; gli altri uffici comunali e </a:t>
            </a:r>
            <a:r>
              <a:rPr lang="it-IT" b="1" i="1" dirty="0">
                <a:latin typeface="Arial" panose="020B0604020202020204" pitchFamily="34" charset="0"/>
                <a:cs typeface="Arial" panose="020B0604020202020204" pitchFamily="34" charset="0"/>
              </a:rPr>
              <a:t>le amministrazioni pubbliche </a:t>
            </a:r>
            <a:r>
              <a:rPr lang="it-IT" i="1" dirty="0">
                <a:latin typeface="Arial" panose="020B0604020202020204" pitchFamily="34" charset="0"/>
                <a:cs typeface="Arial" panose="020B0604020202020204" pitchFamily="34" charset="0"/>
              </a:rPr>
              <a:t>diverse dal comune, che sono interessati al procedimento, </a:t>
            </a:r>
            <a:r>
              <a:rPr lang="it-IT" b="1" i="1" u="sng" dirty="0">
                <a:solidFill>
                  <a:srgbClr val="FF0000"/>
                </a:solidFill>
                <a:latin typeface="Arial" panose="020B0604020202020204" pitchFamily="34" charset="0"/>
                <a:cs typeface="Arial" panose="020B0604020202020204" pitchFamily="34" charset="0"/>
              </a:rPr>
              <a:t>non</a:t>
            </a:r>
            <a:r>
              <a:rPr lang="it-IT" b="1" i="1" dirty="0">
                <a:latin typeface="Arial" panose="020B0604020202020204" pitchFamily="34" charset="0"/>
                <a:cs typeface="Arial" panose="020B0604020202020204" pitchFamily="34" charset="0"/>
              </a:rPr>
              <a:t> possono trasmettere </a:t>
            </a:r>
            <a:r>
              <a:rPr lang="it-IT" i="1" dirty="0">
                <a:latin typeface="Arial" panose="020B0604020202020204" pitchFamily="34" charset="0"/>
                <a:cs typeface="Arial" panose="020B0604020202020204" pitchFamily="34" charset="0"/>
              </a:rPr>
              <a:t>al richiedente atti autorizzatori, nulla osta, pareri o atti di consenso, anche a contenuto negativo, comunque denominati e sono tenuti a trasmettere immediatamente allo sportello unico per l’edilizia le denunce, le domande, le segnalazioni, gli atti e la documentazione ad esse eventualmente presentati, dandone comunicazione al richiedente</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279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A8716-0328-4CFE-B5D1-283AF0A635FF}"/>
              </a:ext>
            </a:extLst>
          </p:cNvPr>
          <p:cNvSpPr>
            <a:spLocks noGrp="1"/>
          </p:cNvSpPr>
          <p:nvPr>
            <p:ph type="title"/>
          </p:nvPr>
        </p:nvSpPr>
        <p:spPr>
          <a:xfrm>
            <a:off x="1117309" y="548680"/>
            <a:ext cx="10157354" cy="924520"/>
          </a:xfrm>
        </p:spPr>
        <p:txBody>
          <a:bodyPr/>
          <a:lstStyle/>
          <a:p>
            <a:pPr algn="ctr"/>
            <a:r>
              <a:rPr lang="it-IT" sz="3200" b="1" dirty="0">
                <a:cs typeface="Arial" panose="020B0604020202020204" pitchFamily="34" charset="0"/>
              </a:rPr>
              <a:t>SUAP E AUA</a:t>
            </a:r>
          </a:p>
        </p:txBody>
      </p:sp>
      <p:sp>
        <p:nvSpPr>
          <p:cNvPr id="3" name="Segnaposto contenuto 2">
            <a:extLst>
              <a:ext uri="{FF2B5EF4-FFF2-40B4-BE49-F238E27FC236}">
                <a16:creationId xmlns:a16="http://schemas.microsoft.com/office/drawing/2014/main" id="{E0723FFA-443C-4F8E-A362-9767A7FED928}"/>
              </a:ext>
            </a:extLst>
          </p:cNvPr>
          <p:cNvSpPr>
            <a:spLocks noGrp="1"/>
          </p:cNvSpPr>
          <p:nvPr>
            <p:ph idx="1"/>
          </p:nvPr>
        </p:nvSpPr>
        <p:spPr/>
        <p:txBody>
          <a:bodyPr/>
          <a:lstStyle/>
          <a:p>
            <a:pPr algn="ct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e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59/2013</a:t>
            </a:r>
          </a:p>
          <a:p>
            <a:r>
              <a:rPr lang="it-IT" dirty="0">
                <a:latin typeface="Arial" panose="020B0604020202020204" pitchFamily="34" charset="0"/>
                <a:cs typeface="Arial" panose="020B0604020202020204" pitchFamily="34" charset="0"/>
              </a:rPr>
              <a:t>Se l’AUA è richiesta assieme </a:t>
            </a:r>
            <a:r>
              <a:rPr lang="it-IT">
                <a:latin typeface="Arial" panose="020B0604020202020204" pitchFamily="34" charset="0"/>
                <a:cs typeface="Arial" panose="020B0604020202020204" pitchFamily="34" charset="0"/>
              </a:rPr>
              <a:t>ad altre </a:t>
            </a:r>
            <a:r>
              <a:rPr lang="it-IT" dirty="0">
                <a:latin typeface="Arial" panose="020B0604020202020204" pitchFamily="34" charset="0"/>
                <a:cs typeface="Arial" panose="020B0604020202020204" pitchFamily="34" charset="0"/>
              </a:rPr>
              <a:t>autorizzazioni, spetta al SUAP curare tutto il procedimento istruttorio e rilasciare il titolo unico.</a:t>
            </a:r>
          </a:p>
          <a:p>
            <a:r>
              <a:rPr lang="it-IT" dirty="0">
                <a:latin typeface="Arial" panose="020B0604020202020204" pitchFamily="34" charset="0"/>
                <a:cs typeface="Arial" panose="020B0604020202020204" pitchFamily="34" charset="0"/>
              </a:rPr>
              <a:t>Se è chiesta soltanto l’AUA:</a:t>
            </a:r>
          </a:p>
          <a:p>
            <a:pPr marL="0" indent="0">
              <a:buNone/>
            </a:pPr>
            <a:r>
              <a:rPr lang="it-IT" dirty="0">
                <a:latin typeface="Arial" panose="020B0604020202020204" pitchFamily="34" charset="0"/>
                <a:cs typeface="Arial" panose="020B0604020202020204" pitchFamily="34" charset="0"/>
              </a:rPr>
              <a:t>	- il SUAP deve trasmettere la pratica all’ente competente 	   	che cura l’istruttoria;</a:t>
            </a:r>
          </a:p>
          <a:p>
            <a:pPr marL="0" indent="0">
              <a:buNone/>
            </a:pPr>
            <a:r>
              <a:rPr lang="it-IT" dirty="0">
                <a:latin typeface="Arial" panose="020B0604020202020204" pitchFamily="34" charset="0"/>
                <a:cs typeface="Arial" panose="020B0604020202020204" pitchFamily="34" charset="0"/>
              </a:rPr>
              <a:t>	- l’autorità competente adotta l’AUA;</a:t>
            </a:r>
          </a:p>
          <a:p>
            <a:pPr marL="0" indent="0">
              <a:buNone/>
            </a:pPr>
            <a:r>
              <a:rPr lang="it-IT" dirty="0">
                <a:latin typeface="Arial" panose="020B0604020202020204" pitchFamily="34" charset="0"/>
                <a:cs typeface="Arial" panose="020B0604020202020204" pitchFamily="34" charset="0"/>
              </a:rPr>
              <a:t>	- il SUAP rilascia l’AUA. </a:t>
            </a:r>
          </a:p>
        </p:txBody>
      </p:sp>
    </p:spTree>
    <p:extLst>
      <p:ext uri="{BB962C8B-B14F-4D97-AF65-F5344CB8AC3E}">
        <p14:creationId xmlns:p14="http://schemas.microsoft.com/office/powerpoint/2010/main" val="396936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C1AD7C-14F2-41E5-8B11-BA2E042E43EA}"/>
              </a:ext>
            </a:extLst>
          </p:cNvPr>
          <p:cNvSpPr>
            <a:spLocks noGrp="1"/>
          </p:cNvSpPr>
          <p:nvPr>
            <p:ph type="title"/>
          </p:nvPr>
        </p:nvSpPr>
        <p:spPr>
          <a:xfrm>
            <a:off x="1117309" y="548680"/>
            <a:ext cx="10157354" cy="924520"/>
          </a:xfrm>
        </p:spPr>
        <p:txBody>
          <a:bodyPr>
            <a:normAutofit/>
          </a:bodyPr>
          <a:lstStyle/>
          <a:p>
            <a:pPr algn="ctr"/>
            <a:r>
              <a:rPr lang="it-IT" sz="3200" b="1" dirty="0">
                <a:cs typeface="Arial" panose="020B0604020202020204" pitchFamily="34" charset="0"/>
              </a:rPr>
              <a:t>SUAP E CONSUMO DEL SUOLO</a:t>
            </a:r>
          </a:p>
        </p:txBody>
      </p:sp>
      <p:sp>
        <p:nvSpPr>
          <p:cNvPr id="3" name="Segnaposto contenuto 2">
            <a:extLst>
              <a:ext uri="{FF2B5EF4-FFF2-40B4-BE49-F238E27FC236}">
                <a16:creationId xmlns:a16="http://schemas.microsoft.com/office/drawing/2014/main" id="{896FDDDE-D75C-4B6B-8FEE-2D72E7B167D9}"/>
              </a:ext>
            </a:extLst>
          </p:cNvPr>
          <p:cNvSpPr>
            <a:spLocks noGrp="1"/>
          </p:cNvSpPr>
          <p:nvPr>
            <p:ph idx="1"/>
          </p:nvPr>
        </p:nvSpPr>
        <p:spPr>
          <a:xfrm>
            <a:off x="797548" y="1700808"/>
            <a:ext cx="10796875" cy="4470400"/>
          </a:xfrm>
        </p:spPr>
        <p:txBody>
          <a:bodyPr/>
          <a:lstStyle/>
          <a:p>
            <a:pPr marL="0" indent="0" algn="just">
              <a:buNone/>
            </a:pPr>
            <a:r>
              <a:rPr lang="it-IT" dirty="0">
                <a:latin typeface="Arial" panose="020B0604020202020204" pitchFamily="34" charset="0"/>
                <a:cs typeface="Arial" panose="020B0604020202020204" pitchFamily="34" charset="0"/>
              </a:rPr>
              <a:t>L’art. 12, c. 1. lett. d) della L.R. Veneto n. 14/2017 fa espressamente salvo il SUAP: «Sono sempre consentiti sin dall’entrata in vigore della presente legge ed anche successivamente, in deroga ai limiti stabiliti dal provvedimento della Giunta regionale di cui all’articolo 4, comma 2, lettera a): … d)   gli interventi di cui al Capo I della legge regionale 31 dicembre 2012, n. 55 “Procedure urbanistiche semplificate di sportello unico per le attività produttive e disposizioni in materia urbanistica, di edilizia residenziale pubblica, di mobilità, di noleggio con conducente e di commercio itinerante”».</a:t>
            </a:r>
          </a:p>
          <a:p>
            <a:pPr marL="0" indent="0" algn="just">
              <a:buNone/>
            </a:pPr>
            <a:r>
              <a:rPr lang="it-IT" dirty="0">
                <a:latin typeface="Arial" panose="020B0604020202020204" pitchFamily="34" charset="0"/>
                <a:cs typeface="Arial" panose="020B0604020202020204" pitchFamily="34" charset="0"/>
              </a:rPr>
              <a:t>Non c’è un’analoga deroga per la L.R. Veneto n. 50/2012.</a:t>
            </a:r>
          </a:p>
        </p:txBody>
      </p:sp>
    </p:spTree>
    <p:extLst>
      <p:ext uri="{BB962C8B-B14F-4D97-AF65-F5344CB8AC3E}">
        <p14:creationId xmlns:p14="http://schemas.microsoft.com/office/powerpoint/2010/main" val="310396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29FCE2-0E1A-4C30-A5B8-CC6C179959AC}"/>
              </a:ext>
            </a:extLst>
          </p:cNvPr>
          <p:cNvSpPr>
            <a:spLocks noGrp="1"/>
          </p:cNvSpPr>
          <p:nvPr>
            <p:ph type="title"/>
          </p:nvPr>
        </p:nvSpPr>
        <p:spPr>
          <a:xfrm>
            <a:off x="1117309" y="620688"/>
            <a:ext cx="10157354" cy="852512"/>
          </a:xfrm>
        </p:spPr>
        <p:txBody>
          <a:bodyPr/>
          <a:lstStyle/>
          <a:p>
            <a:pPr algn="ctr"/>
            <a:r>
              <a:rPr lang="it-IT" sz="3200" b="1" dirty="0">
                <a:cs typeface="Arial" panose="020B0604020202020204" pitchFamily="34" charset="0"/>
              </a:rPr>
              <a:t>IN UNA FRASE…</a:t>
            </a:r>
          </a:p>
        </p:txBody>
      </p:sp>
      <p:sp>
        <p:nvSpPr>
          <p:cNvPr id="3" name="Segnaposto contenuto 2">
            <a:extLst>
              <a:ext uri="{FF2B5EF4-FFF2-40B4-BE49-F238E27FC236}">
                <a16:creationId xmlns:a16="http://schemas.microsoft.com/office/drawing/2014/main" id="{D8DAEBDF-70BF-4B09-A9D1-DE913502BC29}"/>
              </a:ext>
            </a:extLst>
          </p:cNvPr>
          <p:cNvSpPr>
            <a:spLocks noGrp="1"/>
          </p:cNvSpPr>
          <p:nvPr>
            <p:ph idx="1"/>
          </p:nvPr>
        </p:nvSpPr>
        <p:spPr/>
        <p:txBody>
          <a:bodyPr>
            <a:normAutofit fontScale="92500" lnSpcReduction="20000"/>
          </a:bodyPr>
          <a:lstStyle/>
          <a:p>
            <a:pPr marL="0" indent="0">
              <a:buNone/>
            </a:pPr>
            <a:endParaRPr lang="it-IT" dirty="0">
              <a:latin typeface="Arial" panose="020B0604020202020204" pitchFamily="34" charset="0"/>
              <a:cs typeface="Arial" panose="020B0604020202020204" pitchFamily="34" charset="0"/>
            </a:endParaRPr>
          </a:p>
          <a:p>
            <a:pPr marL="0" indent="0">
              <a:buNone/>
            </a:pPr>
            <a:r>
              <a:rPr lang="it-IT" dirty="0">
                <a:latin typeface="Arial" panose="020B0604020202020204" pitchFamily="34" charset="0"/>
                <a:cs typeface="Arial" panose="020B0604020202020204" pitchFamily="34" charset="0"/>
              </a:rPr>
              <a:t>			</a:t>
            </a:r>
          </a:p>
          <a:p>
            <a:pPr marL="0" indent="0" algn="ctr">
              <a:buNone/>
            </a:pPr>
            <a:r>
              <a:rPr lang="it-IT" sz="4800" dirty="0">
                <a:latin typeface="Arial" panose="020B0604020202020204" pitchFamily="34" charset="0"/>
                <a:cs typeface="Arial" panose="020B0604020202020204" pitchFamily="34" charset="0"/>
              </a:rPr>
              <a:t>«</a:t>
            </a:r>
            <a:r>
              <a:rPr lang="it-IT"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COMPLICARE È FACILE, </a:t>
            </a:r>
          </a:p>
          <a:p>
            <a:pPr marL="0" indent="0" algn="ctr">
              <a:buNone/>
            </a:pPr>
            <a:r>
              <a:rPr lang="it-IT"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SEMPLIFICARE È DIFFICILE</a:t>
            </a:r>
            <a:r>
              <a:rPr lang="it-IT" sz="4800" dirty="0">
                <a:latin typeface="Arial" panose="020B0604020202020204" pitchFamily="34" charset="0"/>
                <a:cs typeface="Arial" panose="020B0604020202020204" pitchFamily="34" charset="0"/>
              </a:rPr>
              <a:t>»</a:t>
            </a:r>
          </a:p>
          <a:p>
            <a:pPr marL="0" indent="0">
              <a:buNone/>
            </a:pPr>
            <a:endParaRPr lang="it-IT" dirty="0">
              <a:latin typeface="Arial" panose="020B0604020202020204" pitchFamily="34" charset="0"/>
              <a:cs typeface="Arial" panose="020B0604020202020204" pitchFamily="34" charset="0"/>
            </a:endParaRPr>
          </a:p>
          <a:p>
            <a:pPr marL="0" indent="0">
              <a:buNone/>
            </a:pPr>
            <a:endParaRPr lang="it-IT" dirty="0">
              <a:latin typeface="Arial" panose="020B0604020202020204" pitchFamily="34" charset="0"/>
              <a:cs typeface="Arial" panose="020B0604020202020204" pitchFamily="34" charset="0"/>
            </a:endParaRPr>
          </a:p>
          <a:p>
            <a:pPr marL="0" indent="0">
              <a:buNone/>
            </a:pPr>
            <a:r>
              <a:rPr lang="it-IT" dirty="0">
                <a:latin typeface="Arial" panose="020B0604020202020204" pitchFamily="34" charset="0"/>
                <a:cs typeface="Arial" panose="020B0604020202020204" pitchFamily="34" charset="0"/>
              </a:rPr>
              <a:t>			</a:t>
            </a:r>
          </a:p>
          <a:p>
            <a:pPr marL="0" indent="0">
              <a:buNone/>
            </a:pPr>
            <a:r>
              <a:rPr lang="it-IT" dirty="0">
                <a:latin typeface="Arial" panose="020B0604020202020204" pitchFamily="34" charset="0"/>
                <a:cs typeface="Arial" panose="020B0604020202020204" pitchFamily="34" charset="0"/>
              </a:rPr>
              <a:t>		Bruno Munari (1907-1998), artista e scultore, </a:t>
            </a:r>
            <a:r>
              <a:rPr lang="it-IT" i="1" dirty="0">
                <a:latin typeface="Arial" panose="020B0604020202020204" pitchFamily="34" charset="0"/>
                <a:cs typeface="Arial" panose="020B0604020202020204" pitchFamily="34" charset="0"/>
              </a:rPr>
              <a:t>Verbale scritto</a:t>
            </a:r>
          </a:p>
        </p:txBody>
      </p:sp>
    </p:spTree>
    <p:extLst>
      <p:ext uri="{BB962C8B-B14F-4D97-AF65-F5344CB8AC3E}">
        <p14:creationId xmlns:p14="http://schemas.microsoft.com/office/powerpoint/2010/main" val="251658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5D41D9-D027-407D-BCF1-793915BF7E3F}"/>
              </a:ext>
            </a:extLst>
          </p:cNvPr>
          <p:cNvSpPr>
            <a:spLocks noGrp="1"/>
          </p:cNvSpPr>
          <p:nvPr>
            <p:ph type="title"/>
          </p:nvPr>
        </p:nvSpPr>
        <p:spPr/>
        <p:txBody>
          <a:bodyPr>
            <a:normAutofit/>
          </a:bodyPr>
          <a:lstStyle/>
          <a:p>
            <a:pPr algn="ctr"/>
            <a:r>
              <a:rPr lang="it-IT" sz="3200" b="1" dirty="0"/>
              <a:t>SUE E SEMPLIFICAZIONE</a:t>
            </a:r>
          </a:p>
        </p:txBody>
      </p:sp>
      <p:sp>
        <p:nvSpPr>
          <p:cNvPr id="3" name="Segnaposto contenuto 2">
            <a:extLst>
              <a:ext uri="{FF2B5EF4-FFF2-40B4-BE49-F238E27FC236}">
                <a16:creationId xmlns:a16="http://schemas.microsoft.com/office/drawing/2014/main" id="{EB3C8C3A-4392-4F23-BB1B-85D96005F2B5}"/>
              </a:ext>
            </a:extLst>
          </p:cNvPr>
          <p:cNvSpPr>
            <a:spLocks noGrp="1"/>
          </p:cNvSpPr>
          <p:nvPr>
            <p:ph idx="1"/>
          </p:nvPr>
        </p:nvSpPr>
        <p:spPr>
          <a:xfrm>
            <a:off x="549796" y="1701800"/>
            <a:ext cx="10945216" cy="5080000"/>
          </a:xfrm>
        </p:spPr>
        <p:txBody>
          <a:bodyPr>
            <a:normAutofit/>
          </a:bodyPr>
          <a:lstStyle/>
          <a:p>
            <a:pPr algn="just"/>
            <a:r>
              <a:rPr lang="it-IT" sz="2800" dirty="0">
                <a:latin typeface="Arial" panose="020B0604020202020204" pitchFamily="34" charset="0"/>
                <a:cs typeface="Arial" panose="020B0604020202020204" pitchFamily="34" charset="0"/>
              </a:rPr>
              <a:t>Il SUE ha principalmente una finalità di semplificazione: «</a:t>
            </a:r>
            <a:r>
              <a:rPr lang="it-IT" sz="2800" i="1" dirty="0">
                <a:latin typeface="Arial" panose="020B0604020202020204" pitchFamily="34" charset="0"/>
                <a:cs typeface="Arial" panose="020B0604020202020204" pitchFamily="34" charset="0"/>
              </a:rPr>
              <a:t>Come conferma, seppur indirettamente, la stessa Amministrazione comunale tra le funzioni prioritarie dello </a:t>
            </a:r>
            <a:r>
              <a:rPr lang="it-IT" sz="2800" b="1" i="1" dirty="0">
                <a:latin typeface="Arial" panose="020B0604020202020204" pitchFamily="34" charset="0"/>
                <a:cs typeface="Arial" panose="020B0604020202020204" pitchFamily="34" charset="0"/>
              </a:rPr>
              <a:t>sportello unico</a:t>
            </a:r>
            <a:r>
              <a:rPr lang="it-IT" sz="2800" i="1" dirty="0">
                <a:latin typeface="Arial" panose="020B0604020202020204" pitchFamily="34" charset="0"/>
                <a:cs typeface="Arial" panose="020B0604020202020204" pitchFamily="34" charset="0"/>
              </a:rPr>
              <a:t>, così come precisate dall’art. 5 del </a:t>
            </a:r>
            <a:r>
              <a:rPr lang="it-IT" sz="2800" i="1" dirty="0" err="1">
                <a:latin typeface="Arial" panose="020B0604020202020204" pitchFamily="34" charset="0"/>
                <a:cs typeface="Arial" panose="020B0604020202020204" pitchFamily="34" charset="0"/>
              </a:rPr>
              <a:t>Dpr</a:t>
            </a:r>
            <a:r>
              <a:rPr lang="it-IT" sz="2800" i="1" dirty="0">
                <a:latin typeface="Arial" panose="020B0604020202020204" pitchFamily="34" charset="0"/>
                <a:cs typeface="Arial" panose="020B0604020202020204" pitchFamily="34" charset="0"/>
              </a:rPr>
              <a:t> n. 380/2001, è possibile individuare lo svolgimento di compiti istruttori e di ausilio ai Comuni nell’adozione del provvedimento conclusivo e, ciò, con </a:t>
            </a:r>
            <a:r>
              <a:rPr lang="it-IT" sz="2800" b="1" i="1" dirty="0">
                <a:latin typeface="Arial" panose="020B0604020202020204" pitchFamily="34" charset="0"/>
                <a:cs typeface="Arial" panose="020B0604020202020204" pitchFamily="34" charset="0"/>
              </a:rPr>
              <a:t>finalità di semplificazione procedimentale ed organizzativa</a:t>
            </a:r>
            <a:r>
              <a:rPr lang="it-IT" sz="2800" dirty="0">
                <a:latin typeface="Arial" panose="020B0604020202020204" pitchFamily="34" charset="0"/>
                <a:cs typeface="Arial" panose="020B0604020202020204" pitchFamily="34" charset="0"/>
              </a:rPr>
              <a:t>» (</a:t>
            </a:r>
            <a:r>
              <a:rPr lang="it-IT" sz="2800" b="1" u="sng" dirty="0">
                <a:latin typeface="Arial" panose="020B0604020202020204" pitchFamily="34" charset="0"/>
                <a:cs typeface="Arial" panose="020B0604020202020204" pitchFamily="34" charset="0"/>
              </a:rPr>
              <a:t>T.A.R. Veneto, sez. II, 22.05.2014, n. 707</a:t>
            </a:r>
            <a:r>
              <a:rPr lang="it-IT"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9389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3AD83-35EC-45A9-8199-4C0EF6AFA07E}"/>
              </a:ext>
            </a:extLst>
          </p:cNvPr>
          <p:cNvSpPr>
            <a:spLocks noGrp="1"/>
          </p:cNvSpPr>
          <p:nvPr>
            <p:ph type="title"/>
          </p:nvPr>
        </p:nvSpPr>
        <p:spPr>
          <a:xfrm>
            <a:off x="693812" y="548680"/>
            <a:ext cx="10580851" cy="852512"/>
          </a:xfrm>
        </p:spPr>
        <p:txBody>
          <a:bodyPr/>
          <a:lstStyle/>
          <a:p>
            <a:pPr algn="ctr"/>
            <a:r>
              <a:rPr lang="it-IT" sz="3200" b="1" dirty="0"/>
              <a:t>SUE: UNICO INTERLOCUTORE PER L’UTENTE</a:t>
            </a:r>
          </a:p>
        </p:txBody>
      </p:sp>
      <p:sp>
        <p:nvSpPr>
          <p:cNvPr id="3" name="Segnaposto contenuto 2">
            <a:extLst>
              <a:ext uri="{FF2B5EF4-FFF2-40B4-BE49-F238E27FC236}">
                <a16:creationId xmlns:a16="http://schemas.microsoft.com/office/drawing/2014/main" id="{223C6B03-7A34-473D-9317-245403A54436}"/>
              </a:ext>
            </a:extLst>
          </p:cNvPr>
          <p:cNvSpPr>
            <a:spLocks noGrp="1"/>
          </p:cNvSpPr>
          <p:nvPr>
            <p:ph idx="1"/>
          </p:nvPr>
        </p:nvSpPr>
        <p:spPr>
          <a:xfrm>
            <a:off x="549796" y="1701800"/>
            <a:ext cx="10945216" cy="5039568"/>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la previsione del c.d. Sportello Unico per l’Edilizia – al pari di altri “sportelli” previsti a livello legislativo – risponde ai principi di economicità e di efficacia già sanciti e riconosciuti dall’art. 1 della legge n. 241 del 1990 e, dunque, impone – nel pieno rispetto della c.d. semplificazione amministrativa, volta alla salvaguardia degli interessi pubblici con il minor sacrificio per le posizioni dei privati ed all’accelerazione dei tempi procedurali – di configurare lo stesso Sportello come l’</a:t>
            </a:r>
            <a:r>
              <a:rPr lang="it-IT" b="1" i="1" dirty="0">
                <a:latin typeface="Arial" panose="020B0604020202020204" pitchFamily="34" charset="0"/>
                <a:cs typeface="Arial" panose="020B0604020202020204" pitchFamily="34" charset="0"/>
              </a:rPr>
              <a:t>unico soggetto interlocutore dell’utente</a:t>
            </a:r>
            <a:r>
              <a:rPr lang="it-IT" i="1" dirty="0">
                <a:latin typeface="Arial" panose="020B0604020202020204" pitchFamily="34" charset="0"/>
                <a:cs typeface="Arial" panose="020B0604020202020204" pitchFamily="34" charset="0"/>
              </a:rPr>
              <a:t>, tenuto – in quanto tale – ad attivarsi autonomamente anche al fine di procedere ad una valutazione contestuale delle varie esigenze, ponendo espressamente a disposizione di esso anche uno “strumento forte come la conferenza dei servizi”, connotata dalla precipua utilità funzionale dell’assunzione di determinazioni finali in via “collaborativa” (cfr., tra le altre, </a:t>
            </a:r>
            <a:r>
              <a:rPr lang="it-IT" i="1" dirty="0" err="1">
                <a:latin typeface="Arial" panose="020B0604020202020204" pitchFamily="34" charset="0"/>
                <a:cs typeface="Arial" panose="020B0604020202020204" pitchFamily="34" charset="0"/>
              </a:rPr>
              <a:t>C.d.S</a:t>
            </a:r>
            <a:r>
              <a:rPr lang="it-IT" i="1" dirty="0">
                <a:latin typeface="Arial" panose="020B0604020202020204" pitchFamily="34" charset="0"/>
                <a:cs typeface="Arial" panose="020B0604020202020204" pitchFamily="34" charset="0"/>
              </a:rPr>
              <a:t>., Sez. IV, 8 marzo 2010, n. 1348; TAR Puglia, Lecce, n. 2032 del 2010, già citata</a:t>
            </a:r>
            <a:r>
              <a:rPr lang="it-IT" dirty="0">
                <a:latin typeface="Arial" panose="020B0604020202020204" pitchFamily="34" charset="0"/>
                <a:cs typeface="Arial" panose="020B0604020202020204" pitchFamily="34" charset="0"/>
              </a:rPr>
              <a:t>» (T.A.R. Lazio, Roma, sez. II bis, 20.02.2016, n. 2689).</a:t>
            </a:r>
          </a:p>
        </p:txBody>
      </p:sp>
    </p:spTree>
    <p:extLst>
      <p:ext uri="{BB962C8B-B14F-4D97-AF65-F5344CB8AC3E}">
        <p14:creationId xmlns:p14="http://schemas.microsoft.com/office/powerpoint/2010/main" val="6224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526F0-F960-454D-A8DD-74E07EBFDB4E}"/>
              </a:ext>
            </a:extLst>
          </p:cNvPr>
          <p:cNvSpPr>
            <a:spLocks noGrp="1"/>
          </p:cNvSpPr>
          <p:nvPr>
            <p:ph type="title"/>
          </p:nvPr>
        </p:nvSpPr>
        <p:spPr>
          <a:xfrm>
            <a:off x="261764" y="548680"/>
            <a:ext cx="11521280" cy="924520"/>
          </a:xfrm>
        </p:spPr>
        <p:txBody>
          <a:bodyPr>
            <a:normAutofit/>
          </a:bodyPr>
          <a:lstStyle/>
          <a:p>
            <a:pPr algn="ctr"/>
            <a:r>
              <a:rPr lang="it-IT" sz="3200" b="1" dirty="0"/>
              <a:t>ART. 5, C. 2, LETT. A) DEL D.P.R. N. 380/2001</a:t>
            </a:r>
          </a:p>
        </p:txBody>
      </p:sp>
      <p:sp>
        <p:nvSpPr>
          <p:cNvPr id="3" name="Segnaposto contenuto 2">
            <a:extLst>
              <a:ext uri="{FF2B5EF4-FFF2-40B4-BE49-F238E27FC236}">
                <a16:creationId xmlns:a16="http://schemas.microsoft.com/office/drawing/2014/main" id="{D4029801-EEC0-499C-8861-F25D454DCBC2}"/>
              </a:ext>
            </a:extLst>
          </p:cNvPr>
          <p:cNvSpPr>
            <a:spLocks noGrp="1"/>
          </p:cNvSpPr>
          <p:nvPr>
            <p:ph idx="1"/>
          </p:nvPr>
        </p:nvSpPr>
        <p:spPr>
          <a:xfrm>
            <a:off x="1015735" y="1808270"/>
            <a:ext cx="10157354" cy="5080000"/>
          </a:xfrm>
        </p:spPr>
        <p:txBody>
          <a:bodyPr>
            <a:normAutofit/>
          </a:bodyPr>
          <a:lstStyle/>
          <a:p>
            <a:pPr marL="0" indent="0">
              <a:buNone/>
            </a:pPr>
            <a:r>
              <a:rPr lang="it-IT" dirty="0">
                <a:latin typeface="Arial" panose="020B0604020202020204" pitchFamily="34" charset="0"/>
                <a:cs typeface="Arial" panose="020B0604020202020204" pitchFamily="34" charset="0"/>
              </a:rPr>
              <a:t>«Tale ufficio provvede </a:t>
            </a:r>
            <a:r>
              <a:rPr lang="it-IT" b="1" dirty="0">
                <a:solidFill>
                  <a:srgbClr val="FF0000"/>
                </a:solidFill>
                <a:latin typeface="Arial" panose="020B0604020202020204" pitchFamily="34" charset="0"/>
                <a:cs typeface="Arial" panose="020B0604020202020204" pitchFamily="34" charset="0"/>
              </a:rPr>
              <a:t>in particolare</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a) alla </a:t>
            </a:r>
            <a:r>
              <a:rPr lang="it-IT" b="1" dirty="0">
                <a:latin typeface="Arial" panose="020B0604020202020204" pitchFamily="34" charset="0"/>
                <a:cs typeface="Arial" panose="020B0604020202020204" pitchFamily="34" charset="0"/>
              </a:rPr>
              <a:t>ricezione</a:t>
            </a:r>
            <a:r>
              <a:rPr lang="it-IT" dirty="0">
                <a:latin typeface="Arial" panose="020B0604020202020204" pitchFamily="34" charset="0"/>
                <a:cs typeface="Arial" panose="020B0604020202020204" pitchFamily="34" charset="0"/>
              </a:rPr>
              <a:t> delle denunce di inizio attività e delle domande per il rilascio di permessi di costruire e di ogni altro atto di assenso comunque denominato in materia di attività edilizia, ivi compreso il certificato di agibilità, nonché dei </a:t>
            </a:r>
            <a:r>
              <a:rPr lang="it-IT" b="1" dirty="0">
                <a:latin typeface="Arial" panose="020B0604020202020204" pitchFamily="34" charset="0"/>
                <a:cs typeface="Arial" panose="020B0604020202020204" pitchFamily="34" charset="0"/>
              </a:rPr>
              <a:t>progetti approvati </a:t>
            </a:r>
            <a:r>
              <a:rPr lang="it-IT" dirty="0">
                <a:latin typeface="Arial" panose="020B0604020202020204" pitchFamily="34" charset="0"/>
                <a:cs typeface="Arial" panose="020B0604020202020204" pitchFamily="34" charset="0"/>
              </a:rPr>
              <a:t>dalla Soprintendenza ai sensi e per gli effetti degli articoli 36, 38 e 46 del decreto legislativo 29 ottobre 1999, n. 490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ora artt. 23, 33 e 39, decreto legislativo n. 42 del 2004 relativo ai beni di interesse culturale)».</a:t>
            </a:r>
          </a:p>
        </p:txBody>
      </p:sp>
    </p:spTree>
    <p:extLst>
      <p:ext uri="{BB962C8B-B14F-4D97-AF65-F5344CB8AC3E}">
        <p14:creationId xmlns:p14="http://schemas.microsoft.com/office/powerpoint/2010/main" val="43012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EA0CAE-C1A9-40D3-964C-DC5348C024FA}"/>
              </a:ext>
            </a:extLst>
          </p:cNvPr>
          <p:cNvSpPr>
            <a:spLocks noGrp="1"/>
          </p:cNvSpPr>
          <p:nvPr>
            <p:ph type="title"/>
          </p:nvPr>
        </p:nvSpPr>
        <p:spPr>
          <a:xfrm>
            <a:off x="1117309" y="548680"/>
            <a:ext cx="10157354" cy="964952"/>
          </a:xfrm>
        </p:spPr>
        <p:txBody>
          <a:bodyPr>
            <a:normAutofit/>
          </a:bodyPr>
          <a:lstStyle/>
          <a:p>
            <a:pPr algn="ctr"/>
            <a:r>
              <a:rPr lang="it-IT" sz="3200" b="1" dirty="0"/>
              <a:t>SUE E SOPRINTENDENZA</a:t>
            </a:r>
          </a:p>
        </p:txBody>
      </p:sp>
      <p:sp>
        <p:nvSpPr>
          <p:cNvPr id="3" name="Segnaposto contenuto 2">
            <a:extLst>
              <a:ext uri="{FF2B5EF4-FFF2-40B4-BE49-F238E27FC236}">
                <a16:creationId xmlns:a16="http://schemas.microsoft.com/office/drawing/2014/main" id="{579A1922-0364-4FC1-9C18-3C11695592D3}"/>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Di regola, spetta al Comune attivarsi per ottenere, preventivamente, gli atti di assenso.</a:t>
            </a:r>
          </a:p>
          <a:p>
            <a:pPr algn="just"/>
            <a:r>
              <a:rPr lang="it-IT" dirty="0">
                <a:latin typeface="Arial" panose="020B0604020202020204" pitchFamily="34" charset="0"/>
                <a:cs typeface="Arial" panose="020B0604020202020204" pitchFamily="34" charset="0"/>
              </a:rPr>
              <a:t>La lettera a), però, introduce un’eccezione: se il privato deve eseguire opere su beni culturali soggetti a tutela </a:t>
            </a:r>
            <a:r>
              <a:rPr lang="it-IT" i="1" dirty="0">
                <a:latin typeface="Arial" panose="020B0604020202020204" pitchFamily="34" charset="0"/>
                <a:cs typeface="Arial" panose="020B0604020202020204" pitchFamily="34" charset="0"/>
              </a:rPr>
              <a:t>ex </a:t>
            </a:r>
            <a:r>
              <a:rPr lang="it-IT" dirty="0">
                <a:latin typeface="Arial" panose="020B0604020202020204" pitchFamily="34" charset="0"/>
                <a:cs typeface="Arial" panose="020B0604020202020204" pitchFamily="34" charset="0"/>
              </a:rPr>
              <a:t>art. 23, 33 e 39 del  decreto legislativo n. 42 del 2004, è tenuto a procurarsi </a:t>
            </a:r>
            <a:r>
              <a:rPr lang="it-IT" b="1" dirty="0">
                <a:latin typeface="Arial" panose="020B0604020202020204" pitchFamily="34" charset="0"/>
                <a:cs typeface="Arial" panose="020B0604020202020204" pitchFamily="34" charset="0"/>
              </a:rPr>
              <a:t>preventivamente</a:t>
            </a:r>
            <a:r>
              <a:rPr lang="it-IT" dirty="0">
                <a:latin typeface="Arial" panose="020B0604020202020204" pitchFamily="34" charset="0"/>
                <a:cs typeface="Arial" panose="020B0604020202020204" pitchFamily="34" charset="0"/>
              </a:rPr>
              <a:t> l’approvazione della Soprintendenza. Questa approvazione, unitamente al progetto, dovrà essere poi trasmessa a cura della Soprintendenza al SUE competente per territorio e non al Comune.</a:t>
            </a:r>
          </a:p>
        </p:txBody>
      </p:sp>
    </p:spTree>
    <p:extLst>
      <p:ext uri="{BB962C8B-B14F-4D97-AF65-F5344CB8AC3E}">
        <p14:creationId xmlns:p14="http://schemas.microsoft.com/office/powerpoint/2010/main" val="81367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96D9-427B-452F-8F3A-5AA7D3E6BC29}"/>
              </a:ext>
            </a:extLst>
          </p:cNvPr>
          <p:cNvSpPr>
            <a:spLocks noGrp="1"/>
          </p:cNvSpPr>
          <p:nvPr>
            <p:ph type="title"/>
          </p:nvPr>
        </p:nvSpPr>
        <p:spPr>
          <a:xfrm>
            <a:off x="981844" y="764704"/>
            <a:ext cx="10436835" cy="899840"/>
          </a:xfrm>
        </p:spPr>
        <p:txBody>
          <a:bodyPr>
            <a:normAutofit/>
          </a:bodyPr>
          <a:lstStyle/>
          <a:p>
            <a:pPr algn="ctr"/>
            <a:r>
              <a:rPr lang="it-IT" sz="3200" b="1" dirty="0"/>
              <a:t>COS’È LO SPORTELLO UNICO EDILIZIA?</a:t>
            </a:r>
            <a:endParaRPr lang="it-IT" sz="3200" dirty="0"/>
          </a:p>
        </p:txBody>
      </p:sp>
      <p:sp>
        <p:nvSpPr>
          <p:cNvPr id="3" name="Segnaposto contenuto 2">
            <a:extLst>
              <a:ext uri="{FF2B5EF4-FFF2-40B4-BE49-F238E27FC236}">
                <a16:creationId xmlns:a16="http://schemas.microsoft.com/office/drawing/2014/main" id="{7673B956-8963-4E77-A55C-4C0928CCE6F3}"/>
              </a:ext>
            </a:extLst>
          </p:cNvPr>
          <p:cNvSpPr>
            <a:spLocks noGrp="1"/>
          </p:cNvSpPr>
          <p:nvPr>
            <p:ph idx="1"/>
          </p:nvPr>
        </p:nvSpPr>
        <p:spPr>
          <a:xfrm>
            <a:off x="376771" y="2060848"/>
            <a:ext cx="11161240" cy="4536504"/>
          </a:xfrm>
        </p:spPr>
        <p:txBody>
          <a:bodyPr>
            <a:normAutofit/>
          </a:bodyPr>
          <a:lstStyle/>
          <a:p>
            <a:pPr algn="just"/>
            <a:r>
              <a:rPr lang="it-IT" dirty="0">
                <a:latin typeface="Arial" panose="020B0604020202020204" pitchFamily="34" charset="0"/>
                <a:cs typeface="Arial" panose="020B0604020202020204" pitchFamily="34" charset="0"/>
              </a:rPr>
              <a:t>È uno sportello che permette il </a:t>
            </a:r>
            <a:r>
              <a:rPr lang="it-IT" b="1" dirty="0">
                <a:latin typeface="Arial" panose="020B0604020202020204" pitchFamily="34" charset="0"/>
                <a:cs typeface="Arial" panose="020B0604020202020204" pitchFamily="34" charset="0"/>
              </a:rPr>
              <a:t>punto di incontro </a:t>
            </a:r>
            <a:r>
              <a:rPr lang="it-IT" dirty="0">
                <a:latin typeface="Arial" panose="020B0604020202020204" pitchFamily="34" charset="0"/>
                <a:cs typeface="Arial" panose="020B0604020202020204" pitchFamily="34" charset="0"/>
              </a:rPr>
              <a:t>tra il privato e la Pubblica Amministrazione.</a:t>
            </a:r>
          </a:p>
          <a:p>
            <a:pPr algn="just"/>
            <a:r>
              <a:rPr lang="it-IT" dirty="0">
                <a:latin typeface="Arial" panose="020B0604020202020204" pitchFamily="34" charset="0"/>
                <a:cs typeface="Arial" panose="020B0604020202020204" pitchFamily="34" charset="0"/>
              </a:rPr>
              <a:t>È uno sportello che costituisce il </a:t>
            </a:r>
            <a:r>
              <a:rPr lang="it-IT" b="1" dirty="0">
                <a:latin typeface="Arial" panose="020B0604020202020204" pitchFamily="34" charset="0"/>
                <a:cs typeface="Arial" panose="020B0604020202020204" pitchFamily="34" charset="0"/>
              </a:rPr>
              <a:t>raccordo operativo </a:t>
            </a:r>
            <a:r>
              <a:rPr lang="it-IT" dirty="0">
                <a:latin typeface="Arial" panose="020B0604020202020204" pitchFamily="34" charset="0"/>
                <a:cs typeface="Arial" panose="020B0604020202020204" pitchFamily="34" charset="0"/>
              </a:rPr>
              <a:t>tra il Comune e le altre  Amministrazioni che devono esprimersi nel corso del procedimento edilizio: l’interessato non deve più presentare domande distinte ad enti/organi differenti.</a:t>
            </a:r>
          </a:p>
          <a:p>
            <a:pPr algn="just"/>
            <a:r>
              <a:rPr lang="it-IT" dirty="0">
                <a:latin typeface="Arial" panose="020B0604020202020204" pitchFamily="34" charset="0"/>
                <a:cs typeface="Arial" panose="020B0604020202020204" pitchFamily="34" charset="0"/>
              </a:rPr>
              <a:t>Il SUE, in definitiva, permette al cittadino di avere un </a:t>
            </a:r>
            <a:r>
              <a:rPr lang="it-IT" b="1" dirty="0">
                <a:latin typeface="Arial" panose="020B0604020202020204" pitchFamily="34" charset="0"/>
                <a:cs typeface="Arial" panose="020B0604020202020204" pitchFamily="34" charset="0"/>
              </a:rPr>
              <a:t>unico referente </a:t>
            </a:r>
            <a:r>
              <a:rPr lang="it-IT" dirty="0">
                <a:latin typeface="Arial" panose="020B0604020202020204" pitchFamily="34" charset="0"/>
                <a:cs typeface="Arial" panose="020B0604020202020204" pitchFamily="34" charset="0"/>
              </a:rPr>
              <a:t>per qualunque pratica amministrativa o richiesta di titolo abilitativo.</a:t>
            </a:r>
          </a:p>
        </p:txBody>
      </p:sp>
    </p:spTree>
    <p:extLst>
      <p:ext uri="{BB962C8B-B14F-4D97-AF65-F5344CB8AC3E}">
        <p14:creationId xmlns:p14="http://schemas.microsoft.com/office/powerpoint/2010/main" val="16391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DD2F3-B1F1-4A3E-8479-001323A5F1D6}"/>
              </a:ext>
            </a:extLst>
          </p:cNvPr>
          <p:cNvSpPr>
            <a:spLocks noGrp="1"/>
          </p:cNvSpPr>
          <p:nvPr>
            <p:ph type="title"/>
          </p:nvPr>
        </p:nvSpPr>
        <p:spPr>
          <a:xfrm>
            <a:off x="117748" y="476672"/>
            <a:ext cx="11737304" cy="1036960"/>
          </a:xfrm>
        </p:spPr>
        <p:txBody>
          <a:bodyPr>
            <a:normAutofit/>
          </a:bodyPr>
          <a:lstStyle/>
          <a:p>
            <a:pPr algn="ctr"/>
            <a:r>
              <a:rPr lang="it-IT" sz="3200" b="1" dirty="0"/>
              <a:t>ART. 5, C. 2, LETT. B) DEL D.P.R. N. 380/2001</a:t>
            </a:r>
            <a:endParaRPr lang="it-IT" sz="3200" dirty="0"/>
          </a:p>
        </p:txBody>
      </p:sp>
      <p:sp>
        <p:nvSpPr>
          <p:cNvPr id="3" name="Segnaposto contenuto 2">
            <a:extLst>
              <a:ext uri="{FF2B5EF4-FFF2-40B4-BE49-F238E27FC236}">
                <a16:creationId xmlns:a16="http://schemas.microsoft.com/office/drawing/2014/main" id="{615C8B73-3996-40F2-9455-37CAFDAD617C}"/>
              </a:ext>
            </a:extLst>
          </p:cNvPr>
          <p:cNvSpPr>
            <a:spLocks noGrp="1"/>
          </p:cNvSpPr>
          <p:nvPr>
            <p:ph idx="1"/>
          </p:nvPr>
        </p:nvSpPr>
        <p:spPr>
          <a:xfrm>
            <a:off x="1053852" y="2132856"/>
            <a:ext cx="10157354" cy="4470400"/>
          </a:xfrm>
        </p:spPr>
        <p:txBody>
          <a:bodyPr>
            <a:normAutofit/>
          </a:bodyPr>
          <a:lstStyle/>
          <a:p>
            <a:pPr marL="0" indent="0" algn="just">
              <a:buNone/>
            </a:pPr>
            <a:r>
              <a:rPr lang="it-IT" dirty="0">
                <a:latin typeface="Arial" panose="020B0604020202020204" pitchFamily="34" charset="0"/>
                <a:cs typeface="Arial" panose="020B0604020202020204" pitchFamily="34" charset="0"/>
              </a:rPr>
              <a:t>«b) a </a:t>
            </a:r>
            <a:r>
              <a:rPr lang="it-IT" b="1" dirty="0">
                <a:latin typeface="Arial" panose="020B0604020202020204" pitchFamily="34" charset="0"/>
                <a:cs typeface="Arial" panose="020B0604020202020204" pitchFamily="34" charset="0"/>
              </a:rPr>
              <a:t>fornire informazioni </a:t>
            </a:r>
            <a:r>
              <a:rPr lang="it-IT" dirty="0">
                <a:latin typeface="Arial" panose="020B0604020202020204" pitchFamily="34" charset="0"/>
                <a:cs typeface="Arial" panose="020B0604020202020204" pitchFamily="34" charset="0"/>
              </a:rPr>
              <a:t>sulle materie di cui alla lettera a) , </a:t>
            </a:r>
            <a:r>
              <a:rPr lang="it-IT" b="1" dirty="0">
                <a:latin typeface="Arial" panose="020B0604020202020204" pitchFamily="34" charset="0"/>
                <a:cs typeface="Arial" panose="020B0604020202020204" pitchFamily="34" charset="0"/>
              </a:rPr>
              <a:t>anche mediante predisposizione di un archivio informatico</a:t>
            </a:r>
            <a:r>
              <a:rPr lang="it-IT" dirty="0">
                <a:latin typeface="Arial" panose="020B0604020202020204" pitchFamily="34" charset="0"/>
                <a:cs typeface="Arial" panose="020B0604020202020204" pitchFamily="34" charset="0"/>
              </a:rPr>
              <a:t> contenente i necessari elementi normativi, che consenta a chi vi abbia interesse l’accesso gratuito, anche in via telematica, alle informazioni sugli adempimenti necessari per lo svolgimento delle procedure previste dal presente testo unico, all’elenco delle domande presentate, allo stato del loro iter procedurale, nonché a tutte le possibili informazioni utili disponibili».</a:t>
            </a:r>
          </a:p>
        </p:txBody>
      </p:sp>
    </p:spTree>
    <p:extLst>
      <p:ext uri="{BB962C8B-B14F-4D97-AF65-F5344CB8AC3E}">
        <p14:creationId xmlns:p14="http://schemas.microsoft.com/office/powerpoint/2010/main" val="28389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92DA97B-EF14-4EE8-8CBD-A661C3865A6E}"/>
              </a:ext>
            </a:extLst>
          </p:cNvPr>
          <p:cNvSpPr>
            <a:spLocks noGrp="1"/>
          </p:cNvSpPr>
          <p:nvPr>
            <p:ph idx="1"/>
          </p:nvPr>
        </p:nvSpPr>
        <p:spPr>
          <a:xfrm>
            <a:off x="1015735" y="2373908"/>
            <a:ext cx="10157354" cy="4470400"/>
          </a:xfrm>
        </p:spPr>
        <p:txBody>
          <a:bodyPr>
            <a:normAutofit/>
          </a:bodyPr>
          <a:lstStyle/>
          <a:p>
            <a:pPr marL="0" indent="0" algn="just">
              <a:buNone/>
            </a:pPr>
            <a:r>
              <a:rPr lang="it-IT" dirty="0">
                <a:latin typeface="Arial" panose="020B0604020202020204" pitchFamily="34" charset="0"/>
                <a:cs typeface="Arial" panose="020B0604020202020204" pitchFamily="34" charset="0"/>
              </a:rPr>
              <a:t>«c) all’adozione, nelle medesime materie, dei provvedimenti in tema di </a:t>
            </a:r>
            <a:r>
              <a:rPr lang="it-IT" b="1" dirty="0">
                <a:latin typeface="Arial" panose="020B0604020202020204" pitchFamily="34" charset="0"/>
                <a:cs typeface="Arial" panose="020B0604020202020204" pitchFamily="34" charset="0"/>
              </a:rPr>
              <a:t>accesso ai documenti </a:t>
            </a:r>
            <a:r>
              <a:rPr lang="it-IT" dirty="0">
                <a:latin typeface="Arial" panose="020B0604020202020204" pitchFamily="34" charset="0"/>
                <a:cs typeface="Arial" panose="020B0604020202020204" pitchFamily="34" charset="0"/>
              </a:rPr>
              <a:t>amministrativi in favore di chiunque vi abbia interesse ai sensi degli articoli 22 e seguenti della legge 7 agosto 1990, n. 241, nonché delle norme comunali di attuazione».</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
        <p:nvSpPr>
          <p:cNvPr id="4" name="Titolo 1">
            <a:extLst>
              <a:ext uri="{FF2B5EF4-FFF2-40B4-BE49-F238E27FC236}">
                <a16:creationId xmlns:a16="http://schemas.microsoft.com/office/drawing/2014/main" id="{8548DB4F-05BD-4153-93A9-B9069FAB6539}"/>
              </a:ext>
            </a:extLst>
          </p:cNvPr>
          <p:cNvSpPr>
            <a:spLocks noGrp="1"/>
          </p:cNvSpPr>
          <p:nvPr>
            <p:ph type="title"/>
          </p:nvPr>
        </p:nvSpPr>
        <p:spPr>
          <a:xfrm>
            <a:off x="189756" y="404664"/>
            <a:ext cx="11737304" cy="1068536"/>
          </a:xfrm>
        </p:spPr>
        <p:txBody>
          <a:bodyPr>
            <a:normAutofit/>
          </a:bodyPr>
          <a:lstStyle/>
          <a:p>
            <a:pPr algn="ctr"/>
            <a:r>
              <a:rPr lang="it-IT" sz="3200" b="1" dirty="0"/>
              <a:t>ART. 5, C. 2, LETT. C) DEL D.P.R. N. 380/2001</a:t>
            </a:r>
            <a:endParaRPr lang="it-IT" sz="3200" dirty="0"/>
          </a:p>
        </p:txBody>
      </p:sp>
    </p:spTree>
    <p:extLst>
      <p:ext uri="{BB962C8B-B14F-4D97-AF65-F5344CB8AC3E}">
        <p14:creationId xmlns:p14="http://schemas.microsoft.com/office/powerpoint/2010/main" val="19069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C181C-A6E3-47FE-A910-CFBC2E2F3874}"/>
              </a:ext>
            </a:extLst>
          </p:cNvPr>
          <p:cNvSpPr>
            <a:spLocks noGrp="1"/>
          </p:cNvSpPr>
          <p:nvPr>
            <p:ph type="title"/>
          </p:nvPr>
        </p:nvSpPr>
        <p:spPr>
          <a:xfrm>
            <a:off x="1015735" y="476672"/>
            <a:ext cx="10157354" cy="852512"/>
          </a:xfrm>
        </p:spPr>
        <p:txBody>
          <a:bodyPr>
            <a:normAutofit/>
          </a:bodyPr>
          <a:lstStyle/>
          <a:p>
            <a:pPr algn="ctr"/>
            <a:r>
              <a:rPr lang="it-IT" sz="3200" b="1" dirty="0"/>
              <a:t>COME AVVIENE L’ACCESSO?</a:t>
            </a:r>
          </a:p>
        </p:txBody>
      </p:sp>
      <p:sp>
        <p:nvSpPr>
          <p:cNvPr id="3" name="Segnaposto contenuto 2">
            <a:extLst>
              <a:ext uri="{FF2B5EF4-FFF2-40B4-BE49-F238E27FC236}">
                <a16:creationId xmlns:a16="http://schemas.microsoft.com/office/drawing/2014/main" id="{1A112A4D-F93E-4F0C-B72D-974BD8F4D481}"/>
              </a:ext>
            </a:extLst>
          </p:cNvPr>
          <p:cNvSpPr>
            <a:spLocks noGrp="1"/>
          </p:cNvSpPr>
          <p:nvPr>
            <p:ph idx="1"/>
          </p:nvPr>
        </p:nvSpPr>
        <p:spPr>
          <a:xfrm>
            <a:off x="693812" y="1701800"/>
            <a:ext cx="10873208" cy="4823544"/>
          </a:xfrm>
        </p:spPr>
        <p:txBody>
          <a:bodyPr>
            <a:normAutofit/>
          </a:bodyPr>
          <a:lstStyle/>
          <a:p>
            <a:pPr algn="just"/>
            <a:r>
              <a:rPr lang="it-IT" dirty="0">
                <a:latin typeface="Arial" panose="020B0604020202020204" pitchFamily="34" charset="0"/>
                <a:cs typeface="Arial" panose="020B0604020202020204" pitchFamily="34" charset="0"/>
              </a:rPr>
              <a:t>La gratuità concerne solo l’accesso puro e semplice e non il rilascio di copie.</a:t>
            </a:r>
          </a:p>
          <a:p>
            <a:pPr algn="just"/>
            <a:r>
              <a:rPr lang="it-IT" dirty="0">
                <a:latin typeface="Arial" panose="020B0604020202020204" pitchFamily="34" charset="0"/>
                <a:cs typeface="Arial" panose="020B0604020202020204" pitchFamily="34" charset="0"/>
              </a:rPr>
              <a:t>Il privato deve dimostrare un interesse diretto, concreto ed attuale, salvo l’esercizio del c.d. accesso civico generalizzato. </a:t>
            </a:r>
          </a:p>
          <a:p>
            <a:pPr algn="just"/>
            <a:r>
              <a:rPr lang="it-IT" dirty="0">
                <a:latin typeface="Arial" panose="020B0604020202020204" pitchFamily="34" charset="0"/>
                <a:cs typeface="Arial" panose="020B0604020202020204" pitchFamily="34" charset="0"/>
              </a:rPr>
              <a:t>Il privato può conoscere e consultare l’elenco delle domande presentate dal terzo e lo stato dell’</a:t>
            </a:r>
            <a:r>
              <a:rPr lang="it-IT" i="1" dirty="0">
                <a:latin typeface="Arial" panose="020B0604020202020204" pitchFamily="34" charset="0"/>
                <a:cs typeface="Arial" panose="020B0604020202020204" pitchFamily="34" charset="0"/>
              </a:rPr>
              <a:t>iter </a:t>
            </a:r>
            <a:r>
              <a:rPr lang="it-IT" dirty="0">
                <a:latin typeface="Arial" panose="020B0604020202020204" pitchFamily="34" charset="0"/>
                <a:cs typeface="Arial" panose="020B0604020202020204" pitchFamily="34" charset="0"/>
              </a:rPr>
              <a:t>procedimentale. L’utente può così conoscere se sono state presentate istanze di interventi edilizi di soggetti vicini-confinanti e/o nei confronti dei quali rivesta la posizione di soggetto cointeressato o controinteressato.</a:t>
            </a:r>
          </a:p>
        </p:txBody>
      </p:sp>
    </p:spTree>
    <p:extLst>
      <p:ext uri="{BB962C8B-B14F-4D97-AF65-F5344CB8AC3E}">
        <p14:creationId xmlns:p14="http://schemas.microsoft.com/office/powerpoint/2010/main" val="38077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F6B6C5-A167-4A7D-99E7-C168571EFE13}"/>
              </a:ext>
            </a:extLst>
          </p:cNvPr>
          <p:cNvSpPr>
            <a:spLocks noGrp="1"/>
          </p:cNvSpPr>
          <p:nvPr>
            <p:ph type="title"/>
          </p:nvPr>
        </p:nvSpPr>
        <p:spPr>
          <a:xfrm>
            <a:off x="1197868" y="218574"/>
            <a:ext cx="10157354" cy="924520"/>
          </a:xfrm>
        </p:spPr>
        <p:txBody>
          <a:bodyPr>
            <a:normAutofit/>
          </a:bodyPr>
          <a:lstStyle/>
          <a:p>
            <a:pPr algn="ctr"/>
            <a:r>
              <a:rPr lang="it-IT" sz="3200" b="1" dirty="0"/>
              <a:t>COSA DICE LA GIURISPRUDENZA?</a:t>
            </a:r>
          </a:p>
        </p:txBody>
      </p:sp>
      <p:sp>
        <p:nvSpPr>
          <p:cNvPr id="3" name="Segnaposto contenuto 2">
            <a:extLst>
              <a:ext uri="{FF2B5EF4-FFF2-40B4-BE49-F238E27FC236}">
                <a16:creationId xmlns:a16="http://schemas.microsoft.com/office/drawing/2014/main" id="{0600CFB8-4747-429E-BC8E-DA9A5693DA08}"/>
              </a:ext>
            </a:extLst>
          </p:cNvPr>
          <p:cNvSpPr>
            <a:spLocks noGrp="1"/>
          </p:cNvSpPr>
          <p:nvPr>
            <p:ph idx="1"/>
          </p:nvPr>
        </p:nvSpPr>
        <p:spPr>
          <a:xfrm>
            <a:off x="585800" y="1556792"/>
            <a:ext cx="11017224" cy="4967560"/>
          </a:xfrm>
        </p:spPr>
        <p:txBody>
          <a:bodyPr>
            <a:normAutofit/>
          </a:bodyPr>
          <a:lstStyle/>
          <a:p>
            <a:pPr marL="0" indent="0" algn="just" fontAlgn="base">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Invero, in materia di accesso ai titoli edilizi rilasciati ed ai relativi progetti, l'art. 5 del D.P.R. n. 380/2001, nello stabilire le competenze dello sportello unico per l'edilizia, pone l'obiettivo di consentire, a chiunque vi abbia interesse, l'accesso gratuito all'elenco delle domande presentate ed a tutte le informazioni utili disponibili. Coerentemente, secondo il consolidato orientamento giurisprudenziale, qualsiasi soggetto abitante in zona vicina a quella interessata dal permesso di costruire (ancorché non proprietario dell'area in cui ricade l'intervento edilizio) ha diritto di accedere ai titoli abilitativi rilasciati ed ai relativi atti progettuali, rilevando la sussistenza di un interesse personale e concreto per la tutela di posizioni giuridicamente rilevanti (Cons. Stato, V, 23/5/1997, n. 549; idem, 7/5/2008, n. 2086; idem, IV, 14/4/2010, n. 2092; TAR Puglia, ecce, II, 17/9/2009, n. 2121)</a:t>
            </a:r>
            <a:r>
              <a:rPr lang="it-IT" dirty="0">
                <a:latin typeface="Arial" panose="020B0604020202020204" pitchFamily="34" charset="0"/>
                <a:cs typeface="Arial" panose="020B0604020202020204" pitchFamily="34" charset="0"/>
              </a:rPr>
              <a:t>» (T.A.R. Toscana, Firenze, sez. III, 12.07.2010, n. 2450)</a:t>
            </a:r>
          </a:p>
        </p:txBody>
      </p:sp>
    </p:spTree>
    <p:extLst>
      <p:ext uri="{BB962C8B-B14F-4D97-AF65-F5344CB8AC3E}">
        <p14:creationId xmlns:p14="http://schemas.microsoft.com/office/powerpoint/2010/main" val="240649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9A6D7-FEBF-4FD3-AF22-C43AEAB6CB65}"/>
              </a:ext>
            </a:extLst>
          </p:cNvPr>
          <p:cNvSpPr>
            <a:spLocks noGrp="1"/>
          </p:cNvSpPr>
          <p:nvPr>
            <p:ph type="title"/>
          </p:nvPr>
        </p:nvSpPr>
        <p:spPr>
          <a:xfrm>
            <a:off x="1269876" y="116632"/>
            <a:ext cx="10157354" cy="635384"/>
          </a:xfrm>
        </p:spPr>
        <p:txBody>
          <a:bodyPr/>
          <a:lstStyle/>
          <a:p>
            <a:pPr algn="ctr"/>
            <a:r>
              <a:rPr lang="it-IT" sz="3200" b="1" dirty="0"/>
              <a:t>SULLA VICINITAS</a:t>
            </a:r>
          </a:p>
        </p:txBody>
      </p:sp>
      <p:sp>
        <p:nvSpPr>
          <p:cNvPr id="3" name="Segnaposto contenuto 2">
            <a:extLst>
              <a:ext uri="{FF2B5EF4-FFF2-40B4-BE49-F238E27FC236}">
                <a16:creationId xmlns:a16="http://schemas.microsoft.com/office/drawing/2014/main" id="{F3822A42-A426-4A37-97B1-0F183D5288ED}"/>
              </a:ext>
            </a:extLst>
          </p:cNvPr>
          <p:cNvSpPr>
            <a:spLocks noGrp="1"/>
          </p:cNvSpPr>
          <p:nvPr>
            <p:ph idx="1"/>
          </p:nvPr>
        </p:nvSpPr>
        <p:spPr>
          <a:xfrm>
            <a:off x="405780" y="791855"/>
            <a:ext cx="11377264" cy="6061360"/>
          </a:xfrm>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come è stato osservato anche da questa Sezione (cfr. Tar Veneto, Sez. II, 13 ottobre 2017, n. 909; negli stessi termini Consiglio di Stato, Sez. IV, 15 dicembre 2017, n. 5908), non è sufficiente invocare il concetto di stabile collegamento “per radicare la propria legittimazione a ricorrere, quando, per il tipo di violazione edilizia denunciata e per le condizioni di contesto territoriale in cui si trovano gli immobili, </a:t>
            </a:r>
            <a:r>
              <a:rPr lang="it-IT" b="1" i="1" dirty="0">
                <a:latin typeface="Arial" panose="020B0604020202020204" pitchFamily="34" charset="0"/>
                <a:cs typeface="Arial" panose="020B0604020202020204" pitchFamily="34" charset="0"/>
              </a:rPr>
              <a:t>la </a:t>
            </a:r>
            <a:r>
              <a:rPr lang="it-IT" b="1" i="1" dirty="0" err="1">
                <a:latin typeface="Arial" panose="020B0604020202020204" pitchFamily="34" charset="0"/>
                <a:cs typeface="Arial" panose="020B0604020202020204" pitchFamily="34" charset="0"/>
              </a:rPr>
              <a:t>vicinitas</a:t>
            </a:r>
            <a:r>
              <a:rPr lang="it-IT" b="1" i="1" dirty="0">
                <a:latin typeface="Arial" panose="020B0604020202020204" pitchFamily="34" charset="0"/>
                <a:cs typeface="Arial" panose="020B0604020202020204" pitchFamily="34" charset="0"/>
              </a:rPr>
              <a:t> non rappresenti un indice inequivocabile del pregiudizio subito </a:t>
            </a:r>
            <a:r>
              <a:rPr lang="it-IT" i="1" dirty="0">
                <a:latin typeface="Arial" panose="020B0604020202020204" pitchFamily="34" charset="0"/>
                <a:cs typeface="Arial" panose="020B0604020202020204" pitchFamily="34" charset="0"/>
              </a:rPr>
              <a:t>dal soggetto che propone l'azione di annullamento del titolo edilizio. Il criterio in esame è stato coniato dalla giurisprudenza, pur sempre al fine di selezionare una posizione giuridica soggettiva protetta, cosicché </a:t>
            </a:r>
            <a:r>
              <a:rPr lang="it-IT" b="1" i="1" dirty="0">
                <a:latin typeface="Arial" panose="020B0604020202020204" pitchFamily="34" charset="0"/>
                <a:cs typeface="Arial" panose="020B0604020202020204" pitchFamily="34" charset="0"/>
              </a:rPr>
              <a:t>può ritenersi sufficiente a radicare la legittimazione del confinante, solo quando la modifica del preesistente assetto edilizio debba ritenersi </a:t>
            </a:r>
            <a:r>
              <a:rPr lang="it-IT" b="1" i="1" dirty="0" err="1">
                <a:latin typeface="Arial" panose="020B0604020202020204" pitchFamily="34" charset="0"/>
                <a:cs typeface="Arial" panose="020B0604020202020204" pitchFamily="34" charset="0"/>
              </a:rPr>
              <a:t>ictu</a:t>
            </a:r>
            <a:r>
              <a:rPr lang="it-IT" b="1" i="1" dirty="0">
                <a:latin typeface="Arial" panose="020B0604020202020204" pitchFamily="34" charset="0"/>
                <a:cs typeface="Arial" panose="020B0604020202020204" pitchFamily="34" charset="0"/>
              </a:rPr>
              <a:t> oculi, ovvero sulla scorta di sicure basi statistiche tratte dall'esperienza, pregiudizievole per la qualità (urbanistica, paesaggistica, ambientale) dell'area in cui insiste la proprietà del ricorrente, ovvero sia suscettibile di comportarne un deprezzamento commerciale</a:t>
            </a:r>
            <a:r>
              <a:rPr lang="it-IT" i="1" dirty="0">
                <a:latin typeface="Arial" panose="020B0604020202020204" pitchFamily="34" charset="0"/>
                <a:cs typeface="Arial" panose="020B0604020202020204" pitchFamily="34" charset="0"/>
              </a:rPr>
              <a:t>. Quando, invece, il pregiudizio non sia di per sé insito nella violazione edilizia (ad esempio per la distanza sussistente tra gli edifici), il mero rapporto di prossimità tra chi agisce in giudizio e l'opera oggetto del provvedimento amministrativo contestato non è sufficiente</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 21.03.2018, n. 324</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210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B3C44-3F8B-473B-94FF-66B085578E62}"/>
              </a:ext>
            </a:extLst>
          </p:cNvPr>
          <p:cNvSpPr>
            <a:spLocks noGrp="1"/>
          </p:cNvSpPr>
          <p:nvPr>
            <p:ph type="title"/>
          </p:nvPr>
        </p:nvSpPr>
        <p:spPr>
          <a:xfrm>
            <a:off x="117748" y="620688"/>
            <a:ext cx="11809312" cy="852512"/>
          </a:xfrm>
        </p:spPr>
        <p:txBody>
          <a:bodyPr>
            <a:normAutofit/>
          </a:bodyPr>
          <a:lstStyle/>
          <a:p>
            <a:pPr algn="ctr"/>
            <a:r>
              <a:rPr lang="it-IT" sz="3200" b="1" dirty="0"/>
              <a:t>ART. 5, C. 2, LETT. D) DEL D.P.R. N. 380/2001</a:t>
            </a:r>
            <a:endParaRPr lang="it-IT" sz="3200" dirty="0"/>
          </a:p>
        </p:txBody>
      </p:sp>
      <p:sp>
        <p:nvSpPr>
          <p:cNvPr id="3" name="Segnaposto contenuto 2">
            <a:extLst>
              <a:ext uri="{FF2B5EF4-FFF2-40B4-BE49-F238E27FC236}">
                <a16:creationId xmlns:a16="http://schemas.microsoft.com/office/drawing/2014/main" id="{43047CD4-2FA7-4510-9700-85F7A48CEBC8}"/>
              </a:ext>
            </a:extLst>
          </p:cNvPr>
          <p:cNvSpPr>
            <a:spLocks noGrp="1"/>
          </p:cNvSpPr>
          <p:nvPr>
            <p:ph idx="1"/>
          </p:nvPr>
        </p:nvSpPr>
        <p:spPr>
          <a:xfrm>
            <a:off x="765820" y="2276872"/>
            <a:ext cx="10157354" cy="4470400"/>
          </a:xfrm>
        </p:spPr>
        <p:txBody>
          <a:bodyPr/>
          <a:lstStyle/>
          <a:p>
            <a:pPr marL="0" indent="0" algn="just">
              <a:buNone/>
            </a:pPr>
            <a:r>
              <a:rPr lang="it-IT" dirty="0">
                <a:latin typeface="Arial" panose="020B0604020202020204" pitchFamily="34" charset="0"/>
                <a:cs typeface="Arial" panose="020B0604020202020204" pitchFamily="34" charset="0"/>
              </a:rPr>
              <a:t>«d) al </a:t>
            </a:r>
            <a:r>
              <a:rPr lang="it-IT" b="1" dirty="0">
                <a:latin typeface="Arial" panose="020B0604020202020204" pitchFamily="34" charset="0"/>
                <a:cs typeface="Arial" panose="020B0604020202020204" pitchFamily="34" charset="0"/>
              </a:rPr>
              <a:t>rilascio</a:t>
            </a:r>
            <a:r>
              <a:rPr lang="it-IT" dirty="0">
                <a:latin typeface="Arial" panose="020B0604020202020204" pitchFamily="34" charset="0"/>
                <a:cs typeface="Arial" panose="020B0604020202020204" pitchFamily="34" charset="0"/>
              </a:rPr>
              <a:t> dei permessi di costruire, nonché delle certificazioni attestanti le prescrizioni normative e le determinazioni </a:t>
            </a:r>
            <a:r>
              <a:rPr lang="it-IT" dirty="0" err="1">
                <a:latin typeface="Arial" panose="020B0604020202020204" pitchFamily="34" charset="0"/>
                <a:cs typeface="Arial" panose="020B0604020202020204" pitchFamily="34" charset="0"/>
              </a:rPr>
              <a:t>provvedimentali</a:t>
            </a:r>
            <a:r>
              <a:rPr lang="it-IT" dirty="0">
                <a:latin typeface="Arial" panose="020B0604020202020204" pitchFamily="34" charset="0"/>
                <a:cs typeface="Arial" panose="020B0604020202020204" pitchFamily="34" charset="0"/>
              </a:rPr>
              <a:t> a carattere urbanistico, paesaggistico-ambientale, edilizio, idrogeologico e di qualsiasi altro tipo comunque rilevanti ai fini degli interventi di trasformazione edilizia del territorio».</a:t>
            </a:r>
          </a:p>
        </p:txBody>
      </p:sp>
    </p:spTree>
    <p:extLst>
      <p:ext uri="{BB962C8B-B14F-4D97-AF65-F5344CB8AC3E}">
        <p14:creationId xmlns:p14="http://schemas.microsoft.com/office/powerpoint/2010/main" val="7053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0FCAEA-F4AD-44F7-95BC-E6815E6FBE6E}"/>
              </a:ext>
            </a:extLst>
          </p:cNvPr>
          <p:cNvSpPr>
            <a:spLocks noGrp="1"/>
          </p:cNvSpPr>
          <p:nvPr>
            <p:ph type="title"/>
          </p:nvPr>
        </p:nvSpPr>
        <p:spPr>
          <a:xfrm>
            <a:off x="10580" y="223540"/>
            <a:ext cx="11809312" cy="924520"/>
          </a:xfrm>
        </p:spPr>
        <p:txBody>
          <a:bodyPr>
            <a:normAutofit/>
          </a:bodyPr>
          <a:lstStyle/>
          <a:p>
            <a:pPr algn="ctr"/>
            <a:r>
              <a:rPr lang="it-IT" sz="3200" b="1" dirty="0"/>
              <a:t>ART. 5, C. 2, LETT. E) DEL D.P.R. N. 380/2001</a:t>
            </a:r>
            <a:endParaRPr lang="it-IT" sz="3200" dirty="0"/>
          </a:p>
        </p:txBody>
      </p:sp>
      <p:sp>
        <p:nvSpPr>
          <p:cNvPr id="3" name="Segnaposto contenuto 2">
            <a:extLst>
              <a:ext uri="{FF2B5EF4-FFF2-40B4-BE49-F238E27FC236}">
                <a16:creationId xmlns:a16="http://schemas.microsoft.com/office/drawing/2014/main" id="{4BC0B319-F691-4C08-B53D-E3317E5C9D7D}"/>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«e) alla </a:t>
            </a:r>
            <a:r>
              <a:rPr lang="it-IT" b="1" dirty="0">
                <a:latin typeface="Arial" panose="020B0604020202020204" pitchFamily="34" charset="0"/>
                <a:cs typeface="Arial" panose="020B0604020202020204" pitchFamily="34" charset="0"/>
              </a:rPr>
              <a:t>cura</a:t>
            </a:r>
            <a:r>
              <a:rPr lang="it-IT" dirty="0">
                <a:latin typeface="Arial" panose="020B0604020202020204" pitchFamily="34" charset="0"/>
                <a:cs typeface="Arial" panose="020B0604020202020204" pitchFamily="34" charset="0"/>
              </a:rPr>
              <a:t> dei rapporti tra l’amministrazione comunale, il privato e le altre amministrazioni chiamate a pronunciarsi in ordine all’intervento edilizio oggetto dell’istanza o denuncia, con particolare riferimento agli adempimenti connessi all’applicazione della parte II del presente testo unico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normativa tecnica dell’edilizia)».</a:t>
            </a:r>
          </a:p>
        </p:txBody>
      </p:sp>
    </p:spTree>
    <p:extLst>
      <p:ext uri="{BB962C8B-B14F-4D97-AF65-F5344CB8AC3E}">
        <p14:creationId xmlns:p14="http://schemas.microsoft.com/office/powerpoint/2010/main" val="12071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716A95-6BEC-41A8-8291-50B05F71E2EF}"/>
              </a:ext>
            </a:extLst>
          </p:cNvPr>
          <p:cNvSpPr>
            <a:spLocks noGrp="1"/>
          </p:cNvSpPr>
          <p:nvPr>
            <p:ph type="title"/>
          </p:nvPr>
        </p:nvSpPr>
        <p:spPr>
          <a:xfrm>
            <a:off x="1117309" y="548680"/>
            <a:ext cx="10157354" cy="924520"/>
          </a:xfrm>
        </p:spPr>
        <p:txBody>
          <a:bodyPr>
            <a:normAutofit/>
          </a:bodyPr>
          <a:lstStyle/>
          <a:p>
            <a:pPr algn="ctr"/>
            <a:r>
              <a:rPr lang="it-IT" sz="3200" b="1" dirty="0"/>
              <a:t>CHI RILASCIA IL TITOLO?</a:t>
            </a:r>
          </a:p>
        </p:txBody>
      </p:sp>
      <p:sp>
        <p:nvSpPr>
          <p:cNvPr id="3" name="Segnaposto contenuto 2">
            <a:extLst>
              <a:ext uri="{FF2B5EF4-FFF2-40B4-BE49-F238E27FC236}">
                <a16:creationId xmlns:a16="http://schemas.microsoft.com/office/drawing/2014/main" id="{DB246B9B-9D40-4206-B45A-237FAD608067}"/>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Non spetta al SUE rilasciare il titolo edilizio, ma al Dirigente o al responsabile dell’ufficio comunale,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20, c. 6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algn="just"/>
            <a:r>
              <a:rPr lang="it-IT" dirty="0">
                <a:latin typeface="Arial" panose="020B0604020202020204" pitchFamily="34" charset="0"/>
                <a:cs typeface="Arial" panose="020B0604020202020204" pitchFamily="34" charset="0"/>
              </a:rPr>
              <a:t>Il SUE, quindi, non è l’ufficio da cui promana l’adozione dei provvedimenti, ma solo l’ufficio che cura in via ausiliaria l’istruttoria.</a:t>
            </a:r>
          </a:p>
          <a:p>
            <a:pPr algn="just"/>
            <a:r>
              <a:rPr lang="it-IT" dirty="0">
                <a:latin typeface="Arial" panose="020B0604020202020204" pitchFamily="34" charset="0"/>
                <a:cs typeface="Arial" panose="020B0604020202020204" pitchFamily="34" charset="0"/>
              </a:rPr>
              <a:t>L’art. 20, c. 3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infatti, attribuisce al RUP il compito principale di curare l’istruttoria: «il responsabile del procedimento cura l'istruttoria».</a:t>
            </a:r>
          </a:p>
        </p:txBody>
      </p:sp>
    </p:spTree>
    <p:extLst>
      <p:ext uri="{BB962C8B-B14F-4D97-AF65-F5344CB8AC3E}">
        <p14:creationId xmlns:p14="http://schemas.microsoft.com/office/powerpoint/2010/main" val="190353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5B8CA-DEC7-4F1F-AD1D-F5681DE414EF}"/>
              </a:ext>
            </a:extLst>
          </p:cNvPr>
          <p:cNvSpPr>
            <a:spLocks noGrp="1"/>
          </p:cNvSpPr>
          <p:nvPr>
            <p:ph type="title"/>
          </p:nvPr>
        </p:nvSpPr>
        <p:spPr>
          <a:xfrm>
            <a:off x="1269876" y="188640"/>
            <a:ext cx="10157354" cy="1397000"/>
          </a:xfrm>
        </p:spPr>
        <p:txBody>
          <a:bodyPr>
            <a:normAutofit/>
          </a:bodyPr>
          <a:lstStyle/>
          <a:p>
            <a:pPr algn="ctr"/>
            <a:r>
              <a:rPr lang="it-IT" sz="3200" b="1" dirty="0"/>
              <a:t>IL SUE COINVOLGE TRE SOGGETTI</a:t>
            </a:r>
          </a:p>
        </p:txBody>
      </p:sp>
      <p:sp>
        <p:nvSpPr>
          <p:cNvPr id="3" name="Segnaposto contenuto 2">
            <a:extLst>
              <a:ext uri="{FF2B5EF4-FFF2-40B4-BE49-F238E27FC236}">
                <a16:creationId xmlns:a16="http://schemas.microsoft.com/office/drawing/2014/main" id="{0AC60AE9-3C73-469D-A0C8-2A4282C178BB}"/>
              </a:ext>
            </a:extLst>
          </p:cNvPr>
          <p:cNvSpPr>
            <a:spLocks noGrp="1"/>
          </p:cNvSpPr>
          <p:nvPr>
            <p:ph idx="1"/>
          </p:nvPr>
        </p:nvSpPr>
        <p:spPr>
          <a:xfrm>
            <a:off x="1015735" y="1988840"/>
            <a:ext cx="10157354" cy="4470400"/>
          </a:xfrm>
        </p:spPr>
        <p:txBody>
          <a:bodyPr/>
          <a:lstStyle/>
          <a:p>
            <a:r>
              <a:rPr lang="it-IT" dirty="0">
                <a:latin typeface="Arial" panose="020B0604020202020204" pitchFamily="34" charset="0"/>
                <a:cs typeface="Arial" panose="020B0604020202020204" pitchFamily="34" charset="0"/>
              </a:rPr>
              <a:t>Responsabile dello SUE </a:t>
            </a:r>
          </a:p>
          <a:p>
            <a:r>
              <a:rPr lang="it-IT" dirty="0">
                <a:latin typeface="Arial" panose="020B0604020202020204" pitchFamily="34" charset="0"/>
                <a:cs typeface="Arial" panose="020B0604020202020204" pitchFamily="34" charset="0"/>
              </a:rPr>
              <a:t>Responsabile del procedimento amministrativo (RUP)</a:t>
            </a:r>
          </a:p>
          <a:p>
            <a:r>
              <a:rPr lang="it-IT" dirty="0">
                <a:latin typeface="Arial" panose="020B0604020202020204" pitchFamily="34" charset="0"/>
                <a:cs typeface="Arial" panose="020B0604020202020204" pitchFamily="34" charset="0"/>
              </a:rPr>
              <a:t>Responsabile dell’atto finale</a:t>
            </a:r>
          </a:p>
          <a:p>
            <a:endParaRPr lang="it-IT"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PROBLEMA: ci possono essere sovrapposizioni e contrasti tra questi soggetti che, spesso, non coincidono tra loro.</a:t>
            </a:r>
          </a:p>
        </p:txBody>
      </p:sp>
    </p:spTree>
    <p:extLst>
      <p:ext uri="{BB962C8B-B14F-4D97-AF65-F5344CB8AC3E}">
        <p14:creationId xmlns:p14="http://schemas.microsoft.com/office/powerpoint/2010/main" val="26026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3C760B-72FC-479E-906C-1B6032236904}"/>
              </a:ext>
            </a:extLst>
          </p:cNvPr>
          <p:cNvSpPr>
            <a:spLocks noGrp="1"/>
          </p:cNvSpPr>
          <p:nvPr>
            <p:ph type="title"/>
          </p:nvPr>
        </p:nvSpPr>
        <p:spPr>
          <a:xfrm>
            <a:off x="1015735" y="116632"/>
            <a:ext cx="10157354" cy="899840"/>
          </a:xfrm>
        </p:spPr>
        <p:txBody>
          <a:bodyPr>
            <a:normAutofit/>
          </a:bodyPr>
          <a:lstStyle/>
          <a:p>
            <a:pPr algn="ctr"/>
            <a:r>
              <a:rPr lang="it-IT" sz="3200" b="1" dirty="0"/>
              <a:t>ART. 5, C. 3 DEL D.P.R. N. 380/2001</a:t>
            </a:r>
          </a:p>
        </p:txBody>
      </p:sp>
      <p:sp>
        <p:nvSpPr>
          <p:cNvPr id="3" name="Segnaposto contenuto 2">
            <a:extLst>
              <a:ext uri="{FF2B5EF4-FFF2-40B4-BE49-F238E27FC236}">
                <a16:creationId xmlns:a16="http://schemas.microsoft.com/office/drawing/2014/main" id="{5756B7C3-06D9-489F-A7C7-5790479A7301}"/>
              </a:ext>
            </a:extLst>
          </p:cNvPr>
          <p:cNvSpPr>
            <a:spLocks noGrp="1"/>
          </p:cNvSpPr>
          <p:nvPr>
            <p:ph idx="1"/>
          </p:nvPr>
        </p:nvSpPr>
        <p:spPr>
          <a:xfrm>
            <a:off x="261764" y="1196752"/>
            <a:ext cx="11593288" cy="5661248"/>
          </a:xfrm>
        </p:spPr>
        <p:txBody>
          <a:bodyPr>
            <a:normAutofit fontScale="92500" lnSpcReduction="20000"/>
          </a:bodyPr>
          <a:lstStyle/>
          <a:p>
            <a:pPr marL="0" indent="0" algn="just">
              <a:buNone/>
            </a:pPr>
            <a:r>
              <a:rPr lang="it-IT" dirty="0">
                <a:latin typeface="Arial" panose="020B0604020202020204" pitchFamily="34" charset="0"/>
                <a:cs typeface="Arial" panose="020B0604020202020204" pitchFamily="34" charset="0"/>
              </a:rPr>
              <a:t>«Lo sportello unico per l’edilizia </a:t>
            </a:r>
            <a:r>
              <a:rPr lang="it-IT" b="1" dirty="0">
                <a:solidFill>
                  <a:srgbClr val="FF0000"/>
                </a:solidFill>
                <a:latin typeface="Arial" panose="020B0604020202020204" pitchFamily="34" charset="0"/>
                <a:cs typeface="Arial" panose="020B0604020202020204" pitchFamily="34" charset="0"/>
              </a:rPr>
              <a:t>acquisisce</a:t>
            </a:r>
            <a:r>
              <a:rPr lang="it-IT" dirty="0">
                <a:latin typeface="Arial" panose="020B0604020202020204" pitchFamily="34" charset="0"/>
                <a:cs typeface="Arial" panose="020B0604020202020204" pitchFamily="34" charset="0"/>
              </a:rPr>
              <a:t> ai sensi degli articoli 14, 14-bis, 14-ter, 14-quater e 14-quinquies della legge 7 agosto 1990, n. 241, e successive modificazioni, gli </a:t>
            </a:r>
            <a:r>
              <a:rPr lang="it-IT" b="1" dirty="0">
                <a:latin typeface="Arial" panose="020B0604020202020204" pitchFamily="34" charset="0"/>
                <a:cs typeface="Arial" panose="020B0604020202020204" pitchFamily="34" charset="0"/>
              </a:rPr>
              <a:t>atti di assenso</a:t>
            </a:r>
            <a:r>
              <a:rPr lang="it-IT" dirty="0">
                <a:latin typeface="Arial" panose="020B0604020202020204" pitchFamily="34" charset="0"/>
                <a:cs typeface="Arial" panose="020B0604020202020204" pitchFamily="34" charset="0"/>
              </a:rPr>
              <a:t>, comunque denominati, necessari ai fini della realizzazione dell’intervento edilizio. Nel novero di tali assensi rientrano, </a:t>
            </a:r>
            <a:r>
              <a:rPr lang="it-IT" b="1" dirty="0">
                <a:solidFill>
                  <a:srgbClr val="FF0000"/>
                </a:solidFill>
                <a:latin typeface="Arial" panose="020B0604020202020204" pitchFamily="34" charset="0"/>
                <a:cs typeface="Arial" panose="020B0604020202020204" pitchFamily="34" charset="0"/>
              </a:rPr>
              <a:t>in particolare</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a) </a:t>
            </a:r>
            <a:r>
              <a:rPr lang="it-IT" i="1" dirty="0">
                <a:latin typeface="Arial" panose="020B0604020202020204" pitchFamily="34" charset="0"/>
                <a:cs typeface="Arial" panose="020B0604020202020204" pitchFamily="34" charset="0"/>
              </a:rPr>
              <a:t>(lettera soppressa dall'art. 3 del d.lgs. n. 222 del 2016)</a:t>
            </a:r>
          </a:p>
          <a:p>
            <a:pPr marL="0" indent="0" algn="just">
              <a:buNone/>
            </a:pPr>
            <a:r>
              <a:rPr lang="it-IT" dirty="0">
                <a:latin typeface="Arial" panose="020B0604020202020204" pitchFamily="34" charset="0"/>
                <a:cs typeface="Arial" panose="020B0604020202020204" pitchFamily="34" charset="0"/>
              </a:rPr>
              <a:t>b) il parere dei vigili del fuoco, ove necessario, in ordine al rispetto della normativa antincendio;</a:t>
            </a:r>
          </a:p>
          <a:p>
            <a:pPr marL="0" indent="0" algn="just">
              <a:buNone/>
            </a:pPr>
            <a:r>
              <a:rPr lang="it-IT" dirty="0">
                <a:latin typeface="Arial" panose="020B0604020202020204" pitchFamily="34" charset="0"/>
                <a:cs typeface="Arial" panose="020B0604020202020204" pitchFamily="34" charset="0"/>
              </a:rPr>
              <a:t>c) le autorizzazioni e le certificazioni del competente ufficio tecnico della regione, per le costruzioni in zone sismiche di cui agli articoli 61, 62 e 94;</a:t>
            </a:r>
          </a:p>
          <a:p>
            <a:pPr marL="0" indent="0" algn="just">
              <a:buNone/>
            </a:pPr>
            <a:r>
              <a:rPr lang="it-IT" dirty="0">
                <a:latin typeface="Arial" panose="020B0604020202020204" pitchFamily="34" charset="0"/>
                <a:cs typeface="Arial" panose="020B0604020202020204" pitchFamily="34" charset="0"/>
              </a:rPr>
              <a:t>d) l’assenso dell’amministrazione militare per le costruzioni nelle zone di salvaguardia contigue ad opere di difesa dello Stato o a stabilimenti militari, di cui all’articolo 333 del codice dell’ordinamento militare, di cui al decreto legislativo 15 marzo 2010, n. 66;</a:t>
            </a:r>
          </a:p>
          <a:p>
            <a:pPr marL="0" indent="0" algn="just">
              <a:buNone/>
            </a:pPr>
            <a:r>
              <a:rPr lang="it-IT" dirty="0">
                <a:latin typeface="Arial" panose="020B0604020202020204" pitchFamily="34" charset="0"/>
                <a:cs typeface="Arial" panose="020B0604020202020204" pitchFamily="34" charset="0"/>
              </a:rPr>
              <a:t>e) l’autorizzazione del direttore della circoscrizione doganale in caso di costruzione, spostamento e modifica di edifici nelle zone di salvaguardia in prossimità della linea doganale e nel mare territoriale, ai sensi e per gli effetti dell’articolo 19 del decreto legislativo 8 novembre 1990, n. 374;»</a:t>
            </a:r>
          </a:p>
          <a:p>
            <a:pPr marL="0" indent="0">
              <a:buNone/>
            </a:pPr>
            <a:endParaRPr lang="it-IT" dirty="0"/>
          </a:p>
        </p:txBody>
      </p:sp>
    </p:spTree>
    <p:extLst>
      <p:ext uri="{BB962C8B-B14F-4D97-AF65-F5344CB8AC3E}">
        <p14:creationId xmlns:p14="http://schemas.microsoft.com/office/powerpoint/2010/main" val="155773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B9BEC-4E65-49CC-BBEF-5292CDC75FEA}"/>
              </a:ext>
            </a:extLst>
          </p:cNvPr>
          <p:cNvSpPr>
            <a:spLocks noGrp="1"/>
          </p:cNvSpPr>
          <p:nvPr>
            <p:ph type="title"/>
          </p:nvPr>
        </p:nvSpPr>
        <p:spPr>
          <a:xfrm>
            <a:off x="1117309" y="404664"/>
            <a:ext cx="10157354" cy="899840"/>
          </a:xfrm>
        </p:spPr>
        <p:txBody>
          <a:bodyPr>
            <a:normAutofit/>
          </a:bodyPr>
          <a:lstStyle/>
          <a:p>
            <a:pPr algn="ctr"/>
            <a:r>
              <a:rPr lang="it-IT" sz="3200" b="1" dirty="0"/>
              <a:t>QUAL È LA DISCIPLINA NORMATIVA DEL SUE?</a:t>
            </a:r>
          </a:p>
        </p:txBody>
      </p:sp>
      <p:sp>
        <p:nvSpPr>
          <p:cNvPr id="3" name="Segnaposto contenuto 2">
            <a:extLst>
              <a:ext uri="{FF2B5EF4-FFF2-40B4-BE49-F238E27FC236}">
                <a16:creationId xmlns:a16="http://schemas.microsoft.com/office/drawing/2014/main" id="{0F5D8293-62B3-42DD-8CBA-69966160142B}"/>
              </a:ext>
            </a:extLst>
          </p:cNvPr>
          <p:cNvSpPr>
            <a:spLocks noGrp="1"/>
          </p:cNvSpPr>
          <p:nvPr>
            <p:ph idx="1"/>
          </p:nvPr>
        </p:nvSpPr>
        <p:spPr>
          <a:xfrm>
            <a:off x="693812" y="1701800"/>
            <a:ext cx="10801200" cy="4751536"/>
          </a:xfrm>
        </p:spPr>
        <p:txBody>
          <a:bodyPr>
            <a:normAutofit/>
          </a:bodyPr>
          <a:lstStyle/>
          <a:p>
            <a:pPr algn="just"/>
            <a:r>
              <a:rPr lang="it-IT" dirty="0">
                <a:latin typeface="Arial" panose="020B0604020202020204" pitchFamily="34" charset="0"/>
                <a:cs typeface="Arial" panose="020B0604020202020204" pitchFamily="34" charset="0"/>
              </a:rPr>
              <a:t>Il SUE è un servizio previsto dall’ordinamento giuridico italiano e disciplinato dal Testo Unico dell’edilizia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algn="just"/>
            <a:r>
              <a:rPr lang="it-IT" dirty="0">
                <a:latin typeface="Arial" panose="020B0604020202020204" pitchFamily="34" charset="0"/>
                <a:cs typeface="Arial" panose="020B0604020202020204" pitchFamily="34" charset="0"/>
              </a:rPr>
              <a:t>L’</a:t>
            </a:r>
            <a:r>
              <a:rPr lang="it-IT" b="1" dirty="0">
                <a:solidFill>
                  <a:srgbClr val="FF0000"/>
                </a:solidFill>
                <a:latin typeface="Arial" panose="020B0604020202020204" pitchFamily="34" charset="0"/>
                <a:cs typeface="Arial" panose="020B0604020202020204" pitchFamily="34" charset="0"/>
              </a:rPr>
              <a:t>art. 5 del </a:t>
            </a:r>
            <a:r>
              <a:rPr lang="it-IT" b="1" dirty="0" err="1">
                <a:solidFill>
                  <a:srgbClr val="FF0000"/>
                </a:solidFill>
                <a:latin typeface="Arial" panose="020B0604020202020204" pitchFamily="34" charset="0"/>
                <a:cs typeface="Arial" panose="020B0604020202020204" pitchFamily="34" charset="0"/>
              </a:rPr>
              <a:t>d.P.R.</a:t>
            </a:r>
            <a:r>
              <a:rPr lang="it-IT" b="1" dirty="0">
                <a:solidFill>
                  <a:srgbClr val="FF0000"/>
                </a:solidFill>
                <a:latin typeface="Arial" panose="020B0604020202020204" pitchFamily="34" charset="0"/>
                <a:cs typeface="Arial" panose="020B0604020202020204" pitchFamily="34" charset="0"/>
              </a:rPr>
              <a:t> n. 380/2001</a:t>
            </a:r>
            <a:r>
              <a:rPr lang="it-IT" dirty="0">
                <a:latin typeface="Arial" panose="020B0604020202020204" pitchFamily="34" charset="0"/>
                <a:cs typeface="Arial" panose="020B0604020202020204" pitchFamily="34" charset="0"/>
              </a:rPr>
              <a:t>, come modificato dal </a:t>
            </a:r>
            <a:r>
              <a:rPr lang="it-IT" dirty="0" err="1">
                <a:latin typeface="Arial" panose="020B0604020202020204" pitchFamily="34" charset="0"/>
                <a:cs typeface="Arial" panose="020B0604020202020204" pitchFamily="34" charset="0"/>
              </a:rPr>
              <a:t>d.l.</a:t>
            </a:r>
            <a:r>
              <a:rPr lang="it-IT" dirty="0">
                <a:latin typeface="Arial" panose="020B0604020202020204" pitchFamily="34" charset="0"/>
                <a:cs typeface="Arial" panose="020B0604020202020204" pitchFamily="34" charset="0"/>
              </a:rPr>
              <a:t> n. 112/2008 convertito con modificazioni dalla l. n. 133/2012, dal </a:t>
            </a:r>
            <a:r>
              <a:rPr lang="it-IT" dirty="0" err="1">
                <a:latin typeface="Arial" panose="020B0604020202020204" pitchFamily="34" charset="0"/>
                <a:cs typeface="Arial" panose="020B0604020202020204" pitchFamily="34" charset="0"/>
              </a:rPr>
              <a:t>d.l.</a:t>
            </a:r>
            <a:r>
              <a:rPr lang="it-IT" dirty="0">
                <a:latin typeface="Arial" panose="020B0604020202020204" pitchFamily="34" charset="0"/>
                <a:cs typeface="Arial" panose="020B0604020202020204" pitchFamily="34" charset="0"/>
              </a:rPr>
              <a:t> n. 83/2012 (c.d. Decreto Sviluppo) convertito con modificazioni dalla l. n. 134/2012 e dal d.lgs. n. 222/2016 (c.d. SCIA 2), contiene la disciplina normativa del SUE.</a:t>
            </a:r>
          </a:p>
          <a:p>
            <a:pPr algn="just"/>
            <a:r>
              <a:rPr lang="it-IT" dirty="0">
                <a:latin typeface="Arial" panose="020B0604020202020204" pitchFamily="34" charset="0"/>
                <a:cs typeface="Arial" panose="020B0604020202020204" pitchFamily="34" charset="0"/>
              </a:rPr>
              <a:t>L’art. 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abolisce tutte le strutture in precedenza individuate dagli ordinamenti comunali per la gestione dell’edilizia. 	</a:t>
            </a:r>
          </a:p>
          <a:p>
            <a:pPr algn="just"/>
            <a:r>
              <a:rPr lang="it-IT" dirty="0">
                <a:latin typeface="Arial" panose="020B0604020202020204" pitchFamily="34" charset="0"/>
                <a:cs typeface="Arial" panose="020B0604020202020204" pitchFamily="34" charset="0"/>
              </a:rPr>
              <a:t>La normativa del SUE è stata modellata su quella del SUAP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447/1998).</a:t>
            </a:r>
          </a:p>
          <a:p>
            <a:endParaRPr lang="it-IT" dirty="0"/>
          </a:p>
        </p:txBody>
      </p:sp>
    </p:spTree>
    <p:extLst>
      <p:ext uri="{BB962C8B-B14F-4D97-AF65-F5344CB8AC3E}">
        <p14:creationId xmlns:p14="http://schemas.microsoft.com/office/powerpoint/2010/main" val="401548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6B701B-DC34-4EF4-80FB-D60182F030C7}"/>
              </a:ext>
            </a:extLst>
          </p:cNvPr>
          <p:cNvSpPr>
            <a:spLocks noGrp="1"/>
          </p:cNvSpPr>
          <p:nvPr>
            <p:ph type="title"/>
          </p:nvPr>
        </p:nvSpPr>
        <p:spPr>
          <a:xfrm>
            <a:off x="1015735" y="188640"/>
            <a:ext cx="10157354" cy="852512"/>
          </a:xfrm>
        </p:spPr>
        <p:txBody>
          <a:bodyPr>
            <a:normAutofit/>
          </a:bodyPr>
          <a:lstStyle/>
          <a:p>
            <a:pPr algn="ctr"/>
            <a:r>
              <a:rPr lang="it-IT" sz="3200" b="1" dirty="0"/>
              <a:t>ART. 5, C. 3 DEL D.P.R. N. 380/2001</a:t>
            </a:r>
            <a:endParaRPr lang="it-IT" sz="3200" dirty="0"/>
          </a:p>
        </p:txBody>
      </p:sp>
      <p:sp>
        <p:nvSpPr>
          <p:cNvPr id="3" name="Segnaposto contenuto 2">
            <a:extLst>
              <a:ext uri="{FF2B5EF4-FFF2-40B4-BE49-F238E27FC236}">
                <a16:creationId xmlns:a16="http://schemas.microsoft.com/office/drawing/2014/main" id="{E2845348-738B-42A1-A5F5-54FE2F9417DC}"/>
              </a:ext>
            </a:extLst>
          </p:cNvPr>
          <p:cNvSpPr>
            <a:spLocks noGrp="1"/>
          </p:cNvSpPr>
          <p:nvPr>
            <p:ph idx="1"/>
          </p:nvPr>
        </p:nvSpPr>
        <p:spPr>
          <a:xfrm>
            <a:off x="333772" y="1196752"/>
            <a:ext cx="11521280" cy="5661248"/>
          </a:xfrm>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«f) l’autorizzazione dell’autorità competente per le costruzioni su terreni confinanti con il demanio marittimo, ai sensi e per gli effetti dell’articolo 55 del codice della navigazione;</a:t>
            </a:r>
          </a:p>
          <a:p>
            <a:pPr marL="0" indent="0" algn="just">
              <a:buNone/>
            </a:pPr>
            <a:r>
              <a:rPr lang="it-IT" dirty="0">
                <a:latin typeface="Arial" panose="020B0604020202020204" pitchFamily="34" charset="0"/>
                <a:cs typeface="Arial" panose="020B0604020202020204" pitchFamily="34" charset="0"/>
              </a:rPr>
              <a:t>g) gli atti di assenso, comunque denominati, previsti per gli interventi edilizi su immobili vincolati ai sensi del codice dei beni culturali e del paesaggio, di cui al decreto legislativo 22 gennaio 2004, n. 42;</a:t>
            </a:r>
          </a:p>
          <a:p>
            <a:pPr marL="0" indent="0" algn="just">
              <a:buNone/>
            </a:pPr>
            <a:r>
              <a:rPr lang="it-IT" dirty="0">
                <a:latin typeface="Arial" panose="020B0604020202020204" pitchFamily="34" charset="0"/>
                <a:cs typeface="Arial" panose="020B0604020202020204" pitchFamily="34" charset="0"/>
              </a:rPr>
              <a:t>h) il parere vincolante della Commissione per la salvaguardia di Venezia, ai sensi e per gli effetti dell’articolo 6 della legge 16 aprile 1973, n. 171, e successive modificazioni, salvi i casi in cui vi sia stato l’adeguamento al piano comprensoriale previsto dall’articolo 5 della stessa legge, per l’attività edilizia nella laguna veneta nonché nel territorio dei centri storici di Chioggia e di Sottomarina e nelle isole di Pellestrina, Lido e Sant’Erasmo;</a:t>
            </a:r>
          </a:p>
          <a:p>
            <a:pPr marL="0" indent="0" algn="just">
              <a:buNone/>
            </a:pPr>
            <a:r>
              <a:rPr lang="it-IT" dirty="0">
                <a:latin typeface="Arial" panose="020B0604020202020204" pitchFamily="34" charset="0"/>
                <a:cs typeface="Arial" panose="020B0604020202020204" pitchFamily="34" charset="0"/>
              </a:rPr>
              <a:t>i) il parere dell’autorità competente in materia di assetti e vincoli idrogeologici;</a:t>
            </a:r>
          </a:p>
          <a:p>
            <a:pPr marL="0" indent="0" algn="just">
              <a:buNone/>
            </a:pPr>
            <a:r>
              <a:rPr lang="it-IT" dirty="0">
                <a:latin typeface="Arial" panose="020B0604020202020204" pitchFamily="34" charset="0"/>
                <a:cs typeface="Arial" panose="020B0604020202020204" pitchFamily="34" charset="0"/>
              </a:rPr>
              <a:t>l) gli assensi in materia di servitù viarie, ferroviarie, portuali e aeroportuali;</a:t>
            </a:r>
          </a:p>
          <a:p>
            <a:pPr marL="0" indent="0" algn="just">
              <a:buNone/>
            </a:pPr>
            <a:r>
              <a:rPr lang="it-IT" dirty="0">
                <a:latin typeface="Arial" panose="020B0604020202020204" pitchFamily="34" charset="0"/>
                <a:cs typeface="Arial" panose="020B0604020202020204" pitchFamily="34" charset="0"/>
              </a:rPr>
              <a:t>m) il nulla osta dell’autorità competente ai sensi dell’articolo 13 della legge 6 dicembre 1991, n. 394, in materia di aree naturali protette»</a:t>
            </a:r>
          </a:p>
        </p:txBody>
      </p:sp>
    </p:spTree>
    <p:extLst>
      <p:ext uri="{BB962C8B-B14F-4D97-AF65-F5344CB8AC3E}">
        <p14:creationId xmlns:p14="http://schemas.microsoft.com/office/powerpoint/2010/main" val="29263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E55C94C-B89E-4506-9CE7-8E9E8BF55EE3}"/>
              </a:ext>
            </a:extLst>
          </p:cNvPr>
          <p:cNvPicPr>
            <a:picLocks noGrp="1"/>
          </p:cNvPicPr>
          <p:nvPr>
            <p:ph idx="1"/>
          </p:nvPr>
        </p:nvPicPr>
        <p:blipFill rotWithShape="1">
          <a:blip r:embed="rId2"/>
          <a:srcRect l="17929" t="21694" r="38867" b="11013"/>
          <a:stretch/>
        </p:blipFill>
        <p:spPr bwMode="auto">
          <a:xfrm>
            <a:off x="2061964" y="44624"/>
            <a:ext cx="7416824" cy="6737176"/>
          </a:xfrm>
          <a:prstGeom prst="rect">
            <a:avLst/>
          </a:prstGeom>
          <a:ln>
            <a:noFill/>
          </a:ln>
          <a:extLst>
            <a:ext uri="{53640926-AAD7-44D8-BBD7-CCE9431645EC}">
              <a14:shadowObscured xmlns:a14="http://schemas.microsoft.com/office/drawing/2010/main"/>
            </a:ext>
          </a:extLst>
        </p:spPr>
      </p:pic>
      <p:sp>
        <p:nvSpPr>
          <p:cNvPr id="5" name="CasellaDiTesto 4">
            <a:extLst>
              <a:ext uri="{FF2B5EF4-FFF2-40B4-BE49-F238E27FC236}">
                <a16:creationId xmlns:a16="http://schemas.microsoft.com/office/drawing/2014/main" id="{ED7DB7E5-1035-4B69-8796-4CE44B708856}"/>
              </a:ext>
            </a:extLst>
          </p:cNvPr>
          <p:cNvSpPr txBox="1"/>
          <p:nvPr/>
        </p:nvSpPr>
        <p:spPr>
          <a:xfrm>
            <a:off x="9622804" y="5589240"/>
            <a:ext cx="1872208" cy="553998"/>
          </a:xfrm>
          <a:prstGeom prst="rect">
            <a:avLst/>
          </a:prstGeom>
          <a:noFill/>
        </p:spPr>
        <p:txBody>
          <a:bodyPr wrap="square" rtlCol="0">
            <a:spAutoFit/>
          </a:bodyPr>
          <a:lstStyle/>
          <a:p>
            <a:r>
              <a:rPr lang="it-IT" sz="1000" dirty="0">
                <a:latin typeface="Arial" panose="020B0604020202020204" pitchFamily="34" charset="0"/>
                <a:cs typeface="Arial" panose="020B0604020202020204" pitchFamily="34" charset="0"/>
              </a:rPr>
              <a:t>Fonte: </a:t>
            </a:r>
          </a:p>
          <a:p>
            <a:r>
              <a:rPr lang="it-IT" sz="1000" dirty="0">
                <a:latin typeface="Arial" panose="020B0604020202020204" pitchFamily="34" charset="0"/>
                <a:cs typeface="Arial" panose="020B0604020202020204" pitchFamily="34" charset="0"/>
                <a:hlinkClick r:id="rId3"/>
              </a:rPr>
              <a:t>www.acca.it/biblus-net</a:t>
            </a:r>
            <a:endParaRPr lang="it-IT" sz="1000" dirty="0">
              <a:latin typeface="Arial" panose="020B0604020202020204" pitchFamily="34" charset="0"/>
              <a:cs typeface="Arial" panose="020B0604020202020204" pitchFamily="34" charset="0"/>
            </a:endParaRPr>
          </a:p>
          <a:p>
            <a:endParaRPr lang="it-IT" sz="1000" dirty="0"/>
          </a:p>
        </p:txBody>
      </p:sp>
    </p:spTree>
    <p:extLst>
      <p:ext uri="{BB962C8B-B14F-4D97-AF65-F5344CB8AC3E}">
        <p14:creationId xmlns:p14="http://schemas.microsoft.com/office/powerpoint/2010/main" val="8038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417FC0-A9F6-4700-AD2B-379646444154}"/>
              </a:ext>
            </a:extLst>
          </p:cNvPr>
          <p:cNvSpPr>
            <a:spLocks noGrp="1"/>
          </p:cNvSpPr>
          <p:nvPr>
            <p:ph type="title"/>
          </p:nvPr>
        </p:nvSpPr>
        <p:spPr>
          <a:xfrm>
            <a:off x="1015735" y="188640"/>
            <a:ext cx="10157354" cy="924520"/>
          </a:xfrm>
        </p:spPr>
        <p:txBody>
          <a:bodyPr>
            <a:normAutofit/>
          </a:bodyPr>
          <a:lstStyle/>
          <a:p>
            <a:pPr algn="ctr"/>
            <a:r>
              <a:rPr lang="it-IT" sz="3200" b="1" dirty="0"/>
              <a:t>SUE ED ATTI DI ASSENSO</a:t>
            </a:r>
          </a:p>
        </p:txBody>
      </p:sp>
      <p:sp>
        <p:nvSpPr>
          <p:cNvPr id="3" name="Segnaposto contenuto 2">
            <a:extLst>
              <a:ext uri="{FF2B5EF4-FFF2-40B4-BE49-F238E27FC236}">
                <a16:creationId xmlns:a16="http://schemas.microsoft.com/office/drawing/2014/main" id="{CE601043-DCFB-4E28-BD41-4381E55398BF}"/>
              </a:ext>
            </a:extLst>
          </p:cNvPr>
          <p:cNvSpPr>
            <a:spLocks noGrp="1"/>
          </p:cNvSpPr>
          <p:nvPr>
            <p:ph idx="1"/>
          </p:nvPr>
        </p:nvSpPr>
        <p:spPr>
          <a:xfrm>
            <a:off x="477788" y="1412776"/>
            <a:ext cx="11017224" cy="5445224"/>
          </a:xfrm>
        </p:spPr>
        <p:txBody>
          <a:bodyPr>
            <a:normAutofit lnSpcReduction="10000"/>
          </a:bodyPr>
          <a:lstStyle/>
          <a:p>
            <a:pPr algn="just"/>
            <a:r>
              <a:rPr lang="it-IT" dirty="0">
                <a:latin typeface="Arial" panose="020B0604020202020204" pitchFamily="34" charset="0"/>
                <a:cs typeface="Arial" panose="020B0604020202020204" pitchFamily="34" charset="0"/>
              </a:rPr>
              <a:t>Si tratta di competenze che collegano il SUE ad altre Amministrazioni.</a:t>
            </a:r>
          </a:p>
          <a:p>
            <a:pPr algn="just"/>
            <a:r>
              <a:rPr lang="it-IT" dirty="0">
                <a:latin typeface="Arial" panose="020B0604020202020204" pitchFamily="34" charset="0"/>
                <a:cs typeface="Arial" panose="020B0604020202020204" pitchFamily="34" charset="0"/>
              </a:rPr>
              <a:t>È un’elencazione meramente esemplificativa che, comunque, attribuisce al Comune il compito di acquisire i pareri necessari: «</a:t>
            </a:r>
            <a:r>
              <a:rPr lang="it-IT" i="1" dirty="0">
                <a:latin typeface="Arial" panose="020B0604020202020204" pitchFamily="34" charset="0"/>
                <a:cs typeface="Arial" panose="020B0604020202020204" pitchFamily="34" charset="0"/>
              </a:rPr>
              <a:t>Quanto infine alla carenza del parere igienico sanitario, evidenziata dall'Ufficio Tecnico nella motivazione del diniego, coglie nel segno l'appellante laddove rileva la non </a:t>
            </a:r>
            <a:r>
              <a:rPr lang="it-IT" i="1" dirty="0" err="1">
                <a:latin typeface="Arial" panose="020B0604020202020204" pitchFamily="34" charset="0"/>
                <a:cs typeface="Arial" panose="020B0604020202020204" pitchFamily="34" charset="0"/>
              </a:rPr>
              <a:t>addebitabilità</a:t>
            </a:r>
            <a:r>
              <a:rPr lang="it-IT" i="1" dirty="0">
                <a:latin typeface="Arial" panose="020B0604020202020204" pitchFamily="34" charset="0"/>
                <a:cs typeface="Arial" panose="020B0604020202020204" pitchFamily="34" charset="0"/>
              </a:rPr>
              <a:t> all'originario istante della mancata acquisizione del parere dell'ASL, e ciò in base a quanto dispone l'art. 5 del t. u. n. 380 del 2001, secondo cui spetta al responsabile dello Sportello unico per l'edilizia acquisire gli atti di assenso, comunque denominati, necessari ai fini dell'intervento edilizio. Nel novero di tali assensi rientra, tra gli altri, il parere dell'ASL. Poiché spettava al Comune procedente acquisire il parere anzidetto, l'Amministrazione non poteva rifiutare il rilascio del permesso adducendo, tra le varie ragioni, l'omessa acquisizione del parere igienico -sanitario</a:t>
            </a:r>
            <a:r>
              <a:rPr lang="it-IT" dirty="0">
                <a:latin typeface="Arial" panose="020B0604020202020204" pitchFamily="34" charset="0"/>
                <a:cs typeface="Arial" panose="020B0604020202020204" pitchFamily="34" charset="0"/>
              </a:rPr>
              <a:t>» (Consiglio di Stato, sez. VI, 04.01.2016, n. 11) (</a:t>
            </a:r>
            <a:r>
              <a:rPr lang="it-IT" b="1" dirty="0">
                <a:latin typeface="Arial" panose="020B0604020202020204" pitchFamily="34" charset="0"/>
                <a:cs typeface="Arial" panose="020B0604020202020204" pitchFamily="34" charset="0"/>
              </a:rPr>
              <a:t>N.B. </a:t>
            </a:r>
            <a:r>
              <a:rPr lang="it-IT" dirty="0">
                <a:latin typeface="Arial" panose="020B0604020202020204" pitchFamily="34" charset="0"/>
                <a:cs typeface="Arial" panose="020B0604020202020204" pitchFamily="34" charset="0"/>
              </a:rPr>
              <a:t>Ora, ai sensi dell’art. 20, c. 1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è sufficiente l’autocertificazione per attestare la sussistenza dei requisiti igienico-sanitari).</a:t>
            </a:r>
          </a:p>
        </p:txBody>
      </p:sp>
    </p:spTree>
    <p:extLst>
      <p:ext uri="{BB962C8B-B14F-4D97-AF65-F5344CB8AC3E}">
        <p14:creationId xmlns:p14="http://schemas.microsoft.com/office/powerpoint/2010/main" val="15208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B84B63-610E-4AA0-94CF-9F28E528110B}"/>
              </a:ext>
            </a:extLst>
          </p:cNvPr>
          <p:cNvSpPr>
            <a:spLocks noGrp="1"/>
          </p:cNvSpPr>
          <p:nvPr>
            <p:ph type="title"/>
          </p:nvPr>
        </p:nvSpPr>
        <p:spPr>
          <a:xfrm>
            <a:off x="549796" y="332656"/>
            <a:ext cx="10868883" cy="708496"/>
          </a:xfrm>
        </p:spPr>
        <p:txBody>
          <a:bodyPr>
            <a:normAutofit/>
          </a:bodyPr>
          <a:lstStyle/>
          <a:p>
            <a:pPr algn="ctr"/>
            <a:r>
              <a:rPr lang="it-IT" sz="3200" b="1" dirty="0"/>
              <a:t>ART. 5, C. 3 BIS DEL D.P.R. N. 380/2001</a:t>
            </a:r>
          </a:p>
        </p:txBody>
      </p:sp>
      <p:sp>
        <p:nvSpPr>
          <p:cNvPr id="3" name="Segnaposto contenuto 2">
            <a:extLst>
              <a:ext uri="{FF2B5EF4-FFF2-40B4-BE49-F238E27FC236}">
                <a16:creationId xmlns:a16="http://schemas.microsoft.com/office/drawing/2014/main" id="{DEA96A9A-F6EC-49D7-B5BA-BFCC10C02506}"/>
              </a:ext>
            </a:extLst>
          </p:cNvPr>
          <p:cNvSpPr>
            <a:spLocks noGrp="1"/>
          </p:cNvSpPr>
          <p:nvPr>
            <p:ph idx="1"/>
          </p:nvPr>
        </p:nvSpPr>
        <p:spPr>
          <a:xfrm>
            <a:off x="909836" y="2060848"/>
            <a:ext cx="10225136" cy="4464496"/>
          </a:xfrm>
        </p:spPr>
        <p:txBody>
          <a:bodyPr>
            <a:normAutofit/>
          </a:bodyPr>
          <a:lstStyle/>
          <a:p>
            <a:pPr marL="0" indent="0" algn="just">
              <a:buNone/>
            </a:pPr>
            <a:r>
              <a:rPr lang="it-IT" dirty="0">
                <a:latin typeface="Arial" panose="020B0604020202020204" pitchFamily="34" charset="0"/>
                <a:cs typeface="Arial" panose="020B0604020202020204" pitchFamily="34" charset="0"/>
              </a:rPr>
              <a:t>«Restano ferme le disposizioni in materia di sicurezza nei luoghi di lavoro di cui all'articolo 67 del decreto legislativo 9 aprile 2008, n. 81»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concerne le notifiche all'organo di vigilanza competente per territorio i</a:t>
            </a:r>
            <a:r>
              <a:rPr lang="it-IT" altLang="it-IT" dirty="0">
                <a:latin typeface="Arial" panose="020B0604020202020204" pitchFamily="34" charset="0"/>
                <a:cs typeface="Arial" panose="020B0604020202020204" pitchFamily="34" charset="0"/>
              </a:rPr>
              <a:t>n caso di costruzione e di realizzazione di edifici o locali da adibire a lavorazioni industriali, nonché nei casi di ampliamenti e di ristrutturazioni di quelli esistenti).</a:t>
            </a: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49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8A158-4FD2-46B4-9838-5996E08C9AA2}"/>
              </a:ext>
            </a:extLst>
          </p:cNvPr>
          <p:cNvSpPr>
            <a:spLocks noGrp="1"/>
          </p:cNvSpPr>
          <p:nvPr>
            <p:ph type="title"/>
          </p:nvPr>
        </p:nvSpPr>
        <p:spPr>
          <a:xfrm>
            <a:off x="480020" y="404664"/>
            <a:ext cx="10796875" cy="787400"/>
          </a:xfrm>
        </p:spPr>
        <p:txBody>
          <a:bodyPr>
            <a:normAutofit/>
          </a:bodyPr>
          <a:lstStyle/>
          <a:p>
            <a:pPr algn="ctr"/>
            <a:r>
              <a:rPr lang="it-IT" sz="3200" b="1" dirty="0"/>
              <a:t>ART. 5, C. 4 BIS DEL D.P.R. N. 380/2001</a:t>
            </a:r>
          </a:p>
        </p:txBody>
      </p:sp>
      <p:sp>
        <p:nvSpPr>
          <p:cNvPr id="3" name="Segnaposto contenuto 2">
            <a:extLst>
              <a:ext uri="{FF2B5EF4-FFF2-40B4-BE49-F238E27FC236}">
                <a16:creationId xmlns:a16="http://schemas.microsoft.com/office/drawing/2014/main" id="{7468FF95-9FF6-4EAE-BE9B-EE7C58DB89F1}"/>
              </a:ext>
            </a:extLst>
          </p:cNvPr>
          <p:cNvSpPr>
            <a:spLocks noGrp="1"/>
          </p:cNvSpPr>
          <p:nvPr>
            <p:ph idx="1"/>
          </p:nvPr>
        </p:nvSpPr>
        <p:spPr>
          <a:xfrm>
            <a:off x="621804" y="1701800"/>
            <a:ext cx="10945216" cy="4967560"/>
          </a:xfrm>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Lo sportello unico per l’edilizia accetta le domande, le dichiarazioni, le segnalazioni, le comunicazioni e i relativi elaborati tecnici o allegati presentati dal richiedente con modalità telematica </a:t>
            </a:r>
            <a:r>
              <a:rPr lang="it-IT" dirty="0">
                <a:latin typeface="Arial" panose="020B0604020202020204" pitchFamily="34" charset="0"/>
                <a:cs typeface="Arial" panose="020B0604020202020204" pitchFamily="34" charset="0"/>
              </a:rPr>
              <a:t>e provvede all’inoltro telematico della documentazione alle altre amministrazioni che intervengono nel procedimento, le quali adottano modalità telematiche di ricevimento e di trasmissione in conformità alle modalità tecniche individuate ai sensi dell’articolo 34-quinquies del decreto-legge 10 gennaio 2006, n. 4, convertito, con modificazioni, dalla legge 9 marzo 2006, n. 80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modello unico edilizia). Tali modalità assicurano l’</a:t>
            </a:r>
            <a:r>
              <a:rPr lang="it-IT" b="1" dirty="0">
                <a:latin typeface="Arial" panose="020B0604020202020204" pitchFamily="34" charset="0"/>
                <a:cs typeface="Arial" panose="020B0604020202020204" pitchFamily="34" charset="0"/>
              </a:rPr>
              <a:t>interoperabilità</a:t>
            </a:r>
            <a:r>
              <a:rPr lang="it-IT" dirty="0">
                <a:latin typeface="Arial" panose="020B0604020202020204" pitchFamily="34" charset="0"/>
                <a:cs typeface="Arial" panose="020B0604020202020204" pitchFamily="34" charset="0"/>
              </a:rPr>
              <a:t> con le regole tecniche definite dal regolamento ai sensi dell’articolo 38, comma 3, del decreto-legge 25 giugno 2008, n. 112, convertito, con modificazioni, dalla legge 6 agosto 2008, n. 133, e successive modificazioni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SUAP </a:t>
            </a:r>
            <a:r>
              <a:rPr lang="it-IT" dirty="0" err="1">
                <a:latin typeface="Arial" panose="020B0604020202020204" pitchFamily="34" charset="0"/>
                <a:cs typeface="Arial" panose="020B0604020202020204" pitchFamily="34" charset="0"/>
              </a:rPr>
              <a:t>inpresainungiorno</a:t>
            </a:r>
            <a:r>
              <a:rPr lang="it-IT" dirty="0">
                <a:latin typeface="Arial" panose="020B0604020202020204" pitchFamily="34" charset="0"/>
                <a:cs typeface="Arial" panose="020B0604020202020204" pitchFamily="34" charset="0"/>
              </a:rPr>
              <a:t>). Ai predetti adempimenti si provvede nell’ambito delle risorse umane, strumentali e finanziarie disponibili a legislazione vigente, senza nuovi o maggiori oneri a carico della finanza pubblica».</a:t>
            </a:r>
          </a:p>
        </p:txBody>
      </p:sp>
    </p:spTree>
    <p:extLst>
      <p:ext uri="{BB962C8B-B14F-4D97-AF65-F5344CB8AC3E}">
        <p14:creationId xmlns:p14="http://schemas.microsoft.com/office/powerpoint/2010/main" val="16621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E5A34-B3CF-40D6-8E3C-EEF76EFE3AD5}"/>
              </a:ext>
            </a:extLst>
          </p:cNvPr>
          <p:cNvSpPr>
            <a:spLocks noGrp="1"/>
          </p:cNvSpPr>
          <p:nvPr>
            <p:ph type="title"/>
          </p:nvPr>
        </p:nvSpPr>
        <p:spPr>
          <a:xfrm>
            <a:off x="1117309" y="404664"/>
            <a:ext cx="10157354" cy="1068536"/>
          </a:xfrm>
        </p:spPr>
        <p:txBody>
          <a:bodyPr>
            <a:normAutofit/>
          </a:bodyPr>
          <a:lstStyle/>
          <a:p>
            <a:pPr algn="ctr"/>
            <a:r>
              <a:rPr lang="it-IT" sz="3200" b="1" dirty="0"/>
              <a:t>SUE E TITOLI EDILIZI</a:t>
            </a:r>
          </a:p>
        </p:txBody>
      </p:sp>
      <p:sp>
        <p:nvSpPr>
          <p:cNvPr id="3" name="Segnaposto contenuto 2">
            <a:extLst>
              <a:ext uri="{FF2B5EF4-FFF2-40B4-BE49-F238E27FC236}">
                <a16:creationId xmlns:a16="http://schemas.microsoft.com/office/drawing/2014/main" id="{548648D2-4CD9-4B9F-8656-783BA78549D9}"/>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La Regione Veneto ha pubblicato la modulistica standardizzata a livello nazionale in seguito all’Accordo tra Governo, Regioni ed Enti locali del 4 maggio 2017 ed alla Conferenza Unificata del 06 luglio 2017:</a:t>
            </a:r>
          </a:p>
          <a:p>
            <a:pPr marL="0" indent="0" algn="ctr">
              <a:buNone/>
            </a:pPr>
            <a:r>
              <a:rPr lang="it-IT" dirty="0">
                <a:latin typeface="Arial" panose="020B0604020202020204" pitchFamily="34" charset="0"/>
                <a:cs typeface="Arial" panose="020B0604020202020204" pitchFamily="34" charset="0"/>
                <a:hlinkClick r:id="rId2"/>
              </a:rPr>
              <a:t>http://www.regione.veneto.it/web/ambiente-e-territorio/modulistica-unificata</a:t>
            </a:r>
            <a:endParaRPr lang="it-IT" dirty="0">
              <a:latin typeface="Arial" panose="020B0604020202020204" pitchFamily="34" charset="0"/>
              <a:cs typeface="Arial" panose="020B0604020202020204" pitchFamily="34" charset="0"/>
            </a:endParaRPr>
          </a:p>
          <a:p>
            <a:pPr marL="0" indent="0" algn="ctr">
              <a:buNone/>
            </a:pPr>
            <a:endParaRPr lang="it-IT" dirty="0">
              <a:latin typeface="Arial" panose="020B0604020202020204" pitchFamily="34" charset="0"/>
              <a:cs typeface="Arial" panose="020B0604020202020204" pitchFamily="34" charset="0"/>
            </a:endParaRPr>
          </a:p>
          <a:p>
            <a:pPr marL="0" indent="0" algn="ctr">
              <a:buNone/>
            </a:pPr>
            <a:endParaRPr lang="it-IT"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270399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93ED7-5455-49C3-8D43-72F12BF8D71B}"/>
              </a:ext>
            </a:extLst>
          </p:cNvPr>
          <p:cNvSpPr>
            <a:spLocks noGrp="1"/>
          </p:cNvSpPr>
          <p:nvPr>
            <p:ph type="title"/>
          </p:nvPr>
        </p:nvSpPr>
        <p:spPr>
          <a:xfrm>
            <a:off x="1485900" y="188640"/>
            <a:ext cx="9644747" cy="564480"/>
          </a:xfrm>
        </p:spPr>
        <p:txBody>
          <a:bodyPr>
            <a:normAutofit/>
          </a:bodyPr>
          <a:lstStyle/>
          <a:p>
            <a:pPr algn="ctr"/>
            <a:r>
              <a:rPr lang="it-IT" sz="3200" b="1" dirty="0"/>
              <a:t>QUALI SONO I COMPITI DEL SUE?</a:t>
            </a:r>
          </a:p>
        </p:txBody>
      </p:sp>
      <p:sp>
        <p:nvSpPr>
          <p:cNvPr id="3" name="Segnaposto contenuto 2">
            <a:extLst>
              <a:ext uri="{FF2B5EF4-FFF2-40B4-BE49-F238E27FC236}">
                <a16:creationId xmlns:a16="http://schemas.microsoft.com/office/drawing/2014/main" id="{11804EDA-34A5-430B-8FF4-8FD066241545}"/>
              </a:ext>
            </a:extLst>
          </p:cNvPr>
          <p:cNvSpPr>
            <a:spLocks noGrp="1"/>
          </p:cNvSpPr>
          <p:nvPr>
            <p:ph idx="1"/>
          </p:nvPr>
        </p:nvSpPr>
        <p:spPr>
          <a:xfrm>
            <a:off x="189756" y="620688"/>
            <a:ext cx="11809312" cy="6237313"/>
          </a:xfrm>
        </p:spPr>
        <p:txBody>
          <a:bodyPr>
            <a:normAutofit fontScale="70000" lnSpcReduction="20000"/>
          </a:bodyPr>
          <a:lstStyle/>
          <a:p>
            <a:endParaRPr lang="it-IT" dirty="0"/>
          </a:p>
          <a:p>
            <a:pPr marL="0" indent="0" algn="just">
              <a:buNone/>
            </a:pPr>
            <a:r>
              <a:rPr lang="it-IT" sz="2900" dirty="0">
                <a:latin typeface="Arial" panose="020B0604020202020204" pitchFamily="34" charset="0"/>
                <a:cs typeface="Arial" panose="020B0604020202020204" pitchFamily="34" charset="0"/>
              </a:rPr>
              <a:t>Lo sportello unico ha il compito di: </a:t>
            </a:r>
          </a:p>
          <a:p>
            <a:pPr algn="just"/>
            <a:r>
              <a:rPr lang="it-IT" sz="2900" b="1" dirty="0">
                <a:latin typeface="Arial" panose="020B0604020202020204" pitchFamily="34" charset="0"/>
                <a:cs typeface="Arial" panose="020B0604020202020204" pitchFamily="34" charset="0"/>
              </a:rPr>
              <a:t>acquisire</a:t>
            </a:r>
            <a:r>
              <a:rPr lang="it-IT" sz="2900" dirty="0">
                <a:latin typeface="Arial" panose="020B0604020202020204" pitchFamily="34" charset="0"/>
                <a:cs typeface="Arial" panose="020B0604020202020204" pitchFamily="34" charset="0"/>
              </a:rPr>
              <a:t> la CIL/CILA/SCIA/SCIA alternativa al </a:t>
            </a:r>
            <a:r>
              <a:rPr lang="it-IT" sz="2900" dirty="0" err="1">
                <a:latin typeface="Arial" panose="020B0604020202020204" pitchFamily="34" charset="0"/>
                <a:cs typeface="Arial" panose="020B0604020202020204" pitchFamily="34" charset="0"/>
              </a:rPr>
              <a:t>PdC</a:t>
            </a:r>
            <a:r>
              <a:rPr lang="it-IT" sz="2900" dirty="0">
                <a:latin typeface="Arial" panose="020B0604020202020204" pitchFamily="34" charset="0"/>
                <a:cs typeface="Arial" panose="020B0604020202020204" pitchFamily="34" charset="0"/>
              </a:rPr>
              <a:t> e le domande di </a:t>
            </a:r>
            <a:r>
              <a:rPr lang="it-IT" sz="2900" dirty="0" err="1">
                <a:latin typeface="Arial" panose="020B0604020202020204" pitchFamily="34" charset="0"/>
                <a:cs typeface="Arial" panose="020B0604020202020204" pitchFamily="34" charset="0"/>
              </a:rPr>
              <a:t>PdC</a:t>
            </a:r>
            <a:r>
              <a:rPr lang="it-IT" sz="2900" dirty="0">
                <a:latin typeface="Arial" panose="020B0604020202020204" pitchFamily="34" charset="0"/>
                <a:cs typeface="Arial" panose="020B0604020202020204" pitchFamily="34" charset="0"/>
              </a:rPr>
              <a:t> e di ogni altro atto di assenso;</a:t>
            </a:r>
          </a:p>
          <a:p>
            <a:pPr algn="just"/>
            <a:r>
              <a:rPr lang="it-IT" sz="2900" b="1" dirty="0">
                <a:latin typeface="Arial" panose="020B0604020202020204" pitchFamily="34" charset="0"/>
                <a:cs typeface="Arial" panose="020B0604020202020204" pitchFamily="34" charset="0"/>
              </a:rPr>
              <a:t>fornire</a:t>
            </a:r>
            <a:r>
              <a:rPr lang="it-IT" sz="2900" dirty="0">
                <a:latin typeface="Arial" panose="020B0604020202020204" pitchFamily="34" charset="0"/>
                <a:cs typeface="Arial" panose="020B0604020202020204" pitchFamily="34" charset="0"/>
              </a:rPr>
              <a:t> </a:t>
            </a:r>
            <a:r>
              <a:rPr lang="it-IT" sz="2900" b="1" dirty="0">
                <a:latin typeface="Arial" panose="020B0604020202020204" pitchFamily="34" charset="0"/>
                <a:cs typeface="Arial" panose="020B0604020202020204" pitchFamily="34" charset="0"/>
              </a:rPr>
              <a:t>informazioni</a:t>
            </a:r>
            <a:r>
              <a:rPr lang="it-IT" sz="2900" dirty="0">
                <a:latin typeface="Arial" panose="020B0604020202020204" pitchFamily="34" charset="0"/>
                <a:cs typeface="Arial" panose="020B0604020202020204" pitchFamily="34" charset="0"/>
              </a:rPr>
              <a:t> in materia di titoli abilitativi, eventualmente con archivi informatici gratuiti (accessibili anche in via telematica) con tutte le informazioni sugli adempimenti necessari;</a:t>
            </a:r>
          </a:p>
          <a:p>
            <a:pPr algn="just"/>
            <a:r>
              <a:rPr lang="it-IT" sz="2900" b="1" dirty="0">
                <a:latin typeface="Arial" panose="020B0604020202020204" pitchFamily="34" charset="0"/>
                <a:cs typeface="Arial" panose="020B0604020202020204" pitchFamily="34" charset="0"/>
              </a:rPr>
              <a:t>fornire</a:t>
            </a:r>
            <a:r>
              <a:rPr lang="it-IT" sz="2900" dirty="0">
                <a:latin typeface="Arial" panose="020B0604020202020204" pitchFamily="34" charset="0"/>
                <a:cs typeface="Arial" panose="020B0604020202020204" pitchFamily="34" charset="0"/>
              </a:rPr>
              <a:t> </a:t>
            </a:r>
            <a:r>
              <a:rPr lang="it-IT" sz="2900" b="1" dirty="0">
                <a:latin typeface="Arial" panose="020B0604020202020204" pitchFamily="34" charset="0"/>
                <a:cs typeface="Arial" panose="020B0604020202020204" pitchFamily="34" charset="0"/>
              </a:rPr>
              <a:t>informazioni</a:t>
            </a:r>
            <a:r>
              <a:rPr lang="it-IT" sz="2900" dirty="0">
                <a:latin typeface="Arial" panose="020B0604020202020204" pitchFamily="34" charset="0"/>
                <a:cs typeface="Arial" panose="020B0604020202020204" pitchFamily="34" charset="0"/>
              </a:rPr>
              <a:t> sull’elenco delle domande presentate, sullo stato del loro iter procedurale e quanto altro in materia di edilizia; </a:t>
            </a:r>
          </a:p>
          <a:p>
            <a:pPr algn="just"/>
            <a:r>
              <a:rPr lang="it-IT" sz="2900" b="1" dirty="0">
                <a:latin typeface="Arial" panose="020B0604020202020204" pitchFamily="34" charset="0"/>
                <a:cs typeface="Arial" panose="020B0604020202020204" pitchFamily="34" charset="0"/>
              </a:rPr>
              <a:t>adottare</a:t>
            </a:r>
            <a:r>
              <a:rPr lang="it-IT" sz="2900" dirty="0">
                <a:latin typeface="Arial" panose="020B0604020202020204" pitchFamily="34" charset="0"/>
                <a:cs typeface="Arial" panose="020B0604020202020204" pitchFamily="34" charset="0"/>
              </a:rPr>
              <a:t> </a:t>
            </a:r>
            <a:r>
              <a:rPr lang="it-IT" sz="2900" b="1" dirty="0">
                <a:latin typeface="Arial" panose="020B0604020202020204" pitchFamily="34" charset="0"/>
                <a:cs typeface="Arial" panose="020B0604020202020204" pitchFamily="34" charset="0"/>
              </a:rPr>
              <a:t>provvedimenti</a:t>
            </a:r>
            <a:r>
              <a:rPr lang="it-IT" sz="2900" dirty="0">
                <a:latin typeface="Arial" panose="020B0604020202020204" pitchFamily="34" charset="0"/>
                <a:cs typeface="Arial" panose="020B0604020202020204" pitchFamily="34" charset="0"/>
              </a:rPr>
              <a:t> per favorire l’accesso ai documenti amministrativi e alle norme comunali di attuazione a chiunque vi abbia interesse;</a:t>
            </a:r>
          </a:p>
          <a:p>
            <a:pPr algn="just"/>
            <a:r>
              <a:rPr lang="it-IT" sz="2900" dirty="0">
                <a:latin typeface="Arial" panose="020B0604020202020204" pitchFamily="34" charset="0"/>
                <a:cs typeface="Arial" panose="020B0604020202020204" pitchFamily="34" charset="0"/>
              </a:rPr>
              <a:t>relativamente al rilascio del titolo, il SUE ha il compito di </a:t>
            </a:r>
            <a:r>
              <a:rPr lang="it-IT" sz="2900" b="1" dirty="0">
                <a:latin typeface="Arial" panose="020B0604020202020204" pitchFamily="34" charset="0"/>
                <a:cs typeface="Arial" panose="020B0604020202020204" pitchFamily="34" charset="0"/>
              </a:rPr>
              <a:t>acquisire </a:t>
            </a:r>
            <a:r>
              <a:rPr lang="it-IT" sz="2900" dirty="0">
                <a:latin typeface="Arial" panose="020B0604020202020204" pitchFamily="34" charset="0"/>
                <a:cs typeface="Arial" panose="020B0604020202020204" pitchFamily="34" charset="0"/>
              </a:rPr>
              <a:t>direttamente o tramite conferenza di servizi qualsiasi atto di assenso necessario ai fini della realizzazione dell’intervento edilizio (pareri preventivi, autorizzazioni paesaggistiche, etc.);</a:t>
            </a:r>
          </a:p>
          <a:p>
            <a:pPr algn="just"/>
            <a:r>
              <a:rPr lang="it-IT" sz="2900" b="1" dirty="0">
                <a:latin typeface="Arial" panose="020B0604020202020204" pitchFamily="34" charset="0"/>
                <a:cs typeface="Arial" panose="020B0604020202020204" pitchFamily="34" charset="0"/>
              </a:rPr>
              <a:t>curare</a:t>
            </a:r>
            <a:r>
              <a:rPr lang="it-IT" sz="2900" dirty="0">
                <a:latin typeface="Arial" panose="020B0604020202020204" pitchFamily="34" charset="0"/>
                <a:cs typeface="Arial" panose="020B0604020202020204" pitchFamily="34" charset="0"/>
              </a:rPr>
              <a:t> i rapporti tra l’amministrazione comunale, il privato e le altre amministrazioni chiamate a pronunciarsi in ordine agli interventi da realizzarsi;</a:t>
            </a:r>
          </a:p>
          <a:p>
            <a:pPr algn="just"/>
            <a:r>
              <a:rPr lang="it-IT" sz="2900" b="1" dirty="0">
                <a:latin typeface="Arial" panose="020B0604020202020204" pitchFamily="34" charset="0"/>
                <a:cs typeface="Arial" panose="020B0604020202020204" pitchFamily="34" charset="0"/>
              </a:rPr>
              <a:t>rilasciare</a:t>
            </a:r>
            <a:r>
              <a:rPr lang="it-IT" sz="2900" dirty="0">
                <a:latin typeface="Arial" panose="020B0604020202020204" pitchFamily="34" charset="0"/>
                <a:cs typeface="Arial" panose="020B0604020202020204" pitchFamily="34" charset="0"/>
              </a:rPr>
              <a:t> il </a:t>
            </a:r>
            <a:r>
              <a:rPr lang="it-IT" sz="2900" dirty="0" err="1">
                <a:latin typeface="Arial" panose="020B0604020202020204" pitchFamily="34" charset="0"/>
                <a:cs typeface="Arial" panose="020B0604020202020204" pitchFamily="34" charset="0"/>
              </a:rPr>
              <a:t>PdC</a:t>
            </a:r>
            <a:r>
              <a:rPr lang="it-IT" sz="2900" dirty="0">
                <a:latin typeface="Arial" panose="020B0604020202020204" pitchFamily="34" charset="0"/>
                <a:cs typeface="Arial" panose="020B0604020202020204" pitchFamily="34" charset="0"/>
              </a:rPr>
              <a:t> e le certificazioni attestanti le prescrizioni normative e le determinazioni a carattere urbanistico, paesaggistico-ambientale, edilizio e di qualsiasi altro tipo ai fini degli interventi di trasformazione edilizia del territorio; </a:t>
            </a:r>
          </a:p>
          <a:p>
            <a:pPr marL="0" indent="0" algn="just">
              <a:buNone/>
            </a:pPr>
            <a:endParaRPr lang="it-IT" sz="2900" dirty="0"/>
          </a:p>
        </p:txBody>
      </p:sp>
    </p:spTree>
    <p:extLst>
      <p:ext uri="{BB962C8B-B14F-4D97-AF65-F5344CB8AC3E}">
        <p14:creationId xmlns:p14="http://schemas.microsoft.com/office/powerpoint/2010/main" val="357326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72056E-A9B4-43C1-8775-D40E2FE2C73A}"/>
              </a:ext>
            </a:extLst>
          </p:cNvPr>
          <p:cNvSpPr>
            <a:spLocks noGrp="1"/>
          </p:cNvSpPr>
          <p:nvPr>
            <p:ph type="title"/>
          </p:nvPr>
        </p:nvSpPr>
        <p:spPr>
          <a:xfrm>
            <a:off x="1117309" y="548680"/>
            <a:ext cx="10157354" cy="924520"/>
          </a:xfrm>
        </p:spPr>
        <p:txBody>
          <a:bodyPr>
            <a:normAutofit/>
          </a:bodyPr>
          <a:lstStyle/>
          <a:p>
            <a:pPr algn="ctr"/>
            <a:r>
              <a:rPr lang="it-IT" sz="3200" b="1" dirty="0"/>
              <a:t>RIASSUMENDO</a:t>
            </a:r>
          </a:p>
        </p:txBody>
      </p:sp>
      <p:sp>
        <p:nvSpPr>
          <p:cNvPr id="3" name="Segnaposto contenuto 2">
            <a:extLst>
              <a:ext uri="{FF2B5EF4-FFF2-40B4-BE49-F238E27FC236}">
                <a16:creationId xmlns:a16="http://schemas.microsoft.com/office/drawing/2014/main" id="{9C0E745B-8C36-42F5-BB8D-71124B3373C3}"/>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Le competenze del SUE sono:</a:t>
            </a:r>
          </a:p>
          <a:p>
            <a:pPr algn="just"/>
            <a:r>
              <a:rPr lang="it-IT" b="1" dirty="0">
                <a:latin typeface="Arial" panose="020B0604020202020204" pitchFamily="34" charset="0"/>
                <a:cs typeface="Arial" panose="020B0604020202020204" pitchFamily="34" charset="0"/>
              </a:rPr>
              <a:t>ricezione;</a:t>
            </a:r>
          </a:p>
          <a:p>
            <a:pPr algn="just"/>
            <a:r>
              <a:rPr lang="it-IT" b="1" dirty="0">
                <a:latin typeface="Arial" panose="020B0604020202020204" pitchFamily="34" charset="0"/>
                <a:cs typeface="Arial" panose="020B0604020202020204" pitchFamily="34" charset="0"/>
              </a:rPr>
              <a:t>informazione, accesso e partecipazione/collaborazione;</a:t>
            </a:r>
          </a:p>
          <a:p>
            <a:pPr algn="just"/>
            <a:r>
              <a:rPr lang="it-IT" b="1" dirty="0">
                <a:latin typeface="Arial" panose="020B0604020202020204" pitchFamily="34" charset="0"/>
                <a:cs typeface="Arial" panose="020B0604020202020204" pitchFamily="34" charset="0"/>
              </a:rPr>
              <a:t>acquisizione pareri e atti di assenso;</a:t>
            </a:r>
          </a:p>
          <a:p>
            <a:pPr algn="just"/>
            <a:r>
              <a:rPr lang="it-IT" b="1" dirty="0">
                <a:latin typeface="Arial" panose="020B0604020202020204" pitchFamily="34" charset="0"/>
                <a:cs typeface="Arial" panose="020B0604020202020204" pitchFamily="34" charset="0"/>
              </a:rPr>
              <a:t>rilascio di provvedimenti.</a:t>
            </a:r>
          </a:p>
          <a:p>
            <a:endParaRPr lang="it-IT" dirty="0"/>
          </a:p>
        </p:txBody>
      </p:sp>
    </p:spTree>
    <p:extLst>
      <p:ext uri="{BB962C8B-B14F-4D97-AF65-F5344CB8AC3E}">
        <p14:creationId xmlns:p14="http://schemas.microsoft.com/office/powerpoint/2010/main" val="37477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EA06D0-4F09-46CD-95FC-24E3D7B6FD58}"/>
              </a:ext>
            </a:extLst>
          </p:cNvPr>
          <p:cNvSpPr>
            <a:spLocks noGrp="1"/>
          </p:cNvSpPr>
          <p:nvPr>
            <p:ph type="title"/>
          </p:nvPr>
        </p:nvSpPr>
        <p:spPr>
          <a:xfrm>
            <a:off x="1125860" y="116632"/>
            <a:ext cx="10157354" cy="708496"/>
          </a:xfrm>
        </p:spPr>
        <p:txBody>
          <a:bodyPr>
            <a:normAutofit/>
          </a:bodyPr>
          <a:lstStyle/>
          <a:p>
            <a:pPr algn="ctr"/>
            <a:r>
              <a:rPr lang="it-IT" sz="3200" b="1" dirty="0"/>
              <a:t>SUE E PDC</a:t>
            </a:r>
          </a:p>
        </p:txBody>
      </p:sp>
      <p:sp>
        <p:nvSpPr>
          <p:cNvPr id="3" name="Segnaposto contenuto 2">
            <a:extLst>
              <a:ext uri="{FF2B5EF4-FFF2-40B4-BE49-F238E27FC236}">
                <a16:creationId xmlns:a16="http://schemas.microsoft.com/office/drawing/2014/main" id="{2648541C-F757-4C5E-B6B5-85B25AD697A6}"/>
              </a:ext>
            </a:extLst>
          </p:cNvPr>
          <p:cNvSpPr>
            <a:spLocks noGrp="1"/>
          </p:cNvSpPr>
          <p:nvPr>
            <p:ph idx="1"/>
          </p:nvPr>
        </p:nvSpPr>
        <p:spPr>
          <a:xfrm>
            <a:off x="261764" y="764704"/>
            <a:ext cx="11665296" cy="6552728"/>
          </a:xfrm>
        </p:spPr>
        <p:txBody>
          <a:bodyPr>
            <a:normAutofit fontScale="77500" lnSpcReduction="20000"/>
          </a:bodyPr>
          <a:lstStyle/>
          <a:p>
            <a:pPr algn="ctr"/>
            <a:r>
              <a:rPr lang="it-IT" dirty="0">
                <a:latin typeface="Arial" panose="020B0604020202020204" pitchFamily="34" charset="0"/>
                <a:cs typeface="Arial" panose="020B0604020202020204" pitchFamily="34" charset="0"/>
              </a:rPr>
              <a:t>Art. 20</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«La domanda per il rilascio del permesso di costruire, sottoscritta da uno dei soggetti legittimati ai sensi dell'articolo 11, va presentata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corredata da un'attestazione concernente il titolo di legittimazione, dagli elaborati progettuali richiesti, e quando ne ricorrano i presupposti, dagli altri documenti previsti dalla parte II. La domanda è accompagnata da una dichiarazione del progettista abilitato che asseveri la conformità del progetto agli strumenti urbanistici approvati ed adottati, ai regolamenti edilizi vigenti, e alle altre normative di settore aventi incidenza sulla disciplina dell'attività edilizia e, in particolare, alle norme antisismiche, di sicurezza, antincendio, igienico-sanitarie alle norme relative all'efficienza energetica»</a:t>
            </a:r>
          </a:p>
          <a:p>
            <a:pPr marL="0" indent="0" algn="just">
              <a:buNone/>
            </a:pPr>
            <a:r>
              <a:rPr lang="it-IT" dirty="0">
                <a:latin typeface="Arial" panose="020B0604020202020204" pitchFamily="34" charset="0"/>
                <a:cs typeface="Arial" panose="020B0604020202020204" pitchFamily="34" charset="0"/>
              </a:rPr>
              <a:t>c. 2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comunica entro </a:t>
            </a:r>
            <a:r>
              <a:rPr lang="it-IT" b="1" dirty="0">
                <a:latin typeface="Arial" panose="020B0604020202020204" pitchFamily="34" charset="0"/>
                <a:cs typeface="Arial" panose="020B0604020202020204" pitchFamily="34" charset="0"/>
              </a:rPr>
              <a:t>dieci giorni </a:t>
            </a:r>
            <a:r>
              <a:rPr lang="it-IT" dirty="0">
                <a:latin typeface="Arial" panose="020B0604020202020204" pitchFamily="34" charset="0"/>
                <a:cs typeface="Arial" panose="020B0604020202020204" pitchFamily="34" charset="0"/>
              </a:rPr>
              <a:t>al richiedente il nominativo del responsabile del procedimento ai sensi degli articoli 4 e 5 della legge 7 agosto 1990, n. 241, e successive modificazioni. L'esame delle domande si svolge secondo l'ordine cronologico di presentazione»</a:t>
            </a:r>
          </a:p>
          <a:p>
            <a:pPr marL="0" indent="0" algn="just">
              <a:buNone/>
            </a:pPr>
            <a:r>
              <a:rPr lang="it-IT" dirty="0">
                <a:latin typeface="Arial" panose="020B0604020202020204" pitchFamily="34" charset="0"/>
                <a:cs typeface="Arial" panose="020B0604020202020204" pitchFamily="34" charset="0"/>
              </a:rPr>
              <a:t>c. 3 «Entro </a:t>
            </a:r>
            <a:r>
              <a:rPr lang="it-IT" b="1" dirty="0">
                <a:latin typeface="Arial" panose="020B0604020202020204" pitchFamily="34" charset="0"/>
                <a:cs typeface="Arial" panose="020B0604020202020204" pitchFamily="34" charset="0"/>
              </a:rPr>
              <a:t>sessanta giorni </a:t>
            </a:r>
            <a:r>
              <a:rPr lang="it-IT" dirty="0">
                <a:latin typeface="Arial" panose="020B0604020202020204" pitchFamily="34" charset="0"/>
                <a:cs typeface="Arial" panose="020B0604020202020204" pitchFamily="34" charset="0"/>
              </a:rPr>
              <a:t>dalla presentazione della domanda, il </a:t>
            </a:r>
            <a:r>
              <a:rPr lang="it-IT" b="1" dirty="0">
                <a:latin typeface="Arial" panose="020B0604020202020204" pitchFamily="34" charset="0"/>
                <a:cs typeface="Arial" panose="020B0604020202020204" pitchFamily="34" charset="0"/>
              </a:rPr>
              <a:t>responsabile del procedimento </a:t>
            </a:r>
            <a:r>
              <a:rPr lang="it-IT" dirty="0">
                <a:latin typeface="Arial" panose="020B0604020202020204" pitchFamily="34" charset="0"/>
                <a:cs typeface="Arial" panose="020B0604020202020204" pitchFamily="34" charset="0"/>
              </a:rPr>
              <a:t>cura l'istruttoria, e formula una proposta di provvedimento»</a:t>
            </a:r>
          </a:p>
          <a:p>
            <a:pPr marL="0" indent="0" algn="just">
              <a:buNone/>
            </a:pPr>
            <a:r>
              <a:rPr lang="it-IT" dirty="0">
                <a:latin typeface="Arial" panose="020B0604020202020204" pitchFamily="34" charset="0"/>
                <a:cs typeface="Arial" panose="020B0604020202020204" pitchFamily="34" charset="0"/>
              </a:rPr>
              <a:t>c. 6 «Il provvedimento finale, che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provvede a notificare all’interessato, è adottato dal dirigente o dal responsabile dell’ufficio, entro il termine di </a:t>
            </a:r>
            <a:r>
              <a:rPr lang="it-IT" b="1" dirty="0">
                <a:latin typeface="Arial" panose="020B0604020202020204" pitchFamily="34" charset="0"/>
                <a:cs typeface="Arial" panose="020B0604020202020204" pitchFamily="34" charset="0"/>
              </a:rPr>
              <a:t>trenta giorni</a:t>
            </a:r>
            <a:r>
              <a:rPr lang="it-IT" dirty="0">
                <a:latin typeface="Arial" panose="020B0604020202020204" pitchFamily="34" charset="0"/>
                <a:cs typeface="Arial" panose="020B0604020202020204" pitchFamily="34" charset="0"/>
              </a:rPr>
              <a:t> dalla proposta di cui al comma 3»</a:t>
            </a:r>
          </a:p>
          <a:p>
            <a:pPr marL="0" indent="0" algn="just">
              <a:buNone/>
            </a:pPr>
            <a:r>
              <a:rPr lang="it-IT" dirty="0">
                <a:latin typeface="Arial" panose="020B0604020202020204" pitchFamily="34" charset="0"/>
                <a:cs typeface="Arial" panose="020B0604020202020204" pitchFamily="34" charset="0"/>
              </a:rPr>
              <a:t>c. 4 «</a:t>
            </a:r>
            <a:r>
              <a:rPr lang="it-IT" b="1" dirty="0">
                <a:latin typeface="Arial" panose="020B0604020202020204" pitchFamily="34" charset="0"/>
                <a:cs typeface="Arial" panose="020B0604020202020204" pitchFamily="34" charset="0"/>
              </a:rPr>
              <a:t>Il responsabile del procedimento</a:t>
            </a:r>
            <a:r>
              <a:rPr lang="it-IT" dirty="0">
                <a:latin typeface="Arial" panose="020B0604020202020204" pitchFamily="34" charset="0"/>
                <a:cs typeface="Arial" panose="020B0604020202020204" pitchFamily="34" charset="0"/>
              </a:rPr>
              <a:t>, qualora ritenga che ai fini del rilascio del permesso di costruire sia necessario apportare modifiche di modesta entità rispetto al progetto originario, può, nello stesso termine di cui al comma 3, richiedere tali modifiche, illustrandone le ragioni. L'interessato si pronuncia sulla richiesta di modifica entro il termine fissato e, in caso di adesione, è tenuto ad integrare la documentazione nei successivi quindici giorni. La richiesta di cui al presente comma sospende, fino al relativo esito, il decorso del termine di cui al comma 3».</a:t>
            </a:r>
          </a:p>
        </p:txBody>
      </p:sp>
    </p:spTree>
    <p:extLst>
      <p:ext uri="{BB962C8B-B14F-4D97-AF65-F5344CB8AC3E}">
        <p14:creationId xmlns:p14="http://schemas.microsoft.com/office/powerpoint/2010/main" val="24057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BCE76-B10D-4126-B5C5-32A922A51626}"/>
              </a:ext>
            </a:extLst>
          </p:cNvPr>
          <p:cNvSpPr>
            <a:spLocks noGrp="1"/>
          </p:cNvSpPr>
          <p:nvPr>
            <p:ph type="title"/>
          </p:nvPr>
        </p:nvSpPr>
        <p:spPr>
          <a:xfrm>
            <a:off x="1117309" y="476672"/>
            <a:ext cx="10157354" cy="996528"/>
          </a:xfrm>
        </p:spPr>
        <p:txBody>
          <a:bodyPr>
            <a:normAutofit/>
          </a:bodyPr>
          <a:lstStyle/>
          <a:p>
            <a:pPr algn="ctr"/>
            <a:r>
              <a:rPr lang="it-IT" sz="3200" b="1" dirty="0"/>
              <a:t>SUE E SCIA ALTERNATIVA A PDC</a:t>
            </a:r>
          </a:p>
        </p:txBody>
      </p:sp>
      <p:sp>
        <p:nvSpPr>
          <p:cNvPr id="3" name="Segnaposto contenuto 2">
            <a:extLst>
              <a:ext uri="{FF2B5EF4-FFF2-40B4-BE49-F238E27FC236}">
                <a16:creationId xmlns:a16="http://schemas.microsoft.com/office/drawing/2014/main" id="{B8EEE799-279C-4080-893B-DBF04081DFBB}"/>
              </a:ext>
            </a:extLst>
          </p:cNvPr>
          <p:cNvSpPr>
            <a:spLocks noGrp="1"/>
          </p:cNvSpPr>
          <p:nvPr>
            <p:ph idx="1"/>
          </p:nvPr>
        </p:nvSpPr>
        <p:spPr/>
        <p:txBody>
          <a:bodyPr/>
          <a:lstStyle/>
          <a:p>
            <a:pPr algn="ctr"/>
            <a:r>
              <a:rPr lang="it-IT" dirty="0">
                <a:latin typeface="Arial" panose="020B0604020202020204" pitchFamily="34" charset="0"/>
                <a:cs typeface="Arial" panose="020B0604020202020204" pitchFamily="34" charset="0"/>
              </a:rPr>
              <a:t>Art. 23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«presenta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la segnalazione»</a:t>
            </a:r>
          </a:p>
          <a:p>
            <a:pPr marL="0" indent="0" algn="just">
              <a:buNone/>
            </a:pPr>
            <a:r>
              <a:rPr lang="it-IT" dirty="0">
                <a:latin typeface="Arial" panose="020B0604020202020204" pitchFamily="34" charset="0"/>
                <a:cs typeface="Arial" panose="020B0604020202020204" pitchFamily="34" charset="0"/>
              </a:rPr>
              <a:t>c. 2 «L'interessato è comunque tenuto a comunicare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 la data di ultimazione dei lavori»</a:t>
            </a:r>
          </a:p>
          <a:p>
            <a:pPr marL="0" indent="0" algn="just">
              <a:buNone/>
            </a:pPr>
            <a:r>
              <a:rPr lang="it-IT" dirty="0">
                <a:latin typeface="Arial" panose="020B0604020202020204" pitchFamily="34" charset="0"/>
                <a:cs typeface="Arial" panose="020B0604020202020204" pitchFamily="34" charset="0"/>
              </a:rPr>
              <a:t>c. 7 «certificato di collaudo finale, che va presentato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84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ADCA9-6BB6-4C1B-ADEC-872C885FD620}"/>
              </a:ext>
            </a:extLst>
          </p:cNvPr>
          <p:cNvSpPr>
            <a:spLocks noGrp="1"/>
          </p:cNvSpPr>
          <p:nvPr>
            <p:ph type="title"/>
          </p:nvPr>
        </p:nvSpPr>
        <p:spPr>
          <a:xfrm>
            <a:off x="1084816" y="476672"/>
            <a:ext cx="10157354" cy="787400"/>
          </a:xfrm>
        </p:spPr>
        <p:txBody>
          <a:bodyPr>
            <a:normAutofit/>
          </a:bodyPr>
          <a:lstStyle/>
          <a:p>
            <a:pPr algn="ctr"/>
            <a:r>
              <a:rPr lang="it-IT" sz="3200" b="1" dirty="0"/>
              <a:t>ART. 5, C. 1 DEL D.P.R. N. 380/2001</a:t>
            </a:r>
          </a:p>
        </p:txBody>
      </p:sp>
      <p:sp>
        <p:nvSpPr>
          <p:cNvPr id="3" name="Segnaposto contenuto 2">
            <a:extLst>
              <a:ext uri="{FF2B5EF4-FFF2-40B4-BE49-F238E27FC236}">
                <a16:creationId xmlns:a16="http://schemas.microsoft.com/office/drawing/2014/main" id="{A92E2069-047B-4F54-9DD6-739AE59E6F39}"/>
              </a:ext>
            </a:extLst>
          </p:cNvPr>
          <p:cNvSpPr>
            <a:spLocks noGrp="1"/>
          </p:cNvSpPr>
          <p:nvPr>
            <p:ph idx="1"/>
          </p:nvPr>
        </p:nvSpPr>
        <p:spPr>
          <a:xfrm>
            <a:off x="549796" y="2132856"/>
            <a:ext cx="11305256" cy="5544616"/>
          </a:xfrm>
        </p:spPr>
        <p:txBody>
          <a:bodyPr/>
          <a:lstStyle/>
          <a:p>
            <a:pPr marL="0" indent="0" algn="just">
              <a:buNone/>
            </a:pPr>
            <a:r>
              <a:rPr lang="it-IT" dirty="0">
                <a:latin typeface="Arial" panose="020B0604020202020204" pitchFamily="34" charset="0"/>
                <a:cs typeface="Arial" panose="020B0604020202020204" pitchFamily="34" charset="0"/>
              </a:rPr>
              <a:t>«Le </a:t>
            </a:r>
            <a:r>
              <a:rPr lang="it-IT" b="1" dirty="0">
                <a:latin typeface="Arial" panose="020B0604020202020204" pitchFamily="34" charset="0"/>
                <a:cs typeface="Arial" panose="020B0604020202020204" pitchFamily="34" charset="0"/>
              </a:rPr>
              <a:t>amministrazioni comunali</a:t>
            </a:r>
            <a:r>
              <a:rPr lang="it-IT" dirty="0">
                <a:latin typeface="Arial" panose="020B0604020202020204" pitchFamily="34" charset="0"/>
                <a:cs typeface="Arial" panose="020B0604020202020204" pitchFamily="34" charset="0"/>
              </a:rPr>
              <a:t>, nell’ambito della propria </a:t>
            </a:r>
            <a:r>
              <a:rPr lang="it-IT" b="1" dirty="0">
                <a:latin typeface="Arial" panose="020B0604020202020204" pitchFamily="34" charset="0"/>
                <a:cs typeface="Arial" panose="020B0604020202020204" pitchFamily="34" charset="0"/>
              </a:rPr>
              <a:t>autonomia organizzativa</a:t>
            </a:r>
            <a:r>
              <a:rPr lang="it-IT" dirty="0">
                <a:latin typeface="Arial" panose="020B0604020202020204" pitchFamily="34" charset="0"/>
                <a:cs typeface="Arial" panose="020B0604020202020204" pitchFamily="34" charset="0"/>
              </a:rPr>
              <a:t>, provvedono, </a:t>
            </a:r>
            <a:r>
              <a:rPr lang="it-IT" b="1" dirty="0">
                <a:latin typeface="Arial" panose="020B0604020202020204" pitchFamily="34" charset="0"/>
                <a:cs typeface="Arial" panose="020B0604020202020204" pitchFamily="34" charset="0"/>
              </a:rPr>
              <a:t>anche mediante esercizio in forma associata </a:t>
            </a:r>
            <a:r>
              <a:rPr lang="it-IT" dirty="0">
                <a:latin typeface="Arial" panose="020B0604020202020204" pitchFamily="34" charset="0"/>
                <a:cs typeface="Arial" panose="020B0604020202020204" pitchFamily="34" charset="0"/>
              </a:rPr>
              <a:t>delle strutture ai sensi del Capo V, Titolo II, del decreto legislativo 18 agosto 2000, n. 267, ovvero accorpamento, disarticolazione, soppressione di uffici o organi già esistenti, a costituire un ufficio denominato </a:t>
            </a:r>
            <a:r>
              <a:rPr lang="it-IT" b="1" dirty="0">
                <a:solidFill>
                  <a:srgbClr val="FF0000"/>
                </a:solidFill>
                <a:latin typeface="Arial" panose="020B0604020202020204" pitchFamily="34" charset="0"/>
                <a:cs typeface="Arial" panose="020B0604020202020204" pitchFamily="34" charset="0"/>
              </a:rPr>
              <a:t>Sportello unico per l’edilizia</a:t>
            </a:r>
            <a:r>
              <a:rPr lang="it-IT" b="1" dirty="0">
                <a:latin typeface="Arial" panose="020B0604020202020204" pitchFamily="34" charset="0"/>
                <a:cs typeface="Arial" panose="020B0604020202020204" pitchFamily="34" charset="0"/>
              </a:rPr>
              <a:t>, che cura tutti i rapporti fra il privato, l’amministrazione e</a:t>
            </a:r>
            <a:r>
              <a:rPr lang="it-IT" dirty="0">
                <a:latin typeface="Arial" panose="020B0604020202020204" pitchFamily="34" charset="0"/>
                <a:cs typeface="Arial" panose="020B0604020202020204" pitchFamily="34" charset="0"/>
              </a:rPr>
              <a:t>, ove occorra, </a:t>
            </a:r>
            <a:r>
              <a:rPr lang="it-IT" b="1" dirty="0">
                <a:latin typeface="Arial" panose="020B0604020202020204" pitchFamily="34" charset="0"/>
                <a:cs typeface="Arial" panose="020B0604020202020204" pitchFamily="34" charset="0"/>
              </a:rPr>
              <a:t>le altre amministrazioni</a:t>
            </a:r>
            <a:r>
              <a:rPr lang="it-IT" dirty="0">
                <a:latin typeface="Arial" panose="020B0604020202020204" pitchFamily="34" charset="0"/>
                <a:cs typeface="Arial" panose="020B0604020202020204" pitchFamily="34" charset="0"/>
              </a:rPr>
              <a:t> tenute a pronunciarsi in ordine all’intervento edilizio oggetto della richiesta di permesso o di segnalazione certificata di inizio attività»</a:t>
            </a:r>
          </a:p>
        </p:txBody>
      </p:sp>
    </p:spTree>
    <p:extLst>
      <p:ext uri="{BB962C8B-B14F-4D97-AF65-F5344CB8AC3E}">
        <p14:creationId xmlns:p14="http://schemas.microsoft.com/office/powerpoint/2010/main" val="144230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15656-4194-435A-A191-53F8C02659F0}"/>
              </a:ext>
            </a:extLst>
          </p:cNvPr>
          <p:cNvSpPr>
            <a:spLocks noGrp="1"/>
          </p:cNvSpPr>
          <p:nvPr>
            <p:ph type="title"/>
          </p:nvPr>
        </p:nvSpPr>
        <p:spPr>
          <a:xfrm>
            <a:off x="1117309" y="188640"/>
            <a:ext cx="10157354" cy="852512"/>
          </a:xfrm>
        </p:spPr>
        <p:txBody>
          <a:bodyPr>
            <a:normAutofit/>
          </a:bodyPr>
          <a:lstStyle/>
          <a:p>
            <a:pPr algn="ctr"/>
            <a:r>
              <a:rPr lang="it-IT" sz="3200" b="1" dirty="0"/>
              <a:t>PROBLEMA DI COORDINAMENTO?</a:t>
            </a:r>
          </a:p>
        </p:txBody>
      </p:sp>
      <p:sp>
        <p:nvSpPr>
          <p:cNvPr id="3" name="Segnaposto contenuto 2">
            <a:extLst>
              <a:ext uri="{FF2B5EF4-FFF2-40B4-BE49-F238E27FC236}">
                <a16:creationId xmlns:a16="http://schemas.microsoft.com/office/drawing/2014/main" id="{4F09F8D8-6E22-46D1-B78A-9702D4500B29}"/>
              </a:ext>
            </a:extLst>
          </p:cNvPr>
          <p:cNvSpPr>
            <a:spLocks noGrp="1"/>
          </p:cNvSpPr>
          <p:nvPr>
            <p:ph idx="1"/>
          </p:nvPr>
        </p:nvSpPr>
        <p:spPr>
          <a:xfrm>
            <a:off x="837828" y="1701800"/>
            <a:ext cx="10436835" cy="4967560"/>
          </a:xfrm>
        </p:spPr>
        <p:txBody>
          <a:bodyPr>
            <a:normAutofit fontScale="92500"/>
          </a:bodyPr>
          <a:lstStyle/>
          <a:p>
            <a:pPr algn="just"/>
            <a:r>
              <a:rPr lang="it-IT" dirty="0">
                <a:latin typeface="Arial" panose="020B0604020202020204" pitchFamily="34" charset="0"/>
                <a:cs typeface="Arial" panose="020B0604020202020204" pitchFamily="34" charset="0"/>
              </a:rPr>
              <a:t>Art. 5 c. 1 ter «Le comunicazioni al richiedente sono trasmesse </a:t>
            </a:r>
            <a:r>
              <a:rPr lang="it-IT" b="1" u="sng" dirty="0">
                <a:latin typeface="Arial" panose="020B0604020202020204" pitchFamily="34" charset="0"/>
                <a:cs typeface="Arial" panose="020B0604020202020204" pitchFamily="34" charset="0"/>
              </a:rPr>
              <a:t>esclusivamente</a:t>
            </a:r>
            <a:r>
              <a:rPr lang="it-IT" dirty="0">
                <a:latin typeface="Arial" panose="020B0604020202020204" pitchFamily="34" charset="0"/>
                <a:cs typeface="Arial" panose="020B0604020202020204" pitchFamily="34" charset="0"/>
              </a:rPr>
              <a:t> dallo sportello unico per l’edilizia; gli altri uffici comunali e </a:t>
            </a:r>
            <a:r>
              <a:rPr lang="it-IT" b="1" dirty="0">
                <a:latin typeface="Arial" panose="020B0604020202020204" pitchFamily="34" charset="0"/>
                <a:cs typeface="Arial" panose="020B0604020202020204" pitchFamily="34" charset="0"/>
              </a:rPr>
              <a:t>le amministrazioni pubbliche diverse dal comune, che sono interessati al procedimento, </a:t>
            </a:r>
            <a:r>
              <a:rPr lang="it-IT" b="1" u="sng" dirty="0">
                <a:latin typeface="Arial" panose="020B0604020202020204" pitchFamily="34" charset="0"/>
                <a:cs typeface="Arial" panose="020B0604020202020204" pitchFamily="34" charset="0"/>
              </a:rPr>
              <a:t>non</a:t>
            </a:r>
            <a:r>
              <a:rPr lang="it-IT" b="1" dirty="0">
                <a:latin typeface="Arial" panose="020B0604020202020204" pitchFamily="34" charset="0"/>
                <a:cs typeface="Arial" panose="020B0604020202020204" pitchFamily="34" charset="0"/>
              </a:rPr>
              <a:t> possono trasmettere al richiedente atti autorizzatori</a:t>
            </a:r>
            <a:r>
              <a:rPr lang="it-IT" dirty="0">
                <a:latin typeface="Arial" panose="020B0604020202020204" pitchFamily="34" charset="0"/>
                <a:cs typeface="Arial" panose="020B0604020202020204" pitchFamily="34" charset="0"/>
              </a:rPr>
              <a:t>, nulla osta, pareri o atti di consenso, anche a contenuto negativo»</a:t>
            </a:r>
          </a:p>
          <a:p>
            <a:pPr algn="just"/>
            <a:r>
              <a:rPr lang="it-IT" dirty="0">
                <a:latin typeface="Arial" panose="020B0604020202020204" pitchFamily="34" charset="0"/>
                <a:cs typeface="Arial" panose="020B0604020202020204" pitchFamily="34" charset="0"/>
              </a:rPr>
              <a:t>Art. 23 c. 5 «Nel caso dei vincoli e delle materie oggetto dell'esclusione di cui al comma 1-bis, qualora l'immobile oggetto dell'intervento sia sottoposto ad un vincolo la cui tutela non compete all'amministrazione comunale, </a:t>
            </a:r>
            <a:r>
              <a:rPr lang="it-IT" b="1" dirty="0">
                <a:latin typeface="Arial" panose="020B0604020202020204" pitchFamily="34" charset="0"/>
                <a:cs typeface="Arial" panose="020B0604020202020204" pitchFamily="34" charset="0"/>
              </a:rPr>
              <a:t>ove il parere favorevole del soggetto preposto alla tutela non sia allegato alla segnalazione</a:t>
            </a:r>
            <a:r>
              <a:rPr lang="it-IT" dirty="0">
                <a:latin typeface="Arial" panose="020B0604020202020204" pitchFamily="34" charset="0"/>
                <a:cs typeface="Arial" panose="020B0604020202020204" pitchFamily="34" charset="0"/>
              </a:rPr>
              <a:t>, il competente ufficio comunale convoca una conferenza di servizi ai sensi degli articoli 14, 14-bis, 14-ter, 14-quater, della legge 7 agosto 1990, n. 241. Il termine di trenta giorni di cui al comma 1 decorre dall'esito della conferenza. In caso di esito non favorevole, la segnalazione è priva di effetti»</a:t>
            </a:r>
          </a:p>
        </p:txBody>
      </p:sp>
    </p:spTree>
    <p:extLst>
      <p:ext uri="{BB962C8B-B14F-4D97-AF65-F5344CB8AC3E}">
        <p14:creationId xmlns:p14="http://schemas.microsoft.com/office/powerpoint/2010/main" val="251488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D558F-3DC8-4974-9D24-2D3310E5A077}"/>
              </a:ext>
            </a:extLst>
          </p:cNvPr>
          <p:cNvSpPr>
            <a:spLocks noGrp="1"/>
          </p:cNvSpPr>
          <p:nvPr>
            <p:ph type="title"/>
          </p:nvPr>
        </p:nvSpPr>
        <p:spPr>
          <a:xfrm>
            <a:off x="1015735" y="259544"/>
            <a:ext cx="10157354" cy="852512"/>
          </a:xfrm>
        </p:spPr>
        <p:txBody>
          <a:bodyPr>
            <a:normAutofit/>
          </a:bodyPr>
          <a:lstStyle/>
          <a:p>
            <a:pPr algn="ctr"/>
            <a:r>
              <a:rPr lang="it-IT" sz="3200" b="1" dirty="0"/>
              <a:t>SUE E SCIA EDILIZIA</a:t>
            </a:r>
          </a:p>
        </p:txBody>
      </p:sp>
      <p:sp>
        <p:nvSpPr>
          <p:cNvPr id="3" name="Segnaposto contenuto 2">
            <a:extLst>
              <a:ext uri="{FF2B5EF4-FFF2-40B4-BE49-F238E27FC236}">
                <a16:creationId xmlns:a16="http://schemas.microsoft.com/office/drawing/2014/main" id="{BE92D535-8A0B-4A96-9D4B-DCF332A336A3}"/>
              </a:ext>
            </a:extLst>
          </p:cNvPr>
          <p:cNvSpPr>
            <a:spLocks noGrp="1"/>
          </p:cNvSpPr>
          <p:nvPr>
            <p:ph idx="1"/>
          </p:nvPr>
        </p:nvSpPr>
        <p:spPr>
          <a:xfrm>
            <a:off x="441784" y="1340768"/>
            <a:ext cx="11305256" cy="4896656"/>
          </a:xfrm>
        </p:spPr>
        <p:txBody>
          <a:bodyPr>
            <a:normAutofit fontScale="92500"/>
          </a:bodyPr>
          <a:lstStyle/>
          <a:p>
            <a:pPr algn="ctr"/>
            <a:r>
              <a:rPr lang="it-IT" dirty="0">
                <a:latin typeface="Arial" panose="020B0604020202020204" pitchFamily="34" charset="0"/>
                <a:cs typeface="Arial" panose="020B0604020202020204" pitchFamily="34" charset="0"/>
              </a:rPr>
              <a:t>Art. 23 bis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«Nei casi in cui si applica la disciplina della segnalazione certificata di inizio attività di cui all'articolo 19 della legge 7 agosto 1990, n. 241, prima della presentazione della segnalazione, l'interessato può richiedere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di provvedere all'acquisizione di tutti gli atti di assenso, comunque denominati, necessari per l'intervento edilizio, o presentare istanza di acquisizione dei medesimi atti di assenso contestualmente alla segnalazione. Lo sportello unico comunica tempestivamente all'interessato l'avvenuta acquisizione degli atti di assenso»</a:t>
            </a:r>
          </a:p>
          <a:p>
            <a:pPr marL="0" indent="0" algn="just">
              <a:buNone/>
            </a:pPr>
            <a:r>
              <a:rPr lang="it-IT" dirty="0">
                <a:latin typeface="Arial" panose="020B0604020202020204" pitchFamily="34" charset="0"/>
                <a:cs typeface="Arial" panose="020B0604020202020204" pitchFamily="34" charset="0"/>
              </a:rPr>
              <a:t>c. 2 «In caso di presentazione contestuale della segnalazione certificata di inizio attività e dell'istanza di acquisizione di tutti gli atti di assenso, comunque denominati, necessari per l'intervento edilizio, l'interessato può dare inizio ai lavori solo dopo la comunicazione da parte </a:t>
            </a:r>
            <a:r>
              <a:rPr lang="it-IT" b="1" dirty="0">
                <a:latin typeface="Arial" panose="020B0604020202020204" pitchFamily="34" charset="0"/>
                <a:cs typeface="Arial" panose="020B0604020202020204" pitchFamily="34" charset="0"/>
              </a:rPr>
              <a:t>dello sportello unico </a:t>
            </a:r>
            <a:r>
              <a:rPr lang="it-IT" dirty="0">
                <a:latin typeface="Arial" panose="020B0604020202020204" pitchFamily="34" charset="0"/>
                <a:cs typeface="Arial" panose="020B0604020202020204" pitchFamily="34" charset="0"/>
              </a:rPr>
              <a:t>dell'avvenuta acquisizione dei medesimi atti di assenso o dell'esito positivo della conferenza di servizi»</a:t>
            </a:r>
          </a:p>
        </p:txBody>
      </p:sp>
    </p:spTree>
    <p:extLst>
      <p:ext uri="{BB962C8B-B14F-4D97-AF65-F5344CB8AC3E}">
        <p14:creationId xmlns:p14="http://schemas.microsoft.com/office/powerpoint/2010/main" val="38278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55777-B2FC-4D9D-8CED-CEA96A3C11D5}"/>
              </a:ext>
            </a:extLst>
          </p:cNvPr>
          <p:cNvSpPr>
            <a:spLocks noGrp="1"/>
          </p:cNvSpPr>
          <p:nvPr>
            <p:ph type="title"/>
          </p:nvPr>
        </p:nvSpPr>
        <p:spPr/>
        <p:txBody>
          <a:bodyPr>
            <a:normAutofit/>
          </a:bodyPr>
          <a:lstStyle/>
          <a:p>
            <a:pPr algn="ctr"/>
            <a:r>
              <a:rPr lang="it-IT" sz="3200" b="1" dirty="0"/>
              <a:t>SUE E SCIA AGIBILITÀ</a:t>
            </a:r>
          </a:p>
        </p:txBody>
      </p:sp>
      <p:sp>
        <p:nvSpPr>
          <p:cNvPr id="3" name="Segnaposto contenuto 2">
            <a:extLst>
              <a:ext uri="{FF2B5EF4-FFF2-40B4-BE49-F238E27FC236}">
                <a16:creationId xmlns:a16="http://schemas.microsoft.com/office/drawing/2014/main" id="{A570B789-25B4-4416-801A-FD1DD600FFDF}"/>
              </a:ext>
            </a:extLst>
          </p:cNvPr>
          <p:cNvSpPr>
            <a:spLocks noGrp="1"/>
          </p:cNvSpPr>
          <p:nvPr>
            <p:ph idx="1"/>
          </p:nvPr>
        </p:nvSpPr>
        <p:spPr/>
        <p:txBody>
          <a:bodyPr/>
          <a:lstStyle/>
          <a:p>
            <a:pPr algn="ctr"/>
            <a:r>
              <a:rPr lang="it-IT" dirty="0">
                <a:latin typeface="Arial" panose="020B0604020202020204" pitchFamily="34" charset="0"/>
                <a:cs typeface="Arial" panose="020B0604020202020204" pitchFamily="34" charset="0"/>
              </a:rPr>
              <a:t>Art. 24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2 «Ai fini dell'agibilità … presenta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per l'edilizia la segnalazione certificata»</a:t>
            </a:r>
          </a:p>
          <a:p>
            <a:pPr marL="0" indent="0" algn="just">
              <a:buNone/>
            </a:pPr>
            <a:r>
              <a:rPr lang="it-IT" dirty="0">
                <a:latin typeface="Arial" panose="020B0604020202020204" pitchFamily="34" charset="0"/>
                <a:cs typeface="Arial" panose="020B0604020202020204" pitchFamily="34" charset="0"/>
              </a:rPr>
              <a:t>c. 6 «L'utilizzo delle costruzioni di cui ai commi 2 e 4 può essere iniziato dalla data di presentazione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della segnalazione»</a:t>
            </a:r>
          </a:p>
        </p:txBody>
      </p:sp>
    </p:spTree>
    <p:extLst>
      <p:ext uri="{BB962C8B-B14F-4D97-AF65-F5344CB8AC3E}">
        <p14:creationId xmlns:p14="http://schemas.microsoft.com/office/powerpoint/2010/main" val="324647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51549-A61E-4066-A301-C0D5374D502A}"/>
              </a:ext>
            </a:extLst>
          </p:cNvPr>
          <p:cNvSpPr>
            <a:spLocks noGrp="1"/>
          </p:cNvSpPr>
          <p:nvPr>
            <p:ph type="title"/>
          </p:nvPr>
        </p:nvSpPr>
        <p:spPr/>
        <p:txBody>
          <a:bodyPr>
            <a:normAutofit/>
          </a:bodyPr>
          <a:lstStyle/>
          <a:p>
            <a:pPr algn="ctr"/>
            <a:r>
              <a:rPr lang="it-IT" sz="3200" b="1" dirty="0"/>
              <a:t>SUE E CEMENTI</a:t>
            </a:r>
          </a:p>
        </p:txBody>
      </p:sp>
      <p:sp>
        <p:nvSpPr>
          <p:cNvPr id="3" name="Segnaposto contenuto 2">
            <a:extLst>
              <a:ext uri="{FF2B5EF4-FFF2-40B4-BE49-F238E27FC236}">
                <a16:creationId xmlns:a16="http://schemas.microsoft.com/office/drawing/2014/main" id="{F78F55F1-3837-44BB-A0F7-A2845A33AA1C}"/>
              </a:ext>
            </a:extLst>
          </p:cNvPr>
          <p:cNvSpPr>
            <a:spLocks noGrp="1"/>
          </p:cNvSpPr>
          <p:nvPr>
            <p:ph idx="1"/>
          </p:nvPr>
        </p:nvSpPr>
        <p:spPr/>
        <p:txBody>
          <a:bodyPr>
            <a:normAutofit fontScale="85000" lnSpcReduction="10000"/>
          </a:bodyPr>
          <a:lstStyle/>
          <a:p>
            <a:pPr algn="ctr"/>
            <a:r>
              <a:rPr lang="it-IT" dirty="0">
                <a:latin typeface="Arial" panose="020B0604020202020204" pitchFamily="34" charset="0"/>
                <a:cs typeface="Arial" panose="020B0604020202020204" pitchFamily="34" charset="0"/>
              </a:rPr>
              <a:t>Art. 65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«Le opere di conglomerato cementizio armato … devono essere denunciate dal costruttore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c. 4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restituisce al costruttore, all'atto stesso della presentazione, una copia del progetto e della relazione con l'attestazione dell'avvenuto deposito»</a:t>
            </a:r>
          </a:p>
          <a:p>
            <a:pPr marL="0" indent="0" algn="just">
              <a:buNone/>
            </a:pPr>
            <a:r>
              <a:rPr lang="it-IT" dirty="0">
                <a:latin typeface="Arial" panose="020B0604020202020204" pitchFamily="34" charset="0"/>
                <a:cs typeface="Arial" panose="020B0604020202020204" pitchFamily="34" charset="0"/>
              </a:rPr>
              <a:t>c. 5 «Anche le varianti che nel corso dei lavori …  devono essere denunciate, prima di dare inizio alla loro esecuzione,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a:t>
            </a:r>
          </a:p>
          <a:p>
            <a:pPr marL="0" indent="0" algn="just">
              <a:buNone/>
            </a:pPr>
            <a:r>
              <a:rPr lang="it-IT" dirty="0">
                <a:latin typeface="Arial" panose="020B0604020202020204" pitchFamily="34" charset="0"/>
                <a:cs typeface="Arial" panose="020B0604020202020204" pitchFamily="34" charset="0"/>
              </a:rPr>
              <a:t>c. 6 «A strutture ultimate, entro il termine di sessanta giorni, il direttore dei lavori deposita presso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una relazione»</a:t>
            </a:r>
          </a:p>
          <a:p>
            <a:pPr marL="0" indent="0" algn="just">
              <a:buNone/>
            </a:pPr>
            <a:r>
              <a:rPr lang="it-IT" dirty="0">
                <a:latin typeface="Arial" panose="020B0604020202020204" pitchFamily="34" charset="0"/>
                <a:cs typeface="Arial" panose="020B0604020202020204" pitchFamily="34" charset="0"/>
              </a:rPr>
              <a:t>c. 7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restituisce al direttore dei lavori, all’atto stesso della presentazione, una copia della relazione di cui al comma 6 con l’attestazione dell’avvenuto deposito»</a:t>
            </a:r>
          </a:p>
        </p:txBody>
      </p:sp>
    </p:spTree>
    <p:extLst>
      <p:ext uri="{BB962C8B-B14F-4D97-AF65-F5344CB8AC3E}">
        <p14:creationId xmlns:p14="http://schemas.microsoft.com/office/powerpoint/2010/main" val="36860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A1779-4751-4F6C-843E-1B14E0356CD6}"/>
              </a:ext>
            </a:extLst>
          </p:cNvPr>
          <p:cNvSpPr>
            <a:spLocks noGrp="1"/>
          </p:cNvSpPr>
          <p:nvPr>
            <p:ph type="title"/>
          </p:nvPr>
        </p:nvSpPr>
        <p:spPr>
          <a:xfrm>
            <a:off x="1015735" y="548680"/>
            <a:ext cx="10157354" cy="636488"/>
          </a:xfrm>
        </p:spPr>
        <p:txBody>
          <a:bodyPr>
            <a:normAutofit/>
          </a:bodyPr>
          <a:lstStyle/>
          <a:p>
            <a:pPr algn="ctr"/>
            <a:r>
              <a:rPr lang="it-IT" sz="3200" b="1" dirty="0"/>
              <a:t>SUE E CEMENTI</a:t>
            </a:r>
          </a:p>
        </p:txBody>
      </p:sp>
      <p:sp>
        <p:nvSpPr>
          <p:cNvPr id="3" name="Segnaposto contenuto 2">
            <a:extLst>
              <a:ext uri="{FF2B5EF4-FFF2-40B4-BE49-F238E27FC236}">
                <a16:creationId xmlns:a16="http://schemas.microsoft.com/office/drawing/2014/main" id="{4D744CAF-AFE3-4215-BCFB-2DAD06B76492}"/>
              </a:ext>
            </a:extLst>
          </p:cNvPr>
          <p:cNvSpPr>
            <a:spLocks noGrp="1"/>
          </p:cNvSpPr>
          <p:nvPr>
            <p:ph idx="1"/>
          </p:nvPr>
        </p:nvSpPr>
        <p:spPr>
          <a:xfrm>
            <a:off x="621804" y="1556792"/>
            <a:ext cx="10652859" cy="5040560"/>
          </a:xfrm>
        </p:spPr>
        <p:txBody>
          <a:bodyPr>
            <a:normAutofit/>
          </a:bodyPr>
          <a:lstStyle/>
          <a:p>
            <a:pPr algn="just"/>
            <a:r>
              <a:rPr lang="it-IT" dirty="0">
                <a:latin typeface="Arial" panose="020B0604020202020204" pitchFamily="34" charset="0"/>
                <a:cs typeface="Arial" panose="020B0604020202020204" pitchFamily="34" charset="0"/>
              </a:rPr>
              <a:t>La mancata istituzione del SUE non può essere di ostacolo alla presentazione della pratica sui cementi armati: «</a:t>
            </a:r>
            <a:r>
              <a:rPr lang="it-IT" i="1" dirty="0">
                <a:latin typeface="Arial" panose="020B0604020202020204" pitchFamily="34" charset="0"/>
                <a:cs typeface="Arial" panose="020B0604020202020204" pitchFamily="34" charset="0"/>
              </a:rPr>
              <a:t>A norma del D.P.R. n. 380 del 2001, art. 65 le opere in conglomerato cementizio armato, normale e precompresso ed a struttura metallica, prima del loro inizio, devono essere denunciate dal costruttore allo sportello unico, che provvede a trasmettere tale denuncia al competente ufficio tecnico regionale ... A tali adempimenti, di particolare rilevanza in tema di sicurezza statica degli edifici, non ci si poteva certamente sottrarre per la "asserita" mancanza dello sportello unico in Sicilia, potendo essi, comunque, essere depositati al competente ufficio tecnico regionale</a:t>
            </a:r>
            <a:r>
              <a:rPr lang="it-IT" dirty="0">
                <a:latin typeface="Arial" panose="020B0604020202020204" pitchFamily="34" charset="0"/>
                <a:cs typeface="Arial" panose="020B0604020202020204" pitchFamily="34" charset="0"/>
              </a:rPr>
              <a:t>» (Cass. </a:t>
            </a:r>
            <a:r>
              <a:rPr lang="it-IT" dirty="0" err="1">
                <a:latin typeface="Arial" panose="020B0604020202020204" pitchFamily="34" charset="0"/>
                <a:cs typeface="Arial" panose="020B0604020202020204" pitchFamily="34" charset="0"/>
              </a:rPr>
              <a:t>pen</a:t>
            </a:r>
            <a:r>
              <a:rPr lang="it-IT" dirty="0">
                <a:latin typeface="Arial" panose="020B0604020202020204" pitchFamily="34" charset="0"/>
                <a:cs typeface="Arial" panose="020B0604020202020204" pitchFamily="34" charset="0"/>
              </a:rPr>
              <a:t>., sez. III, 23.03.2011, n. 16575).</a:t>
            </a:r>
          </a:p>
          <a:p>
            <a:pPr algn="just"/>
            <a:r>
              <a:rPr lang="it-IT" dirty="0">
                <a:latin typeface="Arial" panose="020B0604020202020204" pitchFamily="34" charset="0"/>
                <a:cs typeface="Arial" panose="020B0604020202020204" pitchFamily="34" charset="0"/>
              </a:rPr>
              <a:t>Art. 72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«Il costruttore che omette o ritarda la denuncia prevista dall'articolo 65 è punito con l'arresto fino a tre mesi o con l'ammenda da 103 a 1.032 euro».</a:t>
            </a:r>
          </a:p>
        </p:txBody>
      </p:sp>
    </p:spTree>
    <p:extLst>
      <p:ext uri="{BB962C8B-B14F-4D97-AF65-F5344CB8AC3E}">
        <p14:creationId xmlns:p14="http://schemas.microsoft.com/office/powerpoint/2010/main" val="204312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B4C44-344A-455B-A418-6574D9FF9653}"/>
              </a:ext>
            </a:extLst>
          </p:cNvPr>
          <p:cNvSpPr>
            <a:spLocks noGrp="1"/>
          </p:cNvSpPr>
          <p:nvPr>
            <p:ph type="title"/>
          </p:nvPr>
        </p:nvSpPr>
        <p:spPr>
          <a:xfrm>
            <a:off x="1117309" y="404664"/>
            <a:ext cx="10157354" cy="1068536"/>
          </a:xfrm>
        </p:spPr>
        <p:txBody>
          <a:bodyPr>
            <a:normAutofit/>
          </a:bodyPr>
          <a:lstStyle/>
          <a:p>
            <a:pPr algn="ctr"/>
            <a:r>
              <a:rPr lang="it-IT" sz="3200" b="1" dirty="0"/>
              <a:t>SUE E COLLAUDO STATICO</a:t>
            </a:r>
          </a:p>
        </p:txBody>
      </p:sp>
      <p:sp>
        <p:nvSpPr>
          <p:cNvPr id="3" name="Segnaposto contenuto 2">
            <a:extLst>
              <a:ext uri="{FF2B5EF4-FFF2-40B4-BE49-F238E27FC236}">
                <a16:creationId xmlns:a16="http://schemas.microsoft.com/office/drawing/2014/main" id="{BFB7F698-C6C3-4929-831F-A5A1CB9A0807}"/>
              </a:ext>
            </a:extLst>
          </p:cNvPr>
          <p:cNvSpPr>
            <a:spLocks noGrp="1"/>
          </p:cNvSpPr>
          <p:nvPr>
            <p:ph idx="1"/>
          </p:nvPr>
        </p:nvSpPr>
        <p:spPr/>
        <p:txBody>
          <a:bodyPr>
            <a:normAutofit/>
          </a:bodyPr>
          <a:lstStyle/>
          <a:p>
            <a:pPr algn="ctr"/>
            <a:r>
              <a:rPr lang="it-IT" dirty="0">
                <a:latin typeface="Arial" panose="020B0604020202020204" pitchFamily="34" charset="0"/>
                <a:cs typeface="Arial" panose="020B0604020202020204" pitchFamily="34" charset="0"/>
              </a:rPr>
              <a:t>Art. 67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3 «Contestualmente alla denuncia prevista dall’articolo 65, il direttore dei lavori è tenuto a presentare presso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l’atto di nomina del collaudatore scelto dal committente e la contestuale dichiarazione di accettazione dell’incarico»</a:t>
            </a:r>
          </a:p>
          <a:p>
            <a:pPr marL="0" indent="0" algn="just">
              <a:buNone/>
            </a:pPr>
            <a:r>
              <a:rPr lang="it-IT" dirty="0">
                <a:latin typeface="Arial" panose="020B0604020202020204" pitchFamily="34" charset="0"/>
                <a:cs typeface="Arial" panose="020B0604020202020204" pitchFamily="34" charset="0"/>
              </a:rPr>
              <a:t>c. 5 «Completata la struttura con la copertura dell’edificio, il direttore dei lavori ne dà comunicazione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e al collaudatore»</a:t>
            </a:r>
          </a:p>
          <a:p>
            <a:pPr marL="0" indent="0" algn="just">
              <a:buNone/>
            </a:pPr>
            <a:r>
              <a:rPr lang="it-IT" dirty="0">
                <a:latin typeface="Arial" panose="020B0604020202020204" pitchFamily="34" charset="0"/>
                <a:cs typeface="Arial" panose="020B0604020202020204" pitchFamily="34" charset="0"/>
              </a:rPr>
              <a:t>c. 7 «Il collaudatore redige, sotto la propria responsabilità, il certificato di collaudo … dandone contestuale comunicazione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413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279037-CCEA-4383-A9F3-365EDC2534A2}"/>
              </a:ext>
            </a:extLst>
          </p:cNvPr>
          <p:cNvSpPr>
            <a:spLocks noGrp="1"/>
          </p:cNvSpPr>
          <p:nvPr>
            <p:ph type="title"/>
          </p:nvPr>
        </p:nvSpPr>
        <p:spPr>
          <a:xfrm>
            <a:off x="1117309" y="620688"/>
            <a:ext cx="10157354" cy="852512"/>
          </a:xfrm>
        </p:spPr>
        <p:txBody>
          <a:bodyPr>
            <a:normAutofit/>
          </a:bodyPr>
          <a:lstStyle/>
          <a:p>
            <a:pPr algn="ctr"/>
            <a:r>
              <a:rPr lang="it-IT" sz="3200" b="1" dirty="0"/>
              <a:t>SUE E BARRIERE ARCHITETTONICHE</a:t>
            </a:r>
          </a:p>
        </p:txBody>
      </p:sp>
      <p:sp>
        <p:nvSpPr>
          <p:cNvPr id="3" name="Segnaposto contenuto 2">
            <a:extLst>
              <a:ext uri="{FF2B5EF4-FFF2-40B4-BE49-F238E27FC236}">
                <a16:creationId xmlns:a16="http://schemas.microsoft.com/office/drawing/2014/main" id="{B103EA6B-51F6-4DC7-879F-EC594F785FD2}"/>
              </a:ext>
            </a:extLst>
          </p:cNvPr>
          <p:cNvSpPr>
            <a:spLocks noGrp="1"/>
          </p:cNvSpPr>
          <p:nvPr>
            <p:ph idx="1"/>
          </p:nvPr>
        </p:nvSpPr>
        <p:spPr/>
        <p:txBody>
          <a:bodyPr/>
          <a:lstStyle/>
          <a:p>
            <a:pPr algn="ctr"/>
            <a:r>
              <a:rPr lang="it-IT" dirty="0">
                <a:latin typeface="Arial" panose="020B0604020202020204" pitchFamily="34" charset="0"/>
                <a:cs typeface="Arial" panose="020B0604020202020204" pitchFamily="34" charset="0"/>
              </a:rPr>
              <a:t>Art. 82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3 «Alle comunicazioni allo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dei progetti di esecuzione dei lavori riguardanti edifici pubblici e aperti al pubblico»</a:t>
            </a:r>
          </a:p>
        </p:txBody>
      </p:sp>
    </p:spTree>
    <p:extLst>
      <p:ext uri="{BB962C8B-B14F-4D97-AF65-F5344CB8AC3E}">
        <p14:creationId xmlns:p14="http://schemas.microsoft.com/office/powerpoint/2010/main" val="21776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BB3BA9-CFB6-40DD-837E-D5EE6F80D001}"/>
              </a:ext>
            </a:extLst>
          </p:cNvPr>
          <p:cNvSpPr>
            <a:spLocks noGrp="1"/>
          </p:cNvSpPr>
          <p:nvPr>
            <p:ph type="title"/>
          </p:nvPr>
        </p:nvSpPr>
        <p:spPr>
          <a:xfrm>
            <a:off x="1053852" y="260648"/>
            <a:ext cx="10157354" cy="780504"/>
          </a:xfrm>
        </p:spPr>
        <p:txBody>
          <a:bodyPr>
            <a:normAutofit/>
          </a:bodyPr>
          <a:lstStyle/>
          <a:p>
            <a:pPr algn="ctr"/>
            <a:r>
              <a:rPr lang="it-IT" sz="3200" b="1" dirty="0"/>
              <a:t>SUE E ZONE SISMICHE</a:t>
            </a:r>
          </a:p>
        </p:txBody>
      </p:sp>
      <p:sp>
        <p:nvSpPr>
          <p:cNvPr id="3" name="Segnaposto contenuto 2">
            <a:extLst>
              <a:ext uri="{FF2B5EF4-FFF2-40B4-BE49-F238E27FC236}">
                <a16:creationId xmlns:a16="http://schemas.microsoft.com/office/drawing/2014/main" id="{8E96DFD8-FD5E-413D-B3E2-B5D826BC46BE}"/>
              </a:ext>
            </a:extLst>
          </p:cNvPr>
          <p:cNvSpPr>
            <a:spLocks noGrp="1"/>
          </p:cNvSpPr>
          <p:nvPr>
            <p:ph idx="1"/>
          </p:nvPr>
        </p:nvSpPr>
        <p:spPr>
          <a:xfrm>
            <a:off x="621804" y="1412776"/>
            <a:ext cx="10801200" cy="5328592"/>
          </a:xfrm>
        </p:spPr>
        <p:txBody>
          <a:bodyPr>
            <a:normAutofit fontScale="85000" lnSpcReduction="20000"/>
          </a:bodyPr>
          <a:lstStyle/>
          <a:p>
            <a:pPr algn="ctr"/>
            <a:r>
              <a:rPr lang="it-IT" dirty="0">
                <a:latin typeface="Arial" panose="020B0604020202020204" pitchFamily="34" charset="0"/>
                <a:cs typeface="Arial" panose="020B0604020202020204" pitchFamily="34" charset="0"/>
              </a:rPr>
              <a:t>Art. 93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«Nelle zone sismiche di cui all'articolo 83, chiunque intenda procedere a costruzioni, riparazioni e sopraelevazioni, è tenuto a darne preavviso scritto 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a:t>
            </a:r>
          </a:p>
          <a:p>
            <a:pPr marL="0" indent="0" algn="just" fontAlgn="base">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Va a tale proposito ricordato come si sia specificato (Sez. 3, n. 29737 del 04/06/2013, Velia, </a:t>
            </a:r>
            <a:r>
              <a:rPr lang="it-IT" i="1" dirty="0" err="1">
                <a:latin typeface="Arial" panose="020B0604020202020204" pitchFamily="34" charset="0"/>
                <a:cs typeface="Arial" panose="020B0604020202020204" pitchFamily="34" charset="0"/>
              </a:rPr>
              <a:t>Rv</a:t>
            </a:r>
            <a:r>
              <a:rPr lang="it-IT" i="1" dirty="0">
                <a:latin typeface="Arial" panose="020B0604020202020204" pitchFamily="34" charset="0"/>
                <a:cs typeface="Arial" panose="020B0604020202020204" pitchFamily="34" charset="0"/>
              </a:rPr>
              <a:t>. 255823) con argomentazioni che pare opportuno riproporre anche in questa occasione, come le specifiche finalità della disciplina delle costruzioni in zone sismiche abbiano determinato la previsione di un rigoroso regime autorizzatorio (art. 93) che impone, a chiunque intenda procedere ad interventi in tali zone, di darne preavviso scritto allo sportello unico che, a sua volta, provvede alla trasmissione al competente ufficio tecnico regionale. La speciale disciplina si applica a tutte le costruzioni, la cui sicurezza possa comunque interessare la pubblica incolumità, realizzate in zone delle quali sia dichiarata la sismicità. Dal contenuto delle disposizioni che regolano la materia si rileva come il loro ambito di applicazione sia particolarmente esteso, riferendosi non solo alla costruzione dei nuovi edifici, ma anche ad interventi su manufatti già esistenti, in ordine ai quali si prendono in esame le sopraelevazioni (art. 90) e le riparazioni (art. 91)</a:t>
            </a:r>
            <a:r>
              <a:rPr lang="it-IT" dirty="0">
                <a:latin typeface="Arial" panose="020B0604020202020204" pitchFamily="34" charset="0"/>
                <a:cs typeface="Arial" panose="020B0604020202020204" pitchFamily="34" charset="0"/>
              </a:rPr>
              <a:t>» (Cass. </a:t>
            </a:r>
            <a:r>
              <a:rPr lang="it-IT" dirty="0" err="1">
                <a:latin typeface="Arial" panose="020B0604020202020204" pitchFamily="34" charset="0"/>
                <a:cs typeface="Arial" panose="020B0604020202020204" pitchFamily="34" charset="0"/>
              </a:rPr>
              <a:t>pen</a:t>
            </a:r>
            <a:r>
              <a:rPr lang="it-IT" dirty="0">
                <a:latin typeface="Arial" panose="020B0604020202020204" pitchFamily="34" charset="0"/>
                <a:cs typeface="Arial" panose="020B0604020202020204" pitchFamily="34" charset="0"/>
              </a:rPr>
              <a:t>., sez. III, 04.11.2015, n. 48950).</a:t>
            </a:r>
          </a:p>
          <a:p>
            <a:pPr marL="0" indent="0" algn="just" fontAlgn="base">
              <a:buNone/>
            </a:pPr>
            <a:r>
              <a:rPr lang="it-IT" dirty="0">
                <a:latin typeface="Arial" panose="020B0604020202020204" pitchFamily="34" charset="0"/>
                <a:cs typeface="Arial" panose="020B0604020202020204" pitchFamily="34" charset="0"/>
              </a:rPr>
              <a:t>Art. 95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«Chiunque violi le prescrizioni contenute nel presente capo e nei decreti interministeriali di cui agli articoli 52 e 83 è punito con l'ammenda da lire 400.000 a lire 20.000.000»</a:t>
            </a:r>
          </a:p>
        </p:txBody>
      </p:sp>
    </p:spTree>
    <p:extLst>
      <p:ext uri="{BB962C8B-B14F-4D97-AF65-F5344CB8AC3E}">
        <p14:creationId xmlns:p14="http://schemas.microsoft.com/office/powerpoint/2010/main" val="184424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0E4633-FC73-4B62-B394-7B82D08D483A}"/>
              </a:ext>
            </a:extLst>
          </p:cNvPr>
          <p:cNvSpPr>
            <a:spLocks noGrp="1"/>
          </p:cNvSpPr>
          <p:nvPr>
            <p:ph type="title"/>
          </p:nvPr>
        </p:nvSpPr>
        <p:spPr>
          <a:xfrm>
            <a:off x="1117309" y="548680"/>
            <a:ext cx="10157354" cy="924520"/>
          </a:xfrm>
        </p:spPr>
        <p:txBody>
          <a:bodyPr>
            <a:normAutofit/>
          </a:bodyPr>
          <a:lstStyle/>
          <a:p>
            <a:pPr algn="ctr"/>
            <a:r>
              <a:rPr lang="it-IT" sz="3200" b="1" dirty="0"/>
              <a:t>SUE E FONTI RINNOVABILI</a:t>
            </a:r>
          </a:p>
        </p:txBody>
      </p:sp>
      <p:sp>
        <p:nvSpPr>
          <p:cNvPr id="3" name="Segnaposto contenuto 2">
            <a:extLst>
              <a:ext uri="{FF2B5EF4-FFF2-40B4-BE49-F238E27FC236}">
                <a16:creationId xmlns:a16="http://schemas.microsoft.com/office/drawing/2014/main" id="{E75A557B-732C-4818-8599-0D8147C50017}"/>
              </a:ext>
            </a:extLst>
          </p:cNvPr>
          <p:cNvSpPr>
            <a:spLocks noGrp="1"/>
          </p:cNvSpPr>
          <p:nvPr>
            <p:ph idx="1"/>
          </p:nvPr>
        </p:nvSpPr>
        <p:spPr/>
        <p:txBody>
          <a:bodyPr/>
          <a:lstStyle/>
          <a:p>
            <a:pPr algn="ctr"/>
            <a:r>
              <a:rPr lang="it-IT" dirty="0">
                <a:latin typeface="Arial" panose="020B0604020202020204" pitchFamily="34" charset="0"/>
                <a:cs typeface="Arial" panose="020B0604020202020204" pitchFamily="34" charset="0"/>
              </a:rPr>
              <a:t>Art. 125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a:t>
            </a:r>
          </a:p>
          <a:p>
            <a:pPr marL="0" indent="0" algn="just">
              <a:buNone/>
            </a:pPr>
            <a:r>
              <a:rPr lang="it-IT" dirty="0">
                <a:latin typeface="Arial" panose="020B0604020202020204" pitchFamily="34" charset="0"/>
                <a:cs typeface="Arial" panose="020B0604020202020204" pitchFamily="34" charset="0"/>
              </a:rPr>
              <a:t>c. 1 «Il proprietario dell'edificio, o chi ne ha titolo, deve depositare presso 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 in duplice copia la denuncia dell'inizio dei lavori relativi alle opere di cui agli articoli 122 e 123»</a:t>
            </a:r>
          </a:p>
          <a:p>
            <a:pPr marL="0" indent="0" algn="just">
              <a:buNone/>
            </a:pPr>
            <a:r>
              <a:rPr lang="it-IT" dirty="0">
                <a:latin typeface="Arial" panose="020B0604020202020204" pitchFamily="34" charset="0"/>
                <a:cs typeface="Arial" panose="020B0604020202020204" pitchFamily="34" charset="0"/>
              </a:rPr>
              <a:t>c. 3 «Una copia della documentazione è conservata dallo sportello unico ai fini dei controlli e delle verifiche di cui all'articolo 132. Altra copia della documentazione, restituita dallo </a:t>
            </a:r>
            <a:r>
              <a:rPr lang="it-IT" b="1" dirty="0">
                <a:latin typeface="Arial" panose="020B0604020202020204" pitchFamily="34" charset="0"/>
                <a:cs typeface="Arial" panose="020B0604020202020204" pitchFamily="34" charset="0"/>
              </a:rPr>
              <a:t>sportello unico</a:t>
            </a:r>
            <a:r>
              <a:rPr lang="it-IT" dirty="0">
                <a:latin typeface="Arial" panose="020B0604020202020204" pitchFamily="34" charset="0"/>
                <a:cs typeface="Arial" panose="020B0604020202020204" pitchFamily="34" charset="0"/>
              </a:rPr>
              <a:t> con l'attestazione dell'avvenuto deposito»</a:t>
            </a:r>
          </a:p>
        </p:txBody>
      </p:sp>
    </p:spTree>
    <p:extLst>
      <p:ext uri="{BB962C8B-B14F-4D97-AF65-F5344CB8AC3E}">
        <p14:creationId xmlns:p14="http://schemas.microsoft.com/office/powerpoint/2010/main" val="13612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212C6-13A6-40DA-AD78-90A7B4695A3C}"/>
              </a:ext>
            </a:extLst>
          </p:cNvPr>
          <p:cNvSpPr>
            <a:spLocks noGrp="1"/>
          </p:cNvSpPr>
          <p:nvPr>
            <p:ph type="title"/>
          </p:nvPr>
        </p:nvSpPr>
        <p:spPr>
          <a:xfrm>
            <a:off x="1197868" y="116632"/>
            <a:ext cx="10157354" cy="571376"/>
          </a:xfrm>
        </p:spPr>
        <p:txBody>
          <a:bodyPr>
            <a:normAutofit/>
          </a:bodyPr>
          <a:lstStyle/>
          <a:p>
            <a:pPr algn="ctr"/>
            <a:r>
              <a:rPr lang="it-IT" sz="3200" b="1" dirty="0"/>
              <a:t>SUE E IMPIANTI TECNICI</a:t>
            </a:r>
          </a:p>
        </p:txBody>
      </p:sp>
      <p:sp>
        <p:nvSpPr>
          <p:cNvPr id="3" name="Segnaposto contenuto 2">
            <a:extLst>
              <a:ext uri="{FF2B5EF4-FFF2-40B4-BE49-F238E27FC236}">
                <a16:creationId xmlns:a16="http://schemas.microsoft.com/office/drawing/2014/main" id="{3871932F-6A4C-4A84-B079-5E223AB5BB22}"/>
              </a:ext>
            </a:extLst>
          </p:cNvPr>
          <p:cNvSpPr>
            <a:spLocks noGrp="1"/>
          </p:cNvSpPr>
          <p:nvPr>
            <p:ph idx="1"/>
          </p:nvPr>
        </p:nvSpPr>
        <p:spPr>
          <a:xfrm>
            <a:off x="333772" y="908720"/>
            <a:ext cx="11593288" cy="6169992"/>
          </a:xfrm>
        </p:spPr>
        <p:txBody>
          <a:bodyPr>
            <a:normAutofit fontScale="85000" lnSpcReduction="20000"/>
          </a:bodyPr>
          <a:lstStyle/>
          <a:p>
            <a:pPr algn="ctr"/>
            <a:r>
              <a:rPr lang="it-IT" dirty="0">
                <a:latin typeface="Arial" panose="020B0604020202020204" pitchFamily="34" charset="0"/>
                <a:cs typeface="Arial" panose="020B0604020202020204" pitchFamily="34" charset="0"/>
              </a:rPr>
              <a:t>D.M. 22 gennaio 2008, n. 37 «Regolamento concernente l'attuazione dell'articolo 11-quaterdecies, comma 13, lettera a) della legge n. 248 del 2005, recante riordino delle disposizioni in materia di attività di installazione degli impianti all'interno degli edifici»</a:t>
            </a:r>
          </a:p>
          <a:p>
            <a:pPr marL="0" indent="0" algn="just">
              <a:buNone/>
            </a:pPr>
            <a:r>
              <a:rPr lang="it-IT" dirty="0">
                <a:latin typeface="Arial" panose="020B0604020202020204" pitchFamily="34" charset="0"/>
                <a:cs typeface="Arial" panose="020B0604020202020204" pitchFamily="34" charset="0"/>
              </a:rPr>
              <a:t>Art. 5, c. 6 «Il progetto, di cui al comma 2, è depositato presso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per l'edilizia del comune in cui deve essere realizzato l'impianto nei termini previsti all'articolo 11»</a:t>
            </a:r>
          </a:p>
          <a:p>
            <a:pPr marL="0" indent="0" algn="just">
              <a:buNone/>
            </a:pPr>
            <a:r>
              <a:rPr lang="it-IT" dirty="0">
                <a:latin typeface="Arial" panose="020B0604020202020204" pitchFamily="34" charset="0"/>
                <a:cs typeface="Arial" panose="020B0604020202020204" pitchFamily="34" charset="0"/>
              </a:rPr>
              <a:t>Art. 11, c. 1 «Per il rifacimento o l'installazione di nuovi impianti di cui all'articolo 1, comma 2, lettere a), b), c), d), e), g) ed h), relativi ad edifici per i quali è già stato rilasciato il certificato di agibilità, fermi restando gli obblighi di acquisizione di atti di assenso comunque denominati, l'impresa installatrice deposita, entro 30 giorni dalla conclusione dei lavori, presso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per l'edilizia, di cui all'articolo 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6 giugno 2001, n. 380 del comune ove ha sede l'impianto, la dichiarazione di conformità ed il progetto redatto ai sensi dell'articolo 5, o il certificato di collaudo degli impianti installati, ove previsto dalle norme vigenti»</a:t>
            </a:r>
          </a:p>
          <a:p>
            <a:pPr marL="0" indent="0" algn="just">
              <a:buNone/>
            </a:pPr>
            <a:r>
              <a:rPr lang="it-IT" dirty="0">
                <a:latin typeface="Arial" panose="020B0604020202020204" pitchFamily="34" charset="0"/>
                <a:cs typeface="Arial" panose="020B0604020202020204" pitchFamily="34" charset="0"/>
              </a:rPr>
              <a:t>Art. 11, c. 2 «Per le opere di installazione, di trasformazione e di ampliamento  di impianti che sono connesse ad interventi edilizi subordinati a permesso di costruire ovvero a denuncia di inizio di attività, di cui 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6 giugno 2001, n. 380, il soggetto titolare del permesso di costruire o il soggetto che ha presentato la denuncia di inizio di attività deposita il progetto degli impianti da realizzare presso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per l'edilizia del comune ove deve essere realizzato l'intervento, contestualmente al progetto edilizio»</a:t>
            </a:r>
          </a:p>
          <a:p>
            <a:pPr marL="0" indent="0" algn="just">
              <a:buNone/>
            </a:pPr>
            <a:r>
              <a:rPr lang="it-IT" dirty="0">
                <a:latin typeface="Arial" panose="020B0604020202020204" pitchFamily="34" charset="0"/>
                <a:cs typeface="Arial" panose="020B0604020202020204" pitchFamily="34" charset="0"/>
              </a:rPr>
              <a:t>Art. 11, c. 3 «Lo </a:t>
            </a:r>
            <a:r>
              <a:rPr lang="it-IT" b="1" dirty="0">
                <a:latin typeface="Arial" panose="020B0604020202020204" pitchFamily="34" charset="0"/>
                <a:cs typeface="Arial" panose="020B0604020202020204" pitchFamily="34" charset="0"/>
              </a:rPr>
              <a:t>sportello unico </a:t>
            </a:r>
            <a:r>
              <a:rPr lang="it-IT" dirty="0">
                <a:latin typeface="Arial" panose="020B0604020202020204" pitchFamily="34" charset="0"/>
                <a:cs typeface="Arial" panose="020B0604020202020204" pitchFamily="34" charset="0"/>
              </a:rPr>
              <a:t>di cui all'articolo 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6 giugno 2001, n. 380, inoltra copia della dichiarazione di conformità alla Camera di commercio industria artigianato e agricoltura nella cui circoscrizione ha sede l'impresa esecutrice dell'impianto»</a:t>
            </a:r>
          </a:p>
        </p:txBody>
      </p:sp>
    </p:spTree>
    <p:extLst>
      <p:ext uri="{BB962C8B-B14F-4D97-AF65-F5344CB8AC3E}">
        <p14:creationId xmlns:p14="http://schemas.microsoft.com/office/powerpoint/2010/main" val="40643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A6AFE-BAB0-4EA5-A272-EC78E950D4D7}"/>
              </a:ext>
            </a:extLst>
          </p:cNvPr>
          <p:cNvSpPr>
            <a:spLocks noGrp="1"/>
          </p:cNvSpPr>
          <p:nvPr>
            <p:ph type="title"/>
          </p:nvPr>
        </p:nvSpPr>
        <p:spPr>
          <a:xfrm>
            <a:off x="1125860" y="116632"/>
            <a:ext cx="10157354" cy="852512"/>
          </a:xfrm>
        </p:spPr>
        <p:txBody>
          <a:bodyPr>
            <a:normAutofit/>
          </a:bodyPr>
          <a:lstStyle/>
          <a:p>
            <a:pPr algn="ctr"/>
            <a:r>
              <a:rPr lang="it-IT" sz="3200" b="1" dirty="0"/>
              <a:t>C’È L’OBBLIGO DI ISTITUIRE IL SUE</a:t>
            </a:r>
          </a:p>
        </p:txBody>
      </p:sp>
      <p:sp>
        <p:nvSpPr>
          <p:cNvPr id="3" name="Segnaposto contenuto 2">
            <a:extLst>
              <a:ext uri="{FF2B5EF4-FFF2-40B4-BE49-F238E27FC236}">
                <a16:creationId xmlns:a16="http://schemas.microsoft.com/office/drawing/2014/main" id="{FDC65607-80BA-4E07-8B7F-A3014EFD414A}"/>
              </a:ext>
            </a:extLst>
          </p:cNvPr>
          <p:cNvSpPr>
            <a:spLocks noGrp="1"/>
          </p:cNvSpPr>
          <p:nvPr>
            <p:ph idx="1"/>
          </p:nvPr>
        </p:nvSpPr>
        <p:spPr>
          <a:xfrm>
            <a:off x="261764" y="1412776"/>
            <a:ext cx="11449272" cy="5184576"/>
          </a:xfrm>
        </p:spPr>
        <p:txBody>
          <a:bodyPr>
            <a:normAutofit/>
          </a:bodyPr>
          <a:lstStyle/>
          <a:p>
            <a:pPr algn="just"/>
            <a:r>
              <a:rPr lang="it-IT" dirty="0">
                <a:latin typeface="Arial" panose="020B0604020202020204" pitchFamily="34" charset="0"/>
                <a:cs typeface="Arial" panose="020B0604020202020204" pitchFamily="34" charset="0"/>
              </a:rPr>
              <a:t>La costituzione del SUE è </a:t>
            </a:r>
            <a:r>
              <a:rPr lang="it-IT" b="1" dirty="0">
                <a:latin typeface="Arial" panose="020B0604020202020204" pitchFamily="34" charset="0"/>
                <a:cs typeface="Arial" panose="020B0604020202020204" pitchFamily="34" charset="0"/>
              </a:rPr>
              <a:t>obbligatoria</a:t>
            </a:r>
            <a:r>
              <a:rPr lang="it-IT" dirty="0">
                <a:latin typeface="Arial" panose="020B0604020202020204" pitchFamily="34" charset="0"/>
                <a:cs typeface="Arial" panose="020B0604020202020204" pitchFamily="34" charset="0"/>
              </a:rPr>
              <a:t> per ogni Comune (in forma singola o associata), ma non sono previsti né termini temporali né sanzioni per l’ipotesi di mancata istituzione: si tratta di un’attività affidata all’autonomia organizzativa dell'ente locale.</a:t>
            </a:r>
          </a:p>
          <a:p>
            <a:pPr algn="just" fontAlgn="base"/>
            <a:r>
              <a:rPr lang="it-IT" dirty="0">
                <a:latin typeface="Arial" panose="020B0604020202020204" pitchFamily="34" charset="0"/>
                <a:cs typeface="Arial" panose="020B0604020202020204" pitchFamily="34" charset="0"/>
              </a:rPr>
              <a:t>La mancata costituzione del SUE, però, non può essere di impedimento al rilascio del titolo edilizio, pena la commissione del reato di abuso d’ufficio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323 c.p. e/o rifiuto atti d’ufficio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328 c.p. «</a:t>
            </a:r>
            <a:r>
              <a:rPr lang="it-IT" i="1" dirty="0">
                <a:latin typeface="Arial" panose="020B0604020202020204" pitchFamily="34" charset="0"/>
                <a:cs typeface="Arial" panose="020B0604020202020204" pitchFamily="34" charset="0"/>
              </a:rPr>
              <a:t>Ciò posto, deve rilevarsi che la mancata istituzione dello sportello unico per l'edilizia è del tutto indifferente per quanto riguarda il conseguimento dei titoli abilitativi ed, in ogni caso, la definizione delle pratiche inerenti la disciplina urbanistica ed edilizia … Sebbene la costituzione dello sportello unico sia obbligatoria, non sono tuttavia previsti termini temporali né sanzioni in caso di mancata istituzione </a:t>
            </a:r>
            <a:r>
              <a:rPr lang="it-IT" dirty="0">
                <a:latin typeface="Arial" panose="020B0604020202020204" pitchFamily="34" charset="0"/>
                <a:cs typeface="Arial" panose="020B0604020202020204" pitchFamily="34" charset="0"/>
              </a:rPr>
              <a:t>(Cass. </a:t>
            </a:r>
            <a:r>
              <a:rPr lang="it-IT" dirty="0" err="1">
                <a:latin typeface="Arial" panose="020B0604020202020204" pitchFamily="34" charset="0"/>
                <a:cs typeface="Arial" panose="020B0604020202020204" pitchFamily="34" charset="0"/>
              </a:rPr>
              <a:t>pen</a:t>
            </a:r>
            <a:r>
              <a:rPr lang="it-IT" dirty="0">
                <a:latin typeface="Arial" panose="020B0604020202020204" pitchFamily="34" charset="0"/>
                <a:cs typeface="Arial" panose="020B0604020202020204" pitchFamily="34" charset="0"/>
              </a:rPr>
              <a:t>., sez. III, 27.04.2011, n. 19315).</a:t>
            </a:r>
          </a:p>
          <a:p>
            <a:endParaRPr lang="it-IT" dirty="0"/>
          </a:p>
        </p:txBody>
      </p:sp>
    </p:spTree>
    <p:extLst>
      <p:ext uri="{BB962C8B-B14F-4D97-AF65-F5344CB8AC3E}">
        <p14:creationId xmlns:p14="http://schemas.microsoft.com/office/powerpoint/2010/main" val="24367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B22D47-0DEF-4E20-AA8D-3AA35121C77A}"/>
              </a:ext>
            </a:extLst>
          </p:cNvPr>
          <p:cNvSpPr>
            <a:spLocks noGrp="1"/>
          </p:cNvSpPr>
          <p:nvPr>
            <p:ph type="title"/>
          </p:nvPr>
        </p:nvSpPr>
        <p:spPr>
          <a:xfrm>
            <a:off x="1117309" y="476672"/>
            <a:ext cx="10157354" cy="924520"/>
          </a:xfrm>
        </p:spPr>
        <p:txBody>
          <a:bodyPr>
            <a:normAutofit/>
          </a:bodyPr>
          <a:lstStyle/>
          <a:p>
            <a:pPr algn="ctr"/>
            <a:r>
              <a:rPr lang="it-IT" sz="3200" b="1" dirty="0"/>
              <a:t>I VANTAGGI DEL SUE</a:t>
            </a:r>
          </a:p>
        </p:txBody>
      </p:sp>
      <p:sp>
        <p:nvSpPr>
          <p:cNvPr id="3" name="Segnaposto contenuto 2">
            <a:extLst>
              <a:ext uri="{FF2B5EF4-FFF2-40B4-BE49-F238E27FC236}">
                <a16:creationId xmlns:a16="http://schemas.microsoft.com/office/drawing/2014/main" id="{99CCF68D-8FC1-4919-83DE-D6BD54E7A699}"/>
              </a:ext>
            </a:extLst>
          </p:cNvPr>
          <p:cNvSpPr>
            <a:spLocks noGrp="1"/>
          </p:cNvSpPr>
          <p:nvPr>
            <p:ph idx="1"/>
          </p:nvPr>
        </p:nvSpPr>
        <p:spPr/>
        <p:txBody>
          <a:bodyPr>
            <a:normAutofit lnSpcReduction="10000"/>
          </a:bodyPr>
          <a:lstStyle/>
          <a:p>
            <a:pPr algn="just"/>
            <a:r>
              <a:rPr lang="it-IT" dirty="0">
                <a:latin typeface="Arial" panose="020B0604020202020204" pitchFamily="34" charset="0"/>
                <a:cs typeface="Arial" panose="020B0604020202020204" pitchFamily="34" charset="0"/>
              </a:rPr>
              <a:t>snellimento della procedura per il rilascio del permesso di costruire con l’introduzione, tra l’altro, dell’autocertificazione in sostituzione del parere dell’azienda sanitaria locale per gli immobili con destinazione d’uso residenziale;</a:t>
            </a:r>
          </a:p>
          <a:p>
            <a:pPr algn="just"/>
            <a:r>
              <a:rPr lang="it-IT" dirty="0">
                <a:latin typeface="Arial" panose="020B0604020202020204" pitchFamily="34" charset="0"/>
                <a:cs typeface="Arial" panose="020B0604020202020204" pitchFamily="34" charset="0"/>
              </a:rPr>
              <a:t>previsione di forme di collaborazione e consultazione allo scopo di evitare pronunciamenti negativi laddove il progetto sia </a:t>
            </a:r>
            <a:r>
              <a:rPr lang="it-IT" dirty="0" err="1">
                <a:latin typeface="Arial" panose="020B0604020202020204" pitchFamily="34" charset="0"/>
                <a:cs typeface="Arial" panose="020B0604020202020204" pitchFamily="34" charset="0"/>
              </a:rPr>
              <a:t>assentibile</a:t>
            </a:r>
            <a:r>
              <a:rPr lang="it-IT" dirty="0">
                <a:latin typeface="Arial" panose="020B0604020202020204" pitchFamily="34" charset="0"/>
                <a:cs typeface="Arial" panose="020B0604020202020204" pitchFamily="34" charset="0"/>
              </a:rPr>
              <a:t> subordinatamente all’accettazione di modifiche di modesta entità (vedi procedimento della conferenza di servizi); </a:t>
            </a:r>
          </a:p>
          <a:p>
            <a:pPr algn="just"/>
            <a:r>
              <a:rPr lang="it-IT" dirty="0">
                <a:latin typeface="Arial" panose="020B0604020202020204" pitchFamily="34" charset="0"/>
                <a:cs typeface="Arial" panose="020B0604020202020204" pitchFamily="34" charset="0"/>
              </a:rPr>
              <a:t>eliminazione di aggravi procedimentali in caso di immobili sottoposti a tutela; </a:t>
            </a:r>
          </a:p>
          <a:p>
            <a:pPr algn="just"/>
            <a:r>
              <a:rPr lang="it-IT" dirty="0">
                <a:latin typeface="Arial" panose="020B0604020202020204" pitchFamily="34" charset="0"/>
                <a:cs typeface="Arial" panose="020B0604020202020204" pitchFamily="34" charset="0"/>
              </a:rPr>
              <a:t>snellimento della procedura per il rilascio del certificato di agibilità.</a:t>
            </a:r>
          </a:p>
        </p:txBody>
      </p:sp>
    </p:spTree>
    <p:extLst>
      <p:ext uri="{BB962C8B-B14F-4D97-AF65-F5344CB8AC3E}">
        <p14:creationId xmlns:p14="http://schemas.microsoft.com/office/powerpoint/2010/main" val="340309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D8250-C4EC-47FA-848E-F4EF801FC49C}"/>
              </a:ext>
            </a:extLst>
          </p:cNvPr>
          <p:cNvSpPr>
            <a:spLocks noGrp="1"/>
          </p:cNvSpPr>
          <p:nvPr>
            <p:ph type="title"/>
          </p:nvPr>
        </p:nvSpPr>
        <p:spPr>
          <a:xfrm>
            <a:off x="1117309" y="548680"/>
            <a:ext cx="10157354" cy="924520"/>
          </a:xfrm>
        </p:spPr>
        <p:txBody>
          <a:bodyPr>
            <a:normAutofit/>
          </a:bodyPr>
          <a:lstStyle/>
          <a:p>
            <a:pPr algn="ctr"/>
            <a:r>
              <a:rPr lang="it-IT" sz="3200" b="1" dirty="0"/>
              <a:t>GLI SVANTAGGI DEL SUE</a:t>
            </a:r>
            <a:endParaRPr lang="it-IT" sz="3200" dirty="0"/>
          </a:p>
        </p:txBody>
      </p:sp>
      <p:sp>
        <p:nvSpPr>
          <p:cNvPr id="3" name="Segnaposto contenuto 2">
            <a:extLst>
              <a:ext uri="{FF2B5EF4-FFF2-40B4-BE49-F238E27FC236}">
                <a16:creationId xmlns:a16="http://schemas.microsoft.com/office/drawing/2014/main" id="{02C39099-4BA3-4AC3-A2BC-63A98DC6E21B}"/>
              </a:ext>
            </a:extLst>
          </p:cNvPr>
          <p:cNvSpPr>
            <a:spLocks noGrp="1"/>
          </p:cNvSpPr>
          <p:nvPr>
            <p:ph idx="1"/>
          </p:nvPr>
        </p:nvSpPr>
        <p:spPr/>
        <p:txBody>
          <a:bodyPr/>
          <a:lstStyle/>
          <a:p>
            <a:r>
              <a:rPr lang="it-IT" dirty="0">
                <a:latin typeface="Arial" panose="020B0604020202020204" pitchFamily="34" charset="0"/>
                <a:cs typeface="Arial" panose="020B0604020202020204" pitchFamily="34" charset="0"/>
              </a:rPr>
              <a:t>non c’è un’unica struttura responsabile dell’intero procedimento;</a:t>
            </a:r>
          </a:p>
          <a:p>
            <a:r>
              <a:rPr lang="it-IT" dirty="0">
                <a:latin typeface="Arial" panose="020B0604020202020204" pitchFamily="34" charset="0"/>
                <a:cs typeface="Arial" panose="020B0604020202020204" pitchFamily="34" charset="0"/>
              </a:rPr>
              <a:t>ogni Comune può regolamentare autonomamente il SUE;</a:t>
            </a:r>
          </a:p>
          <a:p>
            <a:r>
              <a:rPr lang="it-IT" dirty="0">
                <a:latin typeface="Arial" panose="020B0604020202020204" pitchFamily="34" charset="0"/>
                <a:cs typeface="Arial" panose="020B0604020202020204" pitchFamily="34" charset="0"/>
              </a:rPr>
              <a:t>non c’è un’unificazione procedimentale, perché l’iter varia a seconda del titolo richiesto (</a:t>
            </a:r>
            <a:r>
              <a:rPr lang="it-IT" dirty="0" err="1">
                <a:latin typeface="Arial" panose="020B0604020202020204" pitchFamily="34" charset="0"/>
                <a:cs typeface="Arial" panose="020B0604020202020204" pitchFamily="34" charset="0"/>
              </a:rPr>
              <a:t>Pdc</a:t>
            </a:r>
            <a:r>
              <a:rPr lang="it-IT" dirty="0">
                <a:latin typeface="Arial" panose="020B0604020202020204" pitchFamily="34" charset="0"/>
                <a:cs typeface="Arial" panose="020B0604020202020204" pitchFamily="34" charset="0"/>
              </a:rPr>
              <a:t>, SCIA, SCIA alternativa/CILA/CIL);</a:t>
            </a:r>
          </a:p>
          <a:p>
            <a:r>
              <a:rPr lang="it-IT" dirty="0">
                <a:latin typeface="Arial" panose="020B0604020202020204" pitchFamily="34" charset="0"/>
                <a:cs typeface="Arial" panose="020B0604020202020204" pitchFamily="34" charset="0"/>
              </a:rPr>
              <a:t>ci sono tre soggetti diversi che interagiscono nel procedimento;</a:t>
            </a:r>
          </a:p>
          <a:p>
            <a:r>
              <a:rPr lang="it-IT" dirty="0">
                <a:latin typeface="Arial" panose="020B0604020202020204" pitchFamily="34" charset="0"/>
                <a:cs typeface="Arial" panose="020B0604020202020204" pitchFamily="34" charset="0"/>
              </a:rPr>
              <a:t>cura soltanto parte dell’istruttoria;</a:t>
            </a:r>
          </a:p>
          <a:p>
            <a:r>
              <a:rPr lang="it-IT" dirty="0">
                <a:latin typeface="Arial" panose="020B0604020202020204" pitchFamily="34" charset="0"/>
                <a:cs typeface="Arial" panose="020B0604020202020204" pitchFamily="34" charset="0"/>
              </a:rPr>
              <a:t>rilascia il titolo edilizio e gli altri atti autorizzatori (titoli distinti).</a:t>
            </a:r>
          </a:p>
        </p:txBody>
      </p:sp>
    </p:spTree>
    <p:extLst>
      <p:ext uri="{BB962C8B-B14F-4D97-AF65-F5344CB8AC3E}">
        <p14:creationId xmlns:p14="http://schemas.microsoft.com/office/powerpoint/2010/main" val="4490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58CE61-291A-4A1B-A9D3-D00DBF3106D5}"/>
              </a:ext>
            </a:extLst>
          </p:cNvPr>
          <p:cNvSpPr>
            <a:spLocks noGrp="1"/>
          </p:cNvSpPr>
          <p:nvPr>
            <p:ph type="title"/>
          </p:nvPr>
        </p:nvSpPr>
        <p:spPr>
          <a:xfrm>
            <a:off x="1117309" y="404664"/>
            <a:ext cx="10157354" cy="787400"/>
          </a:xfrm>
        </p:spPr>
        <p:txBody>
          <a:bodyPr>
            <a:normAutofit/>
          </a:bodyPr>
          <a:lstStyle/>
          <a:p>
            <a:pPr algn="ctr"/>
            <a:r>
              <a:rPr lang="it-IT" sz="3200" b="1" dirty="0"/>
              <a:t>SUE E SUAP</a:t>
            </a:r>
          </a:p>
        </p:txBody>
      </p:sp>
      <p:sp>
        <p:nvSpPr>
          <p:cNvPr id="3" name="Segnaposto contenuto 2">
            <a:extLst>
              <a:ext uri="{FF2B5EF4-FFF2-40B4-BE49-F238E27FC236}">
                <a16:creationId xmlns:a16="http://schemas.microsoft.com/office/drawing/2014/main" id="{E1723CE1-A19C-4C2A-80E4-26BA3230CD97}"/>
              </a:ext>
            </a:extLst>
          </p:cNvPr>
          <p:cNvSpPr>
            <a:spLocks noGrp="1"/>
          </p:cNvSpPr>
          <p:nvPr>
            <p:ph idx="1"/>
          </p:nvPr>
        </p:nvSpPr>
        <p:spPr>
          <a:xfrm>
            <a:off x="1117309" y="1701800"/>
            <a:ext cx="10157354" cy="4895552"/>
          </a:xfrm>
        </p:spPr>
        <p:txBody>
          <a:bodyPr>
            <a:normAutofit/>
          </a:bodyPr>
          <a:lstStyle/>
          <a:p>
            <a:pPr marL="0" indent="0" algn="just">
              <a:buNone/>
            </a:pPr>
            <a:r>
              <a:rPr lang="it-IT" dirty="0">
                <a:latin typeface="Arial" panose="020B0604020202020204" pitchFamily="34" charset="0"/>
                <a:cs typeface="Arial" panose="020B0604020202020204" pitchFamily="34" charset="0"/>
              </a:rPr>
              <a:t>Il SUE, quindi, non rispecchia fedelmente il modello SUAP in cui:</a:t>
            </a:r>
          </a:p>
          <a:p>
            <a:pPr algn="just"/>
            <a:r>
              <a:rPr lang="it-IT" dirty="0">
                <a:latin typeface="Arial" panose="020B0604020202020204" pitchFamily="34" charset="0"/>
                <a:cs typeface="Arial" panose="020B0604020202020204" pitchFamily="34" charset="0"/>
              </a:rPr>
              <a:t>c’è un’unica struttura responsabile dell’intero procedimento, di cui il SUAP </a:t>
            </a:r>
            <a:r>
              <a:rPr lang="it-IT" i="1" dirty="0" err="1">
                <a:latin typeface="Arial" panose="020B0604020202020204" pitchFamily="34" charset="0"/>
                <a:cs typeface="Arial" panose="020B0604020202020204" pitchFamily="34" charset="0"/>
              </a:rPr>
              <a:t>scrictu</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sensu</a:t>
            </a:r>
            <a:r>
              <a:rPr lang="it-IT" i="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inteso è soltanto l’interfaccia con il pubblico; </a:t>
            </a:r>
          </a:p>
          <a:p>
            <a:pPr algn="just"/>
            <a:r>
              <a:rPr lang="it-IT" dirty="0">
                <a:latin typeface="Arial" panose="020B0604020202020204" pitchFamily="34" charset="0"/>
                <a:cs typeface="Arial" panose="020B0604020202020204" pitchFamily="34" charset="0"/>
              </a:rPr>
              <a:t>c’è un unico soggetto responsabile dello sportello, dell’istruttoria e dell’adozione dell’atto finale;</a:t>
            </a:r>
          </a:p>
          <a:p>
            <a:pPr algn="just"/>
            <a:r>
              <a:rPr lang="it-IT" dirty="0">
                <a:latin typeface="Arial" panose="020B0604020202020204" pitchFamily="34" charset="0"/>
                <a:cs typeface="Arial" panose="020B0604020202020204" pitchFamily="34" charset="0"/>
              </a:rPr>
              <a:t>ha compiti istruttori;</a:t>
            </a:r>
          </a:p>
          <a:p>
            <a:pPr algn="just"/>
            <a:r>
              <a:rPr lang="it-IT" dirty="0">
                <a:latin typeface="Arial" panose="020B0604020202020204" pitchFamily="34" charset="0"/>
                <a:cs typeface="Arial" panose="020B0604020202020204" pitchFamily="34" charset="0"/>
              </a:rPr>
              <a:t>è normato compiutamente sia a livello statale sia a livello regionale: il Comune, comunque, ha poteri regolamentari;</a:t>
            </a:r>
          </a:p>
          <a:p>
            <a:pPr algn="just"/>
            <a:r>
              <a:rPr lang="it-IT" dirty="0">
                <a:latin typeface="Arial" panose="020B0604020202020204" pitchFamily="34" charset="0"/>
                <a:cs typeface="Arial" panose="020B0604020202020204" pitchFamily="34" charset="0"/>
              </a:rPr>
              <a:t>rilascia un titolo unico comprensivo di tutti i provvedimenti a cui è subordinato l’intervento.</a:t>
            </a:r>
          </a:p>
        </p:txBody>
      </p:sp>
    </p:spTree>
    <p:extLst>
      <p:ext uri="{BB962C8B-B14F-4D97-AF65-F5344CB8AC3E}">
        <p14:creationId xmlns:p14="http://schemas.microsoft.com/office/powerpoint/2010/main" val="1645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D0865-A1D0-4121-AACA-5EAD8782390F}"/>
              </a:ext>
            </a:extLst>
          </p:cNvPr>
          <p:cNvSpPr>
            <a:spLocks noGrp="1"/>
          </p:cNvSpPr>
          <p:nvPr>
            <p:ph type="title"/>
          </p:nvPr>
        </p:nvSpPr>
        <p:spPr>
          <a:xfrm>
            <a:off x="1117309" y="685800"/>
            <a:ext cx="10157354" cy="787400"/>
          </a:xfrm>
        </p:spPr>
        <p:txBody>
          <a:bodyPr>
            <a:normAutofit/>
          </a:bodyPr>
          <a:lstStyle/>
          <a:p>
            <a:pPr algn="ctr"/>
            <a:r>
              <a:rPr lang="it-IT" sz="3200" b="1" dirty="0"/>
              <a:t>Il SUE E IL SUAP SONO DUE ENTITÀ DIVERSE</a:t>
            </a:r>
            <a:endParaRPr lang="it-IT" sz="3200" dirty="0"/>
          </a:p>
        </p:txBody>
      </p:sp>
      <p:sp>
        <p:nvSpPr>
          <p:cNvPr id="3" name="Segnaposto contenuto 2">
            <a:extLst>
              <a:ext uri="{FF2B5EF4-FFF2-40B4-BE49-F238E27FC236}">
                <a16:creationId xmlns:a16="http://schemas.microsoft.com/office/drawing/2014/main" id="{671FBD26-1EEC-4CC2-BBB4-F9A5737895FE}"/>
              </a:ext>
            </a:extLst>
          </p:cNvPr>
          <p:cNvSpPr>
            <a:spLocks noGrp="1"/>
          </p:cNvSpPr>
          <p:nvPr>
            <p:ph idx="1"/>
          </p:nvPr>
        </p:nvSpPr>
        <p:spPr>
          <a:xfrm>
            <a:off x="1015735" y="2060848"/>
            <a:ext cx="10157354" cy="3960440"/>
          </a:xfrm>
        </p:spPr>
        <p:txBody>
          <a:bodyPr>
            <a:normAutofit/>
          </a:bodyPr>
          <a:lstStyle/>
          <a:p>
            <a:pPr algn="just"/>
            <a:r>
              <a:rPr lang="it-IT" dirty="0">
                <a:latin typeface="Arial" panose="020B0604020202020204" pitchFamily="34" charset="0"/>
                <a:cs typeface="Arial" panose="020B0604020202020204" pitchFamily="34" charset="0"/>
              </a:rPr>
              <a:t>Art. 1, c. 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a:t>
            </a:r>
            <a:r>
              <a:rPr lang="it-IT" b="1" dirty="0">
                <a:latin typeface="Arial" panose="020B0604020202020204" pitchFamily="34" charset="0"/>
                <a:cs typeface="Arial" panose="020B0604020202020204" pitchFamily="34" charset="0"/>
              </a:rPr>
              <a:t>Sono fatte salve </a:t>
            </a:r>
            <a:r>
              <a:rPr lang="it-IT" dirty="0">
                <a:latin typeface="Arial" panose="020B0604020202020204" pitchFamily="34" charset="0"/>
                <a:cs typeface="Arial" panose="020B0604020202020204" pitchFamily="34" charset="0"/>
              </a:rPr>
              <a:t>altresì le disposizioni di cui agli articoli 24 e 25 del decreto legislativo 31 marzo 1998, n. 112, ed alle relative norme di attuazione, in materia di realizzazione, ampliamento, ristrutturazione e riconversione di impianti produttivi»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art. 24 Principi organizzativi per l'esercizio delle funzioni amministrative in materia di insediamenti produttivi e art. 25 Procedimento).</a:t>
            </a:r>
          </a:p>
          <a:p>
            <a:pPr algn="just"/>
            <a:r>
              <a:rPr lang="it-IT" dirty="0">
                <a:latin typeface="Arial" panose="020B0604020202020204" pitchFamily="34" charset="0"/>
                <a:cs typeface="Arial" panose="020B0604020202020204" pitchFamily="34" charset="0"/>
              </a:rPr>
              <a:t>In ogni caso, in presenza di SUE e SUAP associati, sarebbe auspicabile la coincidenza tra questi organi.</a:t>
            </a:r>
          </a:p>
          <a:p>
            <a:endParaRPr lang="it-IT" dirty="0"/>
          </a:p>
        </p:txBody>
      </p:sp>
    </p:spTree>
    <p:extLst>
      <p:ext uri="{BB962C8B-B14F-4D97-AF65-F5344CB8AC3E}">
        <p14:creationId xmlns:p14="http://schemas.microsoft.com/office/powerpoint/2010/main" val="31662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E99C3-CBB7-410A-9424-A608392C8E92}"/>
              </a:ext>
            </a:extLst>
          </p:cNvPr>
          <p:cNvSpPr>
            <a:spLocks noGrp="1"/>
          </p:cNvSpPr>
          <p:nvPr>
            <p:ph type="title"/>
          </p:nvPr>
        </p:nvSpPr>
        <p:spPr>
          <a:xfrm>
            <a:off x="1117309" y="404664"/>
            <a:ext cx="10157354" cy="1068536"/>
          </a:xfrm>
        </p:spPr>
        <p:txBody>
          <a:bodyPr>
            <a:normAutofit/>
          </a:bodyPr>
          <a:lstStyle/>
          <a:p>
            <a:pPr algn="ctr"/>
            <a:r>
              <a:rPr lang="it-IT" sz="3200" b="1" dirty="0"/>
              <a:t>COS’È LO SPORTELLO UNICO ATTIVITÀ PRODUTTIVE?</a:t>
            </a:r>
          </a:p>
        </p:txBody>
      </p:sp>
      <p:sp>
        <p:nvSpPr>
          <p:cNvPr id="3" name="Segnaposto contenuto 2">
            <a:extLst>
              <a:ext uri="{FF2B5EF4-FFF2-40B4-BE49-F238E27FC236}">
                <a16:creationId xmlns:a16="http://schemas.microsoft.com/office/drawing/2014/main" id="{679991CD-812A-4209-B04B-610F0A6FFB6D}"/>
              </a:ext>
            </a:extLst>
          </p:cNvPr>
          <p:cNvSpPr>
            <a:spLocks noGrp="1"/>
          </p:cNvSpPr>
          <p:nvPr>
            <p:ph idx="1"/>
          </p:nvPr>
        </p:nvSpPr>
        <p:spPr/>
        <p:txBody>
          <a:bodyPr>
            <a:normAutofit/>
          </a:bodyPr>
          <a:lstStyle/>
          <a:p>
            <a:pPr algn="just"/>
            <a:r>
              <a:rPr lang="it-IT" dirty="0">
                <a:latin typeface="Arial" panose="020B0604020202020204" pitchFamily="34" charset="0"/>
                <a:cs typeface="Arial" panose="020B0604020202020204" pitchFamily="34" charset="0"/>
              </a:rPr>
              <a:t>Il SUAP è uno strumento telematico che funziona come </a:t>
            </a:r>
            <a:r>
              <a:rPr lang="it-IT" b="1" dirty="0">
                <a:latin typeface="Arial" panose="020B0604020202020204" pitchFamily="34" charset="0"/>
                <a:cs typeface="Arial" panose="020B0604020202020204" pitchFamily="34" charset="0"/>
              </a:rPr>
              <a:t>intermediario </a:t>
            </a:r>
            <a:r>
              <a:rPr lang="it-IT" dirty="0">
                <a:latin typeface="Arial" panose="020B0604020202020204" pitchFamily="34" charset="0"/>
                <a:cs typeface="Arial" panose="020B0604020202020204" pitchFamily="34" charset="0"/>
              </a:rPr>
              <a:t>tra il cittadino imprenditore o aspirante tale e la Pubblica Amministrazione.</a:t>
            </a:r>
          </a:p>
          <a:p>
            <a:pPr algn="just"/>
            <a:r>
              <a:rPr lang="it-IT" dirty="0">
                <a:latin typeface="Arial" panose="020B0604020202020204" pitchFamily="34" charset="0"/>
                <a:cs typeface="Arial" panose="020B0604020202020204" pitchFamily="34" charset="0"/>
              </a:rPr>
              <a:t>Il SUAP è per legge l'</a:t>
            </a:r>
            <a:r>
              <a:rPr lang="it-IT" b="1" dirty="0">
                <a:latin typeface="Arial" panose="020B0604020202020204" pitchFamily="34" charset="0"/>
                <a:cs typeface="Arial" panose="020B0604020202020204" pitchFamily="34" charset="0"/>
              </a:rPr>
              <a:t>unico soggetto </a:t>
            </a:r>
            <a:r>
              <a:rPr lang="it-IT" dirty="0">
                <a:latin typeface="Arial" panose="020B0604020202020204" pitchFamily="34" charset="0"/>
                <a:cs typeface="Arial" panose="020B0604020202020204" pitchFamily="34" charset="0"/>
              </a:rPr>
              <a:t>pubblico di riferimento per tutti i procedimenti riguardanti l'esercizio delle attività produttive e le prestazioni di servizi, la realizzazione, trasformazione, riconversione, ampliamento, cessazione o riattivazione di queste attività.</a:t>
            </a:r>
            <a:endParaRPr lang="it-IT" dirty="0"/>
          </a:p>
        </p:txBody>
      </p:sp>
    </p:spTree>
    <p:extLst>
      <p:ext uri="{BB962C8B-B14F-4D97-AF65-F5344CB8AC3E}">
        <p14:creationId xmlns:p14="http://schemas.microsoft.com/office/powerpoint/2010/main" val="36979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51308-FC53-43A1-A2DE-8F120C7AB0C5}"/>
              </a:ext>
            </a:extLst>
          </p:cNvPr>
          <p:cNvSpPr>
            <a:spLocks noGrp="1"/>
          </p:cNvSpPr>
          <p:nvPr>
            <p:ph type="title"/>
          </p:nvPr>
        </p:nvSpPr>
        <p:spPr>
          <a:xfrm>
            <a:off x="1117309" y="307679"/>
            <a:ext cx="10157354" cy="756241"/>
          </a:xfrm>
        </p:spPr>
        <p:txBody>
          <a:bodyPr>
            <a:normAutofit/>
          </a:bodyPr>
          <a:lstStyle/>
          <a:p>
            <a:pPr algn="ctr"/>
            <a:r>
              <a:rPr lang="it-IT" sz="3200" b="1" dirty="0"/>
              <a:t>COME FUNZIONA?</a:t>
            </a:r>
          </a:p>
        </p:txBody>
      </p:sp>
      <p:sp>
        <p:nvSpPr>
          <p:cNvPr id="3" name="Segnaposto contenuto 2">
            <a:extLst>
              <a:ext uri="{FF2B5EF4-FFF2-40B4-BE49-F238E27FC236}">
                <a16:creationId xmlns:a16="http://schemas.microsoft.com/office/drawing/2014/main" id="{A34541D7-A5F6-4733-AA98-21579E11A8A1}"/>
              </a:ext>
            </a:extLst>
          </p:cNvPr>
          <p:cNvSpPr>
            <a:spLocks noGrp="1"/>
          </p:cNvSpPr>
          <p:nvPr>
            <p:ph idx="1"/>
          </p:nvPr>
        </p:nvSpPr>
        <p:spPr>
          <a:xfrm>
            <a:off x="765820" y="1412776"/>
            <a:ext cx="10508843" cy="4759424"/>
          </a:xfrm>
        </p:spPr>
        <p:txBody>
          <a:bodyPr>
            <a:normAutofit fontScale="92500"/>
          </a:bodyPr>
          <a:lstStyle/>
          <a:p>
            <a:pPr algn="just"/>
            <a:r>
              <a:rPr lang="it-IT" dirty="0">
                <a:latin typeface="Arial" panose="020B0604020202020204" pitchFamily="34" charset="0"/>
                <a:cs typeface="Arial" panose="020B0604020202020204" pitchFamily="34" charset="0"/>
              </a:rPr>
              <a:t>Il SUAP è un servizio </a:t>
            </a:r>
            <a:r>
              <a:rPr lang="it-IT" i="1" dirty="0">
                <a:latin typeface="Arial" panose="020B0604020202020204" pitchFamily="34" charset="0"/>
                <a:cs typeface="Arial" panose="020B0604020202020204" pitchFamily="34" charset="0"/>
              </a:rPr>
              <a:t>online</a:t>
            </a:r>
            <a:r>
              <a:rPr lang="it-IT" dirty="0">
                <a:latin typeface="Arial" panose="020B0604020202020204" pitchFamily="34" charset="0"/>
                <a:cs typeface="Arial" panose="020B0604020202020204" pitchFamily="34" charset="0"/>
              </a:rPr>
              <a:t> messo a disposizione dei cittadini in base all'art. 2, comma 1 del </a:t>
            </a:r>
            <a:r>
              <a:rPr lang="it-IT" b="1" dirty="0" err="1">
                <a:solidFill>
                  <a:srgbClr val="FF0000"/>
                </a:solidFill>
                <a:latin typeface="Arial" panose="020B0604020202020204" pitchFamily="34" charset="0"/>
                <a:cs typeface="Arial" panose="020B0604020202020204" pitchFamily="34" charset="0"/>
              </a:rPr>
              <a:t>d.P.R.</a:t>
            </a:r>
            <a:r>
              <a:rPr lang="it-IT" b="1" dirty="0">
                <a:solidFill>
                  <a:srgbClr val="FF0000"/>
                </a:solidFill>
                <a:latin typeface="Arial" panose="020B0604020202020204" pitchFamily="34" charset="0"/>
                <a:cs typeface="Arial" panose="020B0604020202020204" pitchFamily="34" charset="0"/>
              </a:rPr>
              <a:t> n 160 del 7 Settembre 2010</a:t>
            </a:r>
            <a:r>
              <a:rPr lang="it-IT" dirty="0">
                <a:latin typeface="Arial" panose="020B0604020202020204" pitchFamily="34" charset="0"/>
                <a:cs typeface="Arial" panose="020B0604020202020204" pitchFamily="34" charset="0"/>
              </a:rPr>
              <a:t> (Regolamento per la semplificazione ed il riordino della disciplina sullo sportello unico per le attività produttive). </a:t>
            </a:r>
          </a:p>
          <a:p>
            <a:pPr algn="just"/>
            <a:r>
              <a:rPr lang="it-IT" dirty="0">
                <a:latin typeface="Arial" panose="020B0604020202020204" pitchFamily="34" charset="0"/>
                <a:cs typeface="Arial" panose="020B0604020202020204" pitchFamily="34" charset="0"/>
              </a:rPr>
              <a:t>Tale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ha previsto che il SUAP di "Impresa in un giorno" sia l'unico strumento legalmente riconosciuto che permette all’imprenditore di presentare domande, dichiarazioni, segnalazioni o comunicazioni relative a procedimenti di localizzazione, realizzazione, trasformazione, ristrutturazione o riconversione, ampliamento o trasferimento, cessazione o riattivazione di attività produttive o di prestazione di servizi, nonché relative al loro esercizio.</a:t>
            </a:r>
          </a:p>
          <a:p>
            <a:pPr algn="just"/>
            <a:r>
              <a:rPr lang="it-IT" dirty="0">
                <a:latin typeface="Arial" panose="020B0604020202020204" pitchFamily="34" charset="0"/>
                <a:cs typeface="Arial" panose="020B0604020202020204" pitchFamily="34" charset="0"/>
              </a:rPr>
              <a:t>Le stesse istanze, oltre al SUAP, possono essere presentate anche a strutture private, chiamate Agenzie per le Imprese, che rilasciano apposita ricevuta di valore pari a quelle rilasciate dall’ente pubblico.</a:t>
            </a:r>
          </a:p>
        </p:txBody>
      </p:sp>
    </p:spTree>
    <p:extLst>
      <p:ext uri="{BB962C8B-B14F-4D97-AF65-F5344CB8AC3E}">
        <p14:creationId xmlns:p14="http://schemas.microsoft.com/office/powerpoint/2010/main" val="1764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8A611-AD26-4C94-81D5-F1AD22872830}"/>
              </a:ext>
            </a:extLst>
          </p:cNvPr>
          <p:cNvSpPr>
            <a:spLocks noGrp="1"/>
          </p:cNvSpPr>
          <p:nvPr>
            <p:ph type="title"/>
          </p:nvPr>
        </p:nvSpPr>
        <p:spPr>
          <a:xfrm>
            <a:off x="333772" y="76200"/>
            <a:ext cx="11377264" cy="1397000"/>
          </a:xfrm>
        </p:spPr>
        <p:txBody>
          <a:bodyPr>
            <a:normAutofit/>
          </a:bodyPr>
          <a:lstStyle/>
          <a:p>
            <a:pPr algn="ctr"/>
            <a:r>
              <a:rPr lang="it-IT" sz="3200" b="1" dirty="0"/>
              <a:t>CHI PUÒ RIVOLGERSI ALLO SPORTELLO UNICO </a:t>
            </a:r>
            <a:br>
              <a:rPr lang="it-IT" sz="3200" b="1" dirty="0"/>
            </a:br>
            <a:r>
              <a:rPr lang="it-IT" sz="3200" b="1" dirty="0"/>
              <a:t>ATTIVITÀ PRODUTTIVE?</a:t>
            </a:r>
          </a:p>
        </p:txBody>
      </p:sp>
      <p:sp>
        <p:nvSpPr>
          <p:cNvPr id="3" name="Segnaposto contenuto 2">
            <a:extLst>
              <a:ext uri="{FF2B5EF4-FFF2-40B4-BE49-F238E27FC236}">
                <a16:creationId xmlns:a16="http://schemas.microsoft.com/office/drawing/2014/main" id="{26896079-05BC-48E9-94A5-D17A1881936C}"/>
              </a:ext>
            </a:extLst>
          </p:cNvPr>
          <p:cNvSpPr>
            <a:spLocks noGrp="1"/>
          </p:cNvSpPr>
          <p:nvPr>
            <p:ph idx="1"/>
          </p:nvPr>
        </p:nvSpPr>
        <p:spPr>
          <a:xfrm>
            <a:off x="943727" y="2382700"/>
            <a:ext cx="10157354" cy="4070636"/>
          </a:xfrm>
        </p:spPr>
        <p:txBody>
          <a:bodyPr>
            <a:normAutofit/>
          </a:bodyPr>
          <a:lstStyle/>
          <a:p>
            <a:pPr algn="just"/>
            <a:r>
              <a:rPr lang="it-IT" dirty="0">
                <a:latin typeface="Arial" panose="020B0604020202020204" pitchFamily="34" charset="0"/>
                <a:cs typeface="Arial" panose="020B0604020202020204" pitchFamily="34" charset="0"/>
              </a:rPr>
              <a:t>Al SUAP può rivolgersi l'imprenditore o l'aspirante tale per richiedere l’attivazione e l’esercizio di attività produttive e di prestazioni di servizi.</a:t>
            </a:r>
          </a:p>
          <a:p>
            <a:pPr algn="just"/>
            <a:r>
              <a:rPr lang="it-IT" dirty="0">
                <a:latin typeface="Arial" panose="020B0604020202020204" pitchFamily="34" charset="0"/>
                <a:cs typeface="Arial" panose="020B0604020202020204" pitchFamily="34" charset="0"/>
              </a:rPr>
              <a:t>Per quanto concerne i procedimenti edilizi, la ripartizione di competenze tra SUE e SUAP si basa sulla riconducibilità o meno dell’intervento edilizio all’esercizio di attività produttiva o di prestazione di servizi: in caso affermativo la competenza è del SUAP, in caso negativo del SUE.</a:t>
            </a:r>
          </a:p>
          <a:p>
            <a:pPr marL="0" indent="0" algn="just">
              <a:buNone/>
            </a:pPr>
            <a:endParaRPr lang="it-IT" dirty="0"/>
          </a:p>
        </p:txBody>
      </p:sp>
    </p:spTree>
    <p:extLst>
      <p:ext uri="{BB962C8B-B14F-4D97-AF65-F5344CB8AC3E}">
        <p14:creationId xmlns:p14="http://schemas.microsoft.com/office/powerpoint/2010/main" val="4810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44C77-7EDA-4FE8-9E98-40A7C23A78BB}"/>
              </a:ext>
            </a:extLst>
          </p:cNvPr>
          <p:cNvSpPr>
            <a:spLocks noGrp="1"/>
          </p:cNvSpPr>
          <p:nvPr>
            <p:ph type="title"/>
          </p:nvPr>
        </p:nvSpPr>
        <p:spPr>
          <a:xfrm>
            <a:off x="1117309" y="685800"/>
            <a:ext cx="10157354" cy="787400"/>
          </a:xfrm>
        </p:spPr>
        <p:txBody>
          <a:bodyPr/>
          <a:lstStyle/>
          <a:p>
            <a:pPr algn="ctr"/>
            <a:r>
              <a:rPr lang="it-IT" sz="3200" b="1" dirty="0"/>
              <a:t>QUALI SONO LE MATERIE DEL SUAP?</a:t>
            </a:r>
          </a:p>
        </p:txBody>
      </p:sp>
      <p:sp>
        <p:nvSpPr>
          <p:cNvPr id="3" name="Segnaposto contenuto 2">
            <a:extLst>
              <a:ext uri="{FF2B5EF4-FFF2-40B4-BE49-F238E27FC236}">
                <a16:creationId xmlns:a16="http://schemas.microsoft.com/office/drawing/2014/main" id="{E5D1DFC4-5957-46EE-A27D-514BE77A7415}"/>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Il SUAP si occupa dei titoli relativi alle «</a:t>
            </a:r>
            <a:r>
              <a:rPr lang="it-IT" b="1" dirty="0">
                <a:latin typeface="Arial" panose="020B0604020202020204" pitchFamily="34" charset="0"/>
                <a:cs typeface="Arial" panose="020B0604020202020204" pitchFamily="34" charset="0"/>
              </a:rPr>
              <a:t>attività produttive</a:t>
            </a:r>
            <a:r>
              <a:rPr lang="it-IT" dirty="0">
                <a:latin typeface="Arial" panose="020B0604020202020204" pitchFamily="34" charset="0"/>
                <a:cs typeface="Arial" panose="020B0604020202020204" pitchFamily="34" charset="0"/>
              </a:rPr>
              <a:t>», ovvero connessi alla produzione di beni e servizi, comprese le  attività agricole, commerciali e artigianali, quelle turistiche e alberghiere, nonché i servizi resi dalle banche e dagli intermediari finanziari e i servizi di telecomunicazioni.</a:t>
            </a:r>
          </a:p>
          <a:p>
            <a:pPr algn="just"/>
            <a:r>
              <a:rPr lang="it-IT" dirty="0">
                <a:latin typeface="Arial" panose="020B0604020202020204" pitchFamily="34" charset="0"/>
                <a:cs typeface="Arial" panose="020B0604020202020204" pitchFamily="34" charset="0"/>
              </a:rPr>
              <a:t>Per «</a:t>
            </a:r>
            <a:r>
              <a:rPr lang="it-IT" b="1" dirty="0">
                <a:latin typeface="Arial" panose="020B0604020202020204" pitchFamily="34" charset="0"/>
                <a:cs typeface="Arial" panose="020B0604020202020204" pitchFamily="34" charset="0"/>
              </a:rPr>
              <a:t>servizio</a:t>
            </a:r>
            <a:r>
              <a:rPr lang="it-IT" dirty="0">
                <a:latin typeface="Arial" panose="020B0604020202020204" pitchFamily="34" charset="0"/>
                <a:cs typeface="Arial" panose="020B0604020202020204" pitchFamily="34" charset="0"/>
              </a:rPr>
              <a:t>» si intende qualsiasi prestazione anche a carattere intellettuale svolta in forma imprenditoriale o professionale, senza vincolo di subordinazione e normalmente fornita dietro retribuzione.</a:t>
            </a:r>
          </a:p>
          <a:p>
            <a:endParaRPr lang="it-IT" dirty="0"/>
          </a:p>
        </p:txBody>
      </p:sp>
    </p:spTree>
    <p:extLst>
      <p:ext uri="{BB962C8B-B14F-4D97-AF65-F5344CB8AC3E}">
        <p14:creationId xmlns:p14="http://schemas.microsoft.com/office/powerpoint/2010/main" val="16613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1205D3-4875-4AD1-9883-85574C5AEC5A}"/>
              </a:ext>
            </a:extLst>
          </p:cNvPr>
          <p:cNvSpPr>
            <a:spLocks noGrp="1"/>
          </p:cNvSpPr>
          <p:nvPr>
            <p:ph type="title"/>
          </p:nvPr>
        </p:nvSpPr>
        <p:spPr>
          <a:xfrm>
            <a:off x="585800" y="476672"/>
            <a:ext cx="11017224" cy="708496"/>
          </a:xfrm>
        </p:spPr>
        <p:txBody>
          <a:bodyPr>
            <a:normAutofit fontScale="90000"/>
          </a:bodyPr>
          <a:lstStyle/>
          <a:p>
            <a:pPr algn="ctr"/>
            <a:r>
              <a:rPr lang="it-IT" sz="3600" b="1" dirty="0"/>
              <a:t>QUALI PROCEDIMENTI TRATTA LO SPORTELLO UNICO?</a:t>
            </a:r>
          </a:p>
        </p:txBody>
      </p:sp>
      <p:sp>
        <p:nvSpPr>
          <p:cNvPr id="3" name="Segnaposto contenuto 2">
            <a:extLst>
              <a:ext uri="{FF2B5EF4-FFF2-40B4-BE49-F238E27FC236}">
                <a16:creationId xmlns:a16="http://schemas.microsoft.com/office/drawing/2014/main" id="{FEAE1C0C-E493-472B-815E-59598224D17A}"/>
              </a:ext>
            </a:extLst>
          </p:cNvPr>
          <p:cNvSpPr>
            <a:spLocks noGrp="1"/>
          </p:cNvSpPr>
          <p:nvPr>
            <p:ph idx="1"/>
          </p:nvPr>
        </p:nvSpPr>
        <p:spPr/>
        <p:txBody>
          <a:bodyPr/>
          <a:lstStyle/>
          <a:p>
            <a:pPr marL="0" indent="0" algn="just">
              <a:buNone/>
            </a:pPr>
            <a:r>
              <a:rPr lang="it-IT" dirty="0">
                <a:latin typeface="Arial" panose="020B0604020202020204" pitchFamily="34" charset="0"/>
                <a:cs typeface="Arial" panose="020B0604020202020204" pitchFamily="34" charset="0"/>
              </a:rPr>
              <a:t>Il SUAP tratta i procedimenti di 5 macro settori:</a:t>
            </a:r>
          </a:p>
          <a:p>
            <a:pPr lvl="0" algn="just"/>
            <a:r>
              <a:rPr lang="it-IT" dirty="0">
                <a:latin typeface="Arial" panose="020B0604020202020204" pitchFamily="34" charset="0"/>
                <a:cs typeface="Arial" panose="020B0604020202020204" pitchFamily="34" charset="0"/>
              </a:rPr>
              <a:t>agricoltura, allevamento, pesca e attività estrattive;</a:t>
            </a:r>
          </a:p>
          <a:p>
            <a:pPr lvl="0" algn="just"/>
            <a:r>
              <a:rPr lang="it-IT" dirty="0">
                <a:latin typeface="Arial" panose="020B0604020202020204" pitchFamily="34" charset="0"/>
                <a:cs typeface="Arial" panose="020B0604020202020204" pitchFamily="34" charset="0"/>
              </a:rPr>
              <a:t>industria e artigianato;</a:t>
            </a:r>
          </a:p>
          <a:p>
            <a:pPr lvl="0" algn="just"/>
            <a:r>
              <a:rPr lang="it-IT" dirty="0">
                <a:latin typeface="Arial" panose="020B0604020202020204" pitchFamily="34" charset="0"/>
                <a:cs typeface="Arial" panose="020B0604020202020204" pitchFamily="34" charset="0"/>
              </a:rPr>
              <a:t>commercio e servizi;</a:t>
            </a:r>
          </a:p>
          <a:p>
            <a:pPr lvl="0" algn="just"/>
            <a:r>
              <a:rPr lang="it-IT" dirty="0">
                <a:latin typeface="Arial" panose="020B0604020202020204" pitchFamily="34" charset="0"/>
                <a:cs typeface="Arial" panose="020B0604020202020204" pitchFamily="34" charset="0"/>
              </a:rPr>
              <a:t>sanità/sociosanitario/assistenziale;</a:t>
            </a:r>
          </a:p>
          <a:p>
            <a:pPr lvl="0" algn="just"/>
            <a:r>
              <a:rPr lang="it-IT" dirty="0">
                <a:latin typeface="Arial" panose="020B0604020202020204" pitchFamily="34" charset="0"/>
                <a:cs typeface="Arial" panose="020B0604020202020204" pitchFamily="34" charset="0"/>
              </a:rPr>
              <a:t>edilizia ed ambiente.</a:t>
            </a:r>
          </a:p>
          <a:p>
            <a:endParaRPr lang="it-IT" dirty="0"/>
          </a:p>
        </p:txBody>
      </p:sp>
    </p:spTree>
    <p:extLst>
      <p:ext uri="{BB962C8B-B14F-4D97-AF65-F5344CB8AC3E}">
        <p14:creationId xmlns:p14="http://schemas.microsoft.com/office/powerpoint/2010/main" val="117261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B2CE4-8A24-4245-884E-10E6D8CE55D2}"/>
              </a:ext>
            </a:extLst>
          </p:cNvPr>
          <p:cNvSpPr>
            <a:spLocks noGrp="1"/>
          </p:cNvSpPr>
          <p:nvPr>
            <p:ph type="title"/>
          </p:nvPr>
        </p:nvSpPr>
        <p:spPr/>
        <p:txBody>
          <a:bodyPr>
            <a:normAutofit/>
          </a:bodyPr>
          <a:lstStyle/>
          <a:p>
            <a:pPr algn="ctr"/>
            <a:r>
              <a:rPr lang="it-IT" sz="3200" b="1" dirty="0"/>
              <a:t>COME TROVARE LO SPORTELLO UNICO </a:t>
            </a:r>
            <a:br>
              <a:rPr lang="it-IT" sz="3200" b="1" dirty="0"/>
            </a:br>
            <a:r>
              <a:rPr lang="it-IT" sz="3200" b="1" dirty="0"/>
              <a:t>ATTIVITÀ PRODUTTIVE?</a:t>
            </a:r>
          </a:p>
        </p:txBody>
      </p:sp>
      <p:sp>
        <p:nvSpPr>
          <p:cNvPr id="3" name="Segnaposto contenuto 2">
            <a:extLst>
              <a:ext uri="{FF2B5EF4-FFF2-40B4-BE49-F238E27FC236}">
                <a16:creationId xmlns:a16="http://schemas.microsoft.com/office/drawing/2014/main" id="{2FDE48D9-4D6E-4F97-9B5D-7E948F2043CF}"/>
              </a:ext>
            </a:extLst>
          </p:cNvPr>
          <p:cNvSpPr>
            <a:spLocks noGrp="1"/>
          </p:cNvSpPr>
          <p:nvPr>
            <p:ph idx="1"/>
          </p:nvPr>
        </p:nvSpPr>
        <p:spPr/>
        <p:txBody>
          <a:bodyPr>
            <a:normAutofit fontScale="92500"/>
          </a:bodyPr>
          <a:lstStyle/>
          <a:p>
            <a:pPr algn="just"/>
            <a:r>
              <a:rPr lang="it-IT" dirty="0">
                <a:latin typeface="Arial" panose="020B0604020202020204" pitchFamily="34" charset="0"/>
                <a:cs typeface="Arial" panose="020B0604020202020204" pitchFamily="34" charset="0"/>
              </a:rPr>
              <a:t>Per trovare il SUAP competente l'imprenditore o colui che intende avviare un’attività in proprio o che vuole modificare quella esistente, deve visitare il portale  di accesso ufficiale </a:t>
            </a:r>
            <a:r>
              <a:rPr lang="it-IT" dirty="0">
                <a:latin typeface="Arial" panose="020B0604020202020204" pitchFamily="34" charset="0"/>
                <a:cs typeface="Arial" panose="020B0604020202020204" pitchFamily="34" charset="0"/>
                <a:hlinkClick r:id="rId2"/>
              </a:rPr>
              <a:t>www.impresainungiorno.gov.it</a:t>
            </a:r>
            <a:r>
              <a:rPr lang="it-IT" dirty="0">
                <a:latin typeface="Arial" panose="020B0604020202020204" pitchFamily="34" charset="0"/>
                <a:cs typeface="Arial" panose="020B0604020202020204" pitchFamily="34" charset="0"/>
              </a:rPr>
              <a:t> e, utilizzando un semplice motore di ricerca in base alla Regione, Provincia o Comune, trova lo sportello SUAP competente per territorio.</a:t>
            </a:r>
          </a:p>
          <a:p>
            <a:pPr algn="just"/>
            <a:r>
              <a:rPr lang="it-IT" dirty="0">
                <a:latin typeface="Arial" panose="020B0604020202020204" pitchFamily="34" charset="0"/>
                <a:cs typeface="Arial" panose="020B0604020202020204" pitchFamily="34" charset="0"/>
              </a:rPr>
              <a:t>Per gli aspiranti imprenditori, inoltre, è attivo il servizio </a:t>
            </a:r>
            <a:r>
              <a:rPr lang="it-IT" dirty="0" err="1">
                <a:latin typeface="Arial" panose="020B0604020202020204" pitchFamily="34" charset="0"/>
                <a:cs typeface="Arial" panose="020B0604020202020204" pitchFamily="34" charset="0"/>
              </a:rPr>
              <a:t>ComUnica</a:t>
            </a:r>
            <a:r>
              <a:rPr lang="it-IT"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hlinkClick r:id="rId3"/>
              </a:rPr>
              <a:t>www.registroimprese.it/comunicazione-unica-d-impresa</a:t>
            </a:r>
            <a:r>
              <a:rPr lang="it-IT" dirty="0">
                <a:latin typeface="Arial" panose="020B0604020202020204" pitchFamily="34" charset="0"/>
                <a:cs typeface="Arial" panose="020B0604020202020204" pitchFamily="34" charset="0"/>
              </a:rPr>
              <a:t> che consente di svolgere tutti gli adempimenti previsti per l'apertura di un'impresa (</a:t>
            </a:r>
            <a:r>
              <a:rPr lang="it-IT" i="1" dirty="0">
                <a:latin typeface="Arial" panose="020B0604020202020204" pitchFamily="34" charset="0"/>
                <a:cs typeface="Arial" panose="020B0604020202020204" pitchFamily="34" charset="0"/>
              </a:rPr>
              <a:t>i.e. </a:t>
            </a:r>
            <a:r>
              <a:rPr lang="it-IT" dirty="0">
                <a:latin typeface="Arial" panose="020B0604020202020204" pitchFamily="34" charset="0"/>
                <a:cs typeface="Arial" panose="020B0604020202020204" pitchFamily="34" charset="0"/>
              </a:rPr>
              <a:t>aprire la partita IVA, iscrizione alla Camera di Commercio, obblighi INPS, INAIL, Agenzia delle Entrate) in una sola procedura telematica. Anche tutti i successivi eventi modificativi dell'impresa vanno comunicati al Registro imprese in modalità telematica utilizzando la procedura </a:t>
            </a:r>
            <a:r>
              <a:rPr lang="it-IT" dirty="0" err="1">
                <a:latin typeface="Arial" panose="020B0604020202020204" pitchFamily="34" charset="0"/>
                <a:cs typeface="Arial" panose="020B0604020202020204" pitchFamily="34" charset="0"/>
              </a:rPr>
              <a:t>ComUnica</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108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B2A95-C7FF-49A3-A38A-B0B53EFFD63C}"/>
              </a:ext>
            </a:extLst>
          </p:cNvPr>
          <p:cNvSpPr>
            <a:spLocks noGrp="1"/>
          </p:cNvSpPr>
          <p:nvPr>
            <p:ph type="title"/>
          </p:nvPr>
        </p:nvSpPr>
        <p:spPr>
          <a:xfrm>
            <a:off x="693812" y="332656"/>
            <a:ext cx="10157354" cy="924520"/>
          </a:xfrm>
        </p:spPr>
        <p:txBody>
          <a:bodyPr>
            <a:normAutofit fontScale="90000"/>
          </a:bodyPr>
          <a:lstStyle/>
          <a:p>
            <a:pPr algn="ctr"/>
            <a:br>
              <a:rPr lang="it-IT" b="1" dirty="0"/>
            </a:br>
            <a:r>
              <a:rPr lang="it-IT" sz="3600" b="1" dirty="0"/>
              <a:t>COME SI ISTITUISCE IL SUE?</a:t>
            </a:r>
            <a:endParaRPr lang="it-IT" sz="3600" dirty="0"/>
          </a:p>
        </p:txBody>
      </p:sp>
      <p:sp>
        <p:nvSpPr>
          <p:cNvPr id="3" name="Segnaposto contenuto 2">
            <a:extLst>
              <a:ext uri="{FF2B5EF4-FFF2-40B4-BE49-F238E27FC236}">
                <a16:creationId xmlns:a16="http://schemas.microsoft.com/office/drawing/2014/main" id="{5C103B42-CDD1-4225-9051-A38DF3E88AAA}"/>
              </a:ext>
            </a:extLst>
          </p:cNvPr>
          <p:cNvSpPr>
            <a:spLocks noGrp="1"/>
          </p:cNvSpPr>
          <p:nvPr>
            <p:ph idx="1"/>
          </p:nvPr>
        </p:nvSpPr>
        <p:spPr>
          <a:xfrm>
            <a:off x="693812" y="1772816"/>
            <a:ext cx="10801199" cy="6336704"/>
          </a:xfrm>
        </p:spPr>
        <p:txBody>
          <a:bodyPr/>
          <a:lstStyle/>
          <a:p>
            <a:pPr algn="just"/>
            <a:r>
              <a:rPr lang="it-IT" dirty="0">
                <a:latin typeface="Arial" panose="020B0604020202020204" pitchFamily="34" charset="0"/>
                <a:cs typeface="Arial" panose="020B0604020202020204" pitchFamily="34" charset="0"/>
              </a:rPr>
              <a:t>Il provvedimento istitutivo del SUE presuppone una delibera del Consiglio comunale che,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42 T.U.E.L., è competente a definire i criteri generali in materia di ordinamento degli uffici e dei servizi, nonostante l’art. 5, c. 1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parli impropriamente di «</a:t>
            </a:r>
            <a:r>
              <a:rPr lang="it-IT" i="1" dirty="0">
                <a:latin typeface="Arial" panose="020B0604020202020204" pitchFamily="34" charset="0"/>
                <a:cs typeface="Arial" panose="020B0604020202020204" pitchFamily="34" charset="0"/>
              </a:rPr>
              <a:t>amministrazioni comunali</a:t>
            </a:r>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lato </a:t>
            </a:r>
            <a:r>
              <a:rPr lang="it-IT" i="1" dirty="0" err="1">
                <a:latin typeface="Arial" panose="020B0604020202020204" pitchFamily="34" charset="0"/>
                <a:cs typeface="Arial" panose="020B0604020202020204" pitchFamily="34" charset="0"/>
              </a:rPr>
              <a:t>sensu</a:t>
            </a:r>
            <a:r>
              <a:rPr lang="it-IT" i="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intese.</a:t>
            </a:r>
          </a:p>
          <a:p>
            <a:pPr algn="just"/>
            <a:r>
              <a:rPr lang="it-IT" dirty="0">
                <a:latin typeface="Arial" panose="020B0604020202020204" pitchFamily="34" charset="0"/>
                <a:cs typeface="Arial" panose="020B0604020202020204" pitchFamily="34" charset="0"/>
              </a:rPr>
              <a:t>La Giunta comunale dovrà poi istituire il SUE nel rispetto dei criteri elaborati dal Consiglio, mediante l’adozione di un regolamento, </a:t>
            </a:r>
            <a:r>
              <a:rPr lang="it-IT" i="1" dirty="0">
                <a:latin typeface="Arial" panose="020B0604020202020204" pitchFamily="34" charset="0"/>
                <a:cs typeface="Arial" panose="020B0604020202020204" pitchFamily="34" charset="0"/>
              </a:rPr>
              <a:t>ex </a:t>
            </a:r>
            <a:r>
              <a:rPr lang="it-IT" dirty="0">
                <a:latin typeface="Arial" panose="020B0604020202020204" pitchFamily="34" charset="0"/>
                <a:cs typeface="Arial" panose="020B0604020202020204" pitchFamily="34" charset="0"/>
              </a:rPr>
              <a:t>art. 48 T.U.E.L., ed individuando il personale/mezzi da assegnare all’ufficio.</a:t>
            </a:r>
          </a:p>
          <a:p>
            <a:pPr algn="just"/>
            <a:r>
              <a:rPr lang="it-IT" dirty="0">
                <a:latin typeface="Arial" panose="020B0604020202020204" pitchFamily="34" charset="0"/>
                <a:cs typeface="Arial" panose="020B0604020202020204" pitchFamily="34" charset="0"/>
              </a:rPr>
              <a:t>Il sindaco,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50 T.U.E.L., designa il responsabile del SUE.</a:t>
            </a:r>
          </a:p>
          <a:p>
            <a:endParaRPr lang="it-IT" dirty="0"/>
          </a:p>
        </p:txBody>
      </p:sp>
    </p:spTree>
    <p:extLst>
      <p:ext uri="{BB962C8B-B14F-4D97-AF65-F5344CB8AC3E}">
        <p14:creationId xmlns:p14="http://schemas.microsoft.com/office/powerpoint/2010/main" val="57242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DFE9E0-F2F3-40F6-9A65-9ACC69E25219}"/>
              </a:ext>
            </a:extLst>
          </p:cNvPr>
          <p:cNvSpPr>
            <a:spLocks noGrp="1"/>
          </p:cNvSpPr>
          <p:nvPr>
            <p:ph type="title"/>
          </p:nvPr>
        </p:nvSpPr>
        <p:spPr>
          <a:xfrm>
            <a:off x="1117309" y="188640"/>
            <a:ext cx="10157354" cy="698252"/>
          </a:xfrm>
        </p:spPr>
        <p:txBody>
          <a:bodyPr>
            <a:normAutofit/>
          </a:bodyPr>
          <a:lstStyle/>
          <a:p>
            <a:pPr algn="ctr"/>
            <a:r>
              <a:rPr lang="it-IT" sz="3200" b="1" dirty="0"/>
              <a:t>QUAL È LA DISCIPLINA NORMATIVA DEL SUAP?</a:t>
            </a:r>
          </a:p>
        </p:txBody>
      </p:sp>
      <p:sp>
        <p:nvSpPr>
          <p:cNvPr id="3" name="Segnaposto contenuto 2">
            <a:extLst>
              <a:ext uri="{FF2B5EF4-FFF2-40B4-BE49-F238E27FC236}">
                <a16:creationId xmlns:a16="http://schemas.microsoft.com/office/drawing/2014/main" id="{E131D43F-E9C7-4C73-9900-64D3ECA4DC6F}"/>
              </a:ext>
            </a:extLst>
          </p:cNvPr>
          <p:cNvSpPr>
            <a:spLocks noGrp="1"/>
          </p:cNvSpPr>
          <p:nvPr>
            <p:ph idx="1"/>
          </p:nvPr>
        </p:nvSpPr>
        <p:spPr>
          <a:xfrm>
            <a:off x="657808" y="1052736"/>
            <a:ext cx="10873208" cy="6208960"/>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d.lgs. n. 112/1998 (decentramento funzioni amministrative dallo Stato alle Regioni – artt. 24 e 25)</a:t>
            </a:r>
          </a:p>
          <a:p>
            <a:pPr algn="just"/>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447/1998 – disciplina del SUAP ora abrogato</a:t>
            </a:r>
          </a:p>
          <a:p>
            <a:pPr algn="just"/>
            <a:r>
              <a:rPr lang="it-IT" dirty="0">
                <a:latin typeface="Arial" panose="020B0604020202020204" pitchFamily="34" charset="0"/>
                <a:cs typeface="Arial" panose="020B0604020202020204" pitchFamily="34" charset="0"/>
              </a:rPr>
              <a:t>Direttiva 2006/123/CE «</a:t>
            </a:r>
            <a:r>
              <a:rPr lang="it-IT" dirty="0" err="1">
                <a:latin typeface="Arial" panose="020B0604020202020204" pitchFamily="34" charset="0"/>
                <a:cs typeface="Arial" panose="020B0604020202020204" pitchFamily="34" charset="0"/>
              </a:rPr>
              <a:t>Bolkestein</a:t>
            </a:r>
            <a:r>
              <a:rPr lang="it-IT" dirty="0">
                <a:latin typeface="Arial" panose="020B0604020202020204" pitchFamily="34" charset="0"/>
                <a:cs typeface="Arial" panose="020B0604020202020204" pitchFamily="34" charset="0"/>
              </a:rPr>
              <a:t>» sulla liberalizzazioni (art. 6 sul SUAP)</a:t>
            </a:r>
          </a:p>
          <a:p>
            <a:pPr algn="just"/>
            <a:r>
              <a:rPr lang="it-IT" dirty="0" err="1">
                <a:latin typeface="Arial" panose="020B0604020202020204" pitchFamily="34" charset="0"/>
                <a:cs typeface="Arial" panose="020B0604020202020204" pitchFamily="34" charset="0"/>
              </a:rPr>
              <a:t>d.l.</a:t>
            </a:r>
            <a:r>
              <a:rPr lang="it-IT" dirty="0">
                <a:latin typeface="Arial" panose="020B0604020202020204" pitchFamily="34" charset="0"/>
                <a:cs typeface="Arial" panose="020B0604020202020204" pitchFamily="34" charset="0"/>
              </a:rPr>
              <a:t> n. 112/2008 convertito con modificazioni dalla l. n. 133/2008 (art. 38 «</a:t>
            </a:r>
            <a:r>
              <a:rPr lang="it-IT" dirty="0" err="1">
                <a:latin typeface="Arial" panose="020B0604020202020204" pitchFamily="34" charset="0"/>
                <a:cs typeface="Arial" panose="020B0604020202020204" pitchFamily="34" charset="0"/>
              </a:rPr>
              <a:t>impresainungiorno</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d.lgs. n. 59/2010 (attuazione Direttiva «</a:t>
            </a:r>
            <a:r>
              <a:rPr lang="it-IT" dirty="0" err="1">
                <a:latin typeface="Arial" panose="020B0604020202020204" pitchFamily="34" charset="0"/>
                <a:cs typeface="Arial" panose="020B0604020202020204" pitchFamily="34" charset="0"/>
              </a:rPr>
              <a:t>Bolkestein</a:t>
            </a:r>
            <a:r>
              <a:rPr lang="it-IT" dirty="0">
                <a:latin typeface="Arial" panose="020B0604020202020204" pitchFamily="34" charset="0"/>
                <a:cs typeface="Arial" panose="020B0604020202020204" pitchFamily="34" charset="0"/>
              </a:rPr>
              <a:t>») (art. 25 sul SUAP)</a:t>
            </a:r>
          </a:p>
          <a:p>
            <a:pPr algn="just"/>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159/2010 (Regolamento in materia di accreditamento dell’Agenzia delle imprese)</a:t>
            </a:r>
          </a:p>
          <a:p>
            <a:pPr algn="just"/>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 disciplina del SUAP vigente</a:t>
            </a:r>
          </a:p>
          <a:p>
            <a:pPr algn="just"/>
            <a:r>
              <a:rPr lang="it-IT" dirty="0">
                <a:latin typeface="Arial" panose="020B0604020202020204" pitchFamily="34" charset="0"/>
                <a:cs typeface="Arial" panose="020B0604020202020204" pitchFamily="34" charset="0"/>
              </a:rPr>
              <a:t>Allegato A 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(«Specifiche tecniche per il regolamento di cui all'art 38 del </a:t>
            </a:r>
            <a:r>
              <a:rPr lang="it-IT" dirty="0" err="1">
                <a:latin typeface="Arial" panose="020B0604020202020204" pitchFamily="34" charset="0"/>
                <a:cs typeface="Arial" panose="020B0604020202020204" pitchFamily="34" charset="0"/>
              </a:rPr>
              <a:t>d.l.</a:t>
            </a:r>
            <a:r>
              <a:rPr lang="it-IT" dirty="0">
                <a:latin typeface="Arial" panose="020B0604020202020204" pitchFamily="34" charset="0"/>
                <a:cs typeface="Arial" panose="020B0604020202020204" pitchFamily="34" charset="0"/>
              </a:rPr>
              <a:t> n. 112/2008 ”Impresa in un giorno”)</a:t>
            </a:r>
          </a:p>
          <a:p>
            <a:r>
              <a:rPr lang="it-IT" dirty="0">
                <a:latin typeface="Arial" panose="020B0604020202020204" pitchFamily="34" charset="0"/>
                <a:cs typeface="Arial" panose="020B0604020202020204" pitchFamily="34" charset="0"/>
              </a:rPr>
              <a:t>L. R. Veneto n. 55/2012 – Circolare n. 1/2015</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a:p>
            <a:endParaRPr lang="it-IT" dirty="0"/>
          </a:p>
          <a:p>
            <a:endParaRPr lang="it-IT" dirty="0"/>
          </a:p>
          <a:p>
            <a:endParaRPr lang="it-IT" dirty="0"/>
          </a:p>
        </p:txBody>
      </p:sp>
    </p:spTree>
    <p:extLst>
      <p:ext uri="{BB962C8B-B14F-4D97-AF65-F5344CB8AC3E}">
        <p14:creationId xmlns:p14="http://schemas.microsoft.com/office/powerpoint/2010/main" val="17417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BA5DC-F84C-4716-9019-0FB3224DAB50}"/>
              </a:ext>
            </a:extLst>
          </p:cNvPr>
          <p:cNvSpPr>
            <a:spLocks noGrp="1"/>
          </p:cNvSpPr>
          <p:nvPr>
            <p:ph type="title"/>
          </p:nvPr>
        </p:nvSpPr>
        <p:spPr/>
        <p:txBody>
          <a:bodyPr>
            <a:normAutofit/>
          </a:bodyPr>
          <a:lstStyle/>
          <a:p>
            <a:pPr algn="ctr"/>
            <a:r>
              <a:rPr lang="it-IT" sz="3200" b="1" dirty="0"/>
              <a:t>ALLEGATO A AL D.P.R. N. 160/2010</a:t>
            </a:r>
          </a:p>
        </p:txBody>
      </p:sp>
      <p:sp>
        <p:nvSpPr>
          <p:cNvPr id="3" name="Segnaposto contenuto 2">
            <a:extLst>
              <a:ext uri="{FF2B5EF4-FFF2-40B4-BE49-F238E27FC236}">
                <a16:creationId xmlns:a16="http://schemas.microsoft.com/office/drawing/2014/main" id="{48687331-F609-439F-BE7A-E1B5CC68CA80}"/>
              </a:ext>
            </a:extLst>
          </p:cNvPr>
          <p:cNvSpPr>
            <a:spLocks noGrp="1"/>
          </p:cNvSpPr>
          <p:nvPr>
            <p:ph idx="1"/>
          </p:nvPr>
        </p:nvSpPr>
        <p:spPr/>
        <p:txBody>
          <a:bodyPr>
            <a:normAutofit/>
          </a:bodyPr>
          <a:lstStyle/>
          <a:p>
            <a:pPr algn="just"/>
            <a:r>
              <a:rPr lang="it-IT" dirty="0">
                <a:latin typeface="Arial" panose="020B0604020202020204" pitchFamily="34" charset="0"/>
                <a:cs typeface="Arial" panose="020B0604020202020204" pitchFamily="34" charset="0"/>
              </a:rPr>
              <a:t>L’Allegato tecnico A descrive compiutamente le modalità telematiche con cui procedere alla comunicazione ed al trasferimento dei dati tra il SUAP ed i vari soggetti coinvolti nel procedimento.</a:t>
            </a:r>
          </a:p>
          <a:p>
            <a:pPr algn="just"/>
            <a:r>
              <a:rPr lang="it-IT" dirty="0">
                <a:latin typeface="Arial" panose="020B0604020202020204" pitchFamily="34" charset="0"/>
                <a:cs typeface="Arial" panose="020B0604020202020204" pitchFamily="34" charset="0"/>
              </a:rPr>
              <a:t>Nelle more dell’adozione delle soluzioni tecnologiche più adeguate e performanti da parte dei Comuni, le funzioni istituzionali del SUAP possono essere svolte attraverso il possesso di requisiti tecnici minimi previsti dall’Allegato.</a:t>
            </a:r>
          </a:p>
        </p:txBody>
      </p:sp>
    </p:spTree>
    <p:extLst>
      <p:ext uri="{BB962C8B-B14F-4D97-AF65-F5344CB8AC3E}">
        <p14:creationId xmlns:p14="http://schemas.microsoft.com/office/powerpoint/2010/main" val="37219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F3CAAB-064C-494D-B1AB-473B4F991119}"/>
              </a:ext>
            </a:extLst>
          </p:cNvPr>
          <p:cNvSpPr>
            <a:spLocks noGrp="1"/>
          </p:cNvSpPr>
          <p:nvPr>
            <p:ph type="title"/>
          </p:nvPr>
        </p:nvSpPr>
        <p:spPr>
          <a:xfrm>
            <a:off x="1269876" y="260648"/>
            <a:ext cx="10157354" cy="787400"/>
          </a:xfrm>
        </p:spPr>
        <p:txBody>
          <a:bodyPr>
            <a:normAutofit/>
          </a:bodyPr>
          <a:lstStyle/>
          <a:p>
            <a:pPr algn="ctr"/>
            <a:r>
              <a:rPr lang="it-IT" sz="3200" b="1" dirty="0"/>
              <a:t>QUALI SONO I REQUISITI MINIMI?</a:t>
            </a:r>
          </a:p>
        </p:txBody>
      </p:sp>
      <p:sp>
        <p:nvSpPr>
          <p:cNvPr id="3" name="Segnaposto contenuto 2">
            <a:extLst>
              <a:ext uri="{FF2B5EF4-FFF2-40B4-BE49-F238E27FC236}">
                <a16:creationId xmlns:a16="http://schemas.microsoft.com/office/drawing/2014/main" id="{36810995-2637-4338-9319-F12ACB491412}"/>
              </a:ext>
            </a:extLst>
          </p:cNvPr>
          <p:cNvSpPr>
            <a:spLocks noGrp="1"/>
          </p:cNvSpPr>
          <p:nvPr>
            <p:ph idx="1"/>
          </p:nvPr>
        </p:nvSpPr>
        <p:spPr>
          <a:xfrm>
            <a:off x="693812" y="1556792"/>
            <a:ext cx="10580851" cy="4968552"/>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Il procedimento SUAP deve essere interamente telematico sia nel rapporto con gli utenti sia nel rapporto con le altre pubbliche amministrazioni. I requisiti minimi per l’accreditamento del SUAP al MISE sono:</a:t>
            </a:r>
          </a:p>
          <a:p>
            <a:pPr algn="just"/>
            <a:r>
              <a:rPr lang="it-IT" dirty="0">
                <a:latin typeface="Arial" panose="020B0604020202020204" pitchFamily="34" charset="0"/>
                <a:cs typeface="Arial" panose="020B0604020202020204" pitchFamily="34" charset="0"/>
              </a:rPr>
              <a:t>casella di posta elettronica certificata (PEC) istituzionale;</a:t>
            </a:r>
          </a:p>
          <a:p>
            <a:pPr algn="just"/>
            <a:r>
              <a:rPr lang="it-IT" dirty="0">
                <a:latin typeface="Arial" panose="020B0604020202020204" pitchFamily="34" charset="0"/>
                <a:cs typeface="Arial" panose="020B0604020202020204" pitchFamily="34" charset="0"/>
              </a:rPr>
              <a:t>firma digitale rilasciata al RUP del SUAP per la sottoscrizione degli atti;</a:t>
            </a:r>
          </a:p>
          <a:p>
            <a:pPr algn="just"/>
            <a:r>
              <a:rPr lang="it-IT" dirty="0">
                <a:latin typeface="Arial" panose="020B0604020202020204" pitchFamily="34" charset="0"/>
                <a:cs typeface="Arial" panose="020B0604020202020204" pitchFamily="34" charset="0"/>
              </a:rPr>
              <a:t>applicazione software per la lettura dei documenti firmati digitalmente;</a:t>
            </a:r>
          </a:p>
          <a:p>
            <a:pPr algn="just"/>
            <a:r>
              <a:rPr lang="it-IT" dirty="0">
                <a:latin typeface="Arial" panose="020B0604020202020204" pitchFamily="34" charset="0"/>
                <a:cs typeface="Arial" panose="020B0604020202020204" pitchFamily="34" charset="0"/>
              </a:rPr>
              <a:t>sistema di protocollazione informatica della documentazione in entrata e in uscita;</a:t>
            </a:r>
          </a:p>
          <a:p>
            <a:pPr algn="just"/>
            <a:r>
              <a:rPr lang="it-IT" dirty="0">
                <a:latin typeface="Arial" panose="020B0604020202020204" pitchFamily="34" charset="0"/>
                <a:cs typeface="Arial" panose="020B0604020202020204" pitchFamily="34" charset="0"/>
              </a:rPr>
              <a:t>sito web del SUAP o area ad esso riservata nel sito istituzionale, ove pubblicare le informazioni sui procedimenti amministrativi e le modulistiche di riferimento, con possibilità per gli utenti di verificare lo stato di avanzamento delle pratiche.</a:t>
            </a:r>
          </a:p>
        </p:txBody>
      </p:sp>
    </p:spTree>
    <p:extLst>
      <p:ext uri="{BB962C8B-B14F-4D97-AF65-F5344CB8AC3E}">
        <p14:creationId xmlns:p14="http://schemas.microsoft.com/office/powerpoint/2010/main" val="27612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F1941-A8EF-4939-B7CF-0C814FCA3D3A}"/>
              </a:ext>
            </a:extLst>
          </p:cNvPr>
          <p:cNvSpPr>
            <a:spLocks noGrp="1"/>
          </p:cNvSpPr>
          <p:nvPr>
            <p:ph type="title"/>
          </p:nvPr>
        </p:nvSpPr>
        <p:spPr>
          <a:xfrm>
            <a:off x="1015735" y="476672"/>
            <a:ext cx="10157354" cy="636488"/>
          </a:xfrm>
        </p:spPr>
        <p:txBody>
          <a:bodyPr>
            <a:normAutofit/>
          </a:bodyPr>
          <a:lstStyle/>
          <a:p>
            <a:pPr algn="ctr"/>
            <a:r>
              <a:rPr lang="it-IT" sz="3200" b="1" dirty="0"/>
              <a:t>QUAL È LA NATURA DEL SUAP?</a:t>
            </a:r>
          </a:p>
        </p:txBody>
      </p:sp>
      <p:sp>
        <p:nvSpPr>
          <p:cNvPr id="3" name="Segnaposto contenuto 2">
            <a:extLst>
              <a:ext uri="{FF2B5EF4-FFF2-40B4-BE49-F238E27FC236}">
                <a16:creationId xmlns:a16="http://schemas.microsoft.com/office/drawing/2014/main" id="{1A633B22-5526-467F-BC66-DAA182DBFA56}"/>
              </a:ext>
            </a:extLst>
          </p:cNvPr>
          <p:cNvSpPr>
            <a:spLocks noGrp="1"/>
          </p:cNvSpPr>
          <p:nvPr>
            <p:ph idx="1"/>
          </p:nvPr>
        </p:nvSpPr>
        <p:spPr>
          <a:xfrm>
            <a:off x="621804" y="1556792"/>
            <a:ext cx="10873208" cy="5256584"/>
          </a:xfrm>
        </p:spPr>
        <p:txBody>
          <a:bodyPr>
            <a:normAutofit/>
          </a:bodyPr>
          <a:lstStyle/>
          <a:p>
            <a:pPr marL="0" indent="0" algn="just">
              <a:buNone/>
            </a:pPr>
            <a:r>
              <a:rPr lang="it-IT" dirty="0"/>
              <a:t>«</a:t>
            </a:r>
            <a:r>
              <a:rPr lang="it-IT" i="1" dirty="0">
                <a:latin typeface="Arial" panose="020B0604020202020204" pitchFamily="34" charset="0"/>
                <a:cs typeface="Arial" panose="020B0604020202020204" pitchFamily="34" charset="0"/>
              </a:rPr>
              <a:t>Quello che la legge configura è una sorta di "</a:t>
            </a:r>
            <a:r>
              <a:rPr lang="it-IT" b="1" i="1" dirty="0">
                <a:latin typeface="Arial" panose="020B0604020202020204" pitchFamily="34" charset="0"/>
                <a:cs typeface="Arial" panose="020B0604020202020204" pitchFamily="34" charset="0"/>
              </a:rPr>
              <a:t>procedimento di procedimenti</a:t>
            </a:r>
            <a:r>
              <a:rPr lang="it-IT" i="1" dirty="0">
                <a:latin typeface="Arial" panose="020B0604020202020204" pitchFamily="34" charset="0"/>
                <a:cs typeface="Arial" panose="020B0604020202020204" pitchFamily="34" charset="0"/>
              </a:rPr>
              <a:t>", cioè un iter procedimentale unico in cui confluiscono e si coordinano gli atti e gli adempimenti, facenti capo a diverse competenze, richiesti dalle norme in vigore perché l’insediamento produttivo possa legittimamente essere realizzato. In questo senso, quelli che erano, in precedenza, autonomi provvedimenti, ciascuno dei quali veniva adottato sulla base di un procedimento a sé stante, diventano "atti istruttori" al fine dell’adozione dell’</a:t>
            </a:r>
            <a:r>
              <a:rPr lang="it-IT" b="1" i="1" dirty="0">
                <a:latin typeface="Arial" panose="020B0604020202020204" pitchFamily="34" charset="0"/>
                <a:cs typeface="Arial" panose="020B0604020202020204" pitchFamily="34" charset="0"/>
              </a:rPr>
              <a:t>unico provvedimento conclusivo</a:t>
            </a:r>
            <a:r>
              <a:rPr lang="it-IT" i="1" dirty="0">
                <a:latin typeface="Arial" panose="020B0604020202020204" pitchFamily="34" charset="0"/>
                <a:cs typeface="Arial" panose="020B0604020202020204" pitchFamily="34" charset="0"/>
              </a:rPr>
              <a:t>, titolo per la realizzazione dell’intervento richiesto (cfr. art. 4, comma 1,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447 del 1998, come modificato dall’art. 1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440 del 2000)</a:t>
            </a:r>
            <a:r>
              <a:rPr lang="it-IT" dirty="0">
                <a:latin typeface="Arial" panose="020B0604020202020204" pitchFamily="34" charset="0"/>
                <a:cs typeface="Arial" panose="020B0604020202020204" pitchFamily="34" charset="0"/>
              </a:rPr>
              <a:t>» (C. Cost., 23.07.2002, n. 376)</a:t>
            </a:r>
          </a:p>
        </p:txBody>
      </p:sp>
    </p:spTree>
    <p:extLst>
      <p:ext uri="{BB962C8B-B14F-4D97-AF65-F5344CB8AC3E}">
        <p14:creationId xmlns:p14="http://schemas.microsoft.com/office/powerpoint/2010/main" val="192389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541E7-8E89-4860-A8FB-06A9F26D7F7E}"/>
              </a:ext>
            </a:extLst>
          </p:cNvPr>
          <p:cNvSpPr>
            <a:spLocks noGrp="1"/>
          </p:cNvSpPr>
          <p:nvPr>
            <p:ph type="title"/>
          </p:nvPr>
        </p:nvSpPr>
        <p:spPr>
          <a:xfrm>
            <a:off x="261764" y="76200"/>
            <a:ext cx="11449272" cy="1397000"/>
          </a:xfrm>
        </p:spPr>
        <p:txBody>
          <a:bodyPr>
            <a:normAutofit/>
          </a:bodyPr>
          <a:lstStyle/>
          <a:p>
            <a:pPr algn="ctr"/>
            <a:r>
              <a:rPr lang="it-IT" sz="3200" b="1" dirty="0"/>
              <a:t>È UNO STRUMENTO CHE FAVORISCE L’ECONOMIA</a:t>
            </a:r>
          </a:p>
        </p:txBody>
      </p:sp>
      <p:sp>
        <p:nvSpPr>
          <p:cNvPr id="3" name="Segnaposto contenuto 2">
            <a:extLst>
              <a:ext uri="{FF2B5EF4-FFF2-40B4-BE49-F238E27FC236}">
                <a16:creationId xmlns:a16="http://schemas.microsoft.com/office/drawing/2014/main" id="{5316BF8A-1BA7-4910-B7D9-474ACEF73F34}"/>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Palese è, quindi, la funzione di coordinamento perseguita dalla normativa che disciplina compiti e funzionamento dello "sportello unico per le imprese", attraverso la istituzione di un procedimento amministrativo uniforme volto a consentire ai soggetti in possesso dei requisiti di legge la intrapresa della attività economica. Ciò non solo al fine di garantire, attraverso la uniformità e la ragionevole snellezza del procedimento, la maggiore </a:t>
            </a:r>
            <a:r>
              <a:rPr lang="it-IT" b="1" i="1" dirty="0">
                <a:latin typeface="Arial" panose="020B0604020202020204" pitchFamily="34" charset="0"/>
                <a:cs typeface="Arial" panose="020B0604020202020204" pitchFamily="34" charset="0"/>
              </a:rPr>
              <a:t>trasparenza ed accessibilità del mercato</a:t>
            </a:r>
            <a:r>
              <a:rPr lang="it-IT" i="1" dirty="0">
                <a:latin typeface="Arial" panose="020B0604020202020204" pitchFamily="34" charset="0"/>
                <a:cs typeface="Arial" panose="020B0604020202020204" pitchFamily="34" charset="0"/>
              </a:rPr>
              <a:t>, sì da assicurare le migliori condizioni di concorrenza, ma anche al fine di dare contenuto al precetto di cui all’art. 41 della Costituzione, il quale assegna, fra l’altro, alla legge dello Stato il compito di determinare i controlli opportuni affinché la iniziativa economica, anche privata, sia coordinata a fini sociali</a:t>
            </a:r>
            <a:r>
              <a:rPr lang="it-IT" dirty="0">
                <a:latin typeface="Arial" panose="020B0604020202020204" pitchFamily="34" charset="0"/>
                <a:cs typeface="Arial" panose="020B0604020202020204" pitchFamily="34" charset="0"/>
              </a:rPr>
              <a:t>» (C. Cost., 21.01.2010, n. 15)</a:t>
            </a:r>
          </a:p>
        </p:txBody>
      </p:sp>
    </p:spTree>
    <p:extLst>
      <p:ext uri="{BB962C8B-B14F-4D97-AF65-F5344CB8AC3E}">
        <p14:creationId xmlns:p14="http://schemas.microsoft.com/office/powerpoint/2010/main" val="419776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FC86A-21A2-441B-8C24-8F422CBFB5CC}"/>
              </a:ext>
            </a:extLst>
          </p:cNvPr>
          <p:cNvSpPr>
            <a:spLocks noGrp="1"/>
          </p:cNvSpPr>
          <p:nvPr>
            <p:ph type="title"/>
          </p:nvPr>
        </p:nvSpPr>
        <p:spPr>
          <a:xfrm>
            <a:off x="623966" y="692696"/>
            <a:ext cx="10940891" cy="787400"/>
          </a:xfrm>
        </p:spPr>
        <p:txBody>
          <a:bodyPr>
            <a:normAutofit/>
          </a:bodyPr>
          <a:lstStyle/>
          <a:p>
            <a:pPr algn="ctr"/>
            <a:r>
              <a:rPr lang="it-IT" sz="3200" b="1" dirty="0"/>
              <a:t>È UNO STRUMENTO DI SEMPLIFICAZIONE</a:t>
            </a:r>
            <a:endParaRPr lang="it-IT" sz="3200" dirty="0"/>
          </a:p>
        </p:txBody>
      </p:sp>
      <p:sp>
        <p:nvSpPr>
          <p:cNvPr id="3" name="Segnaposto contenuto 2">
            <a:extLst>
              <a:ext uri="{FF2B5EF4-FFF2-40B4-BE49-F238E27FC236}">
                <a16:creationId xmlns:a16="http://schemas.microsoft.com/office/drawing/2014/main" id="{B8D9A507-35F7-44F8-BEB8-0108AD2A2649}"/>
              </a:ext>
            </a:extLst>
          </p:cNvPr>
          <p:cNvSpPr>
            <a:spLocks noGrp="1"/>
          </p:cNvSpPr>
          <p:nvPr>
            <p:ph idx="1"/>
          </p:nvPr>
        </p:nvSpPr>
        <p:spPr>
          <a:xfrm>
            <a:off x="765820" y="1844824"/>
            <a:ext cx="10657184" cy="4896544"/>
          </a:xfrm>
        </p:spPr>
        <p:txBody>
          <a:bodyPr>
            <a:normAutofit/>
          </a:bodyPr>
          <a:lstStyle/>
          <a:p>
            <a:pPr marL="0" indent="0" algn="just" fontAlgn="base">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Lo Sportello Unico per le Attività Produttive rappresenta, dunque, uno </a:t>
            </a:r>
            <a:r>
              <a:rPr lang="it-IT" b="1" i="1" dirty="0">
                <a:latin typeface="Arial" panose="020B0604020202020204" pitchFamily="34" charset="0"/>
                <a:cs typeface="Arial" panose="020B0604020202020204" pitchFamily="34" charset="0"/>
              </a:rPr>
              <a:t>strumento di semplificazione amministrativa</a:t>
            </a:r>
            <a:r>
              <a:rPr lang="it-IT" i="1" dirty="0">
                <a:latin typeface="Arial" panose="020B0604020202020204" pitchFamily="34" charset="0"/>
                <a:cs typeface="Arial" panose="020B0604020202020204" pitchFamily="34" charset="0"/>
              </a:rPr>
              <a:t> che mira a coordinare tutti gli adempimenti richiesti per la creazione di imprese, l'esercizio di attività produttive e di prestazione di servizi al fine di snellire e semplificare i rapporti tra la P.A. e i cittadini. La sua competenza opera, pertanto, sulla base di determinati presupposti rappresentati dalla opportunità del coordinamento e della semplificazione di tutte le intraprese che possono avere riflessi di natura economico- produttiva, da qualunque soggetto esse provengano e che intersecano prestazione di servizi</a:t>
            </a:r>
            <a:r>
              <a:rPr lang="it-IT" dirty="0">
                <a:latin typeface="Arial" panose="020B0604020202020204" pitchFamily="34" charset="0"/>
                <a:cs typeface="Arial" panose="020B0604020202020204" pitchFamily="34" charset="0"/>
              </a:rPr>
              <a:t>» (T.A.R. Lazio, Roma, sez. II, 25.07.2017, n. 8934).</a:t>
            </a:r>
          </a:p>
        </p:txBody>
      </p:sp>
    </p:spTree>
    <p:extLst>
      <p:ext uri="{BB962C8B-B14F-4D97-AF65-F5344CB8AC3E}">
        <p14:creationId xmlns:p14="http://schemas.microsoft.com/office/powerpoint/2010/main" val="348732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8FC41-2296-4927-BEA4-2A3DD5100FE2}"/>
              </a:ext>
            </a:extLst>
          </p:cNvPr>
          <p:cNvSpPr>
            <a:spLocks noGrp="1"/>
          </p:cNvSpPr>
          <p:nvPr>
            <p:ph type="title"/>
          </p:nvPr>
        </p:nvSpPr>
        <p:spPr>
          <a:xfrm>
            <a:off x="261764" y="332656"/>
            <a:ext cx="11665296" cy="852512"/>
          </a:xfrm>
        </p:spPr>
        <p:txBody>
          <a:bodyPr>
            <a:normAutofit/>
          </a:bodyPr>
          <a:lstStyle/>
          <a:p>
            <a:pPr algn="ctr"/>
            <a:r>
              <a:rPr lang="it-IT" sz="3200" b="1" dirty="0"/>
              <a:t>ART. 38 L. 133/2008 «IMPRESA IN UN GIORNO»</a:t>
            </a:r>
          </a:p>
        </p:txBody>
      </p:sp>
      <p:sp>
        <p:nvSpPr>
          <p:cNvPr id="3" name="Segnaposto contenuto 2">
            <a:extLst>
              <a:ext uri="{FF2B5EF4-FFF2-40B4-BE49-F238E27FC236}">
                <a16:creationId xmlns:a16="http://schemas.microsoft.com/office/drawing/2014/main" id="{7EDD78ED-C2D7-4D66-AF01-A60BBA47A49C}"/>
              </a:ext>
            </a:extLst>
          </p:cNvPr>
          <p:cNvSpPr>
            <a:spLocks noGrp="1"/>
          </p:cNvSpPr>
          <p:nvPr>
            <p:ph idx="1"/>
          </p:nvPr>
        </p:nvSpPr>
        <p:spPr>
          <a:xfrm>
            <a:off x="1117309" y="1701800"/>
            <a:ext cx="10157354" cy="4751536"/>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c. 1 «Al fine di garantire il </a:t>
            </a:r>
            <a:r>
              <a:rPr lang="it-IT" b="1" dirty="0">
                <a:latin typeface="Arial" panose="020B0604020202020204" pitchFamily="34" charset="0"/>
                <a:cs typeface="Arial" panose="020B0604020202020204" pitchFamily="34" charset="0"/>
              </a:rPr>
              <a:t>diritto di iniziativa economica privata </a:t>
            </a:r>
            <a:r>
              <a:rPr lang="it-IT" dirty="0">
                <a:latin typeface="Arial" panose="020B0604020202020204" pitchFamily="34" charset="0"/>
                <a:cs typeface="Arial" panose="020B0604020202020204" pitchFamily="34" charset="0"/>
              </a:rPr>
              <a:t>di cui all'articolo 41 della Costituzione, l'avvio di attività imprenditoriale, per il soggetto in possesso dei requisiti di legge, è tutelato sin dalla presentazione della dichiarazione di inizio attività o dalla richiesta del titolo autorizzatorio»</a:t>
            </a:r>
          </a:p>
          <a:p>
            <a:pPr marL="0" indent="0" algn="just">
              <a:buNone/>
            </a:pPr>
            <a:r>
              <a:rPr lang="it-IT" dirty="0">
                <a:latin typeface="Arial" panose="020B0604020202020204" pitchFamily="34" charset="0"/>
                <a:cs typeface="Arial" panose="020B0604020202020204" pitchFamily="34" charset="0"/>
              </a:rPr>
              <a:t>c. 2 «ai sensi dell’articolo 117, secondo comma, lettere e), m), p) e r), della Costituzione, le disposizioni del presente articolo introducono, anche attraverso il coordinamento informativo statistico e informatico dei dati delle amministrazioni, misure per assicurare, nel rispetto delle libertà fondamentali, </a:t>
            </a:r>
            <a:r>
              <a:rPr lang="it-IT" b="1" dirty="0">
                <a:latin typeface="Arial" panose="020B0604020202020204" pitchFamily="34" charset="0"/>
                <a:cs typeface="Arial" panose="020B0604020202020204" pitchFamily="34" charset="0"/>
              </a:rPr>
              <a:t>l’efficienza del mercato, la libera concorrenza e i livelli essenziali delle prestazioni concernenti i diritti civili e sociali che devono essere garantiti su tutto il territorio nazionale</a:t>
            </a:r>
            <a:r>
              <a:rPr lang="it-IT" dirty="0">
                <a:latin typeface="Arial" panose="020B0604020202020204" pitchFamily="34" charset="0"/>
                <a:cs typeface="Arial" panose="020B0604020202020204" pitchFamily="34" charset="0"/>
              </a:rPr>
              <a:t>. Esse costituiscono adempimento della direttiva 2006/123/CE del Parlamento europeo e del Consiglio, del 12 dicembre 2006, ai sensi dell’articolo 117, primo comma, della Costituzione»</a:t>
            </a:r>
          </a:p>
          <a:p>
            <a:endParaRPr lang="it-IT" dirty="0"/>
          </a:p>
        </p:txBody>
      </p:sp>
    </p:spTree>
    <p:extLst>
      <p:ext uri="{BB962C8B-B14F-4D97-AF65-F5344CB8AC3E}">
        <p14:creationId xmlns:p14="http://schemas.microsoft.com/office/powerpoint/2010/main" val="40271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FA1E9-0D6E-4E46-82C3-E5971CE63E83}"/>
              </a:ext>
            </a:extLst>
          </p:cNvPr>
          <p:cNvSpPr>
            <a:spLocks noGrp="1"/>
          </p:cNvSpPr>
          <p:nvPr>
            <p:ph type="title"/>
          </p:nvPr>
        </p:nvSpPr>
        <p:spPr>
          <a:xfrm>
            <a:off x="189756" y="116632"/>
            <a:ext cx="12287100" cy="564480"/>
          </a:xfrm>
        </p:spPr>
        <p:txBody>
          <a:bodyPr>
            <a:normAutofit/>
          </a:bodyPr>
          <a:lstStyle/>
          <a:p>
            <a:pPr algn="ctr"/>
            <a:r>
              <a:rPr lang="it-IT" sz="3200" b="1" dirty="0"/>
              <a:t>ART. 38 L. 133/2008 «IMPRESA IN UN GIORNO»</a:t>
            </a:r>
            <a:endParaRPr lang="it-IT" sz="3200" dirty="0"/>
          </a:p>
        </p:txBody>
      </p:sp>
      <p:sp>
        <p:nvSpPr>
          <p:cNvPr id="3" name="Segnaposto contenuto 2">
            <a:extLst>
              <a:ext uri="{FF2B5EF4-FFF2-40B4-BE49-F238E27FC236}">
                <a16:creationId xmlns:a16="http://schemas.microsoft.com/office/drawing/2014/main" id="{09B5795C-1AA1-47EF-81DA-669792E051DA}"/>
              </a:ext>
            </a:extLst>
          </p:cNvPr>
          <p:cNvSpPr>
            <a:spLocks noGrp="1"/>
          </p:cNvSpPr>
          <p:nvPr>
            <p:ph idx="1"/>
          </p:nvPr>
        </p:nvSpPr>
        <p:spPr>
          <a:xfrm>
            <a:off x="297768" y="980728"/>
            <a:ext cx="11593288" cy="6176888"/>
          </a:xfrm>
        </p:spPr>
        <p:txBody>
          <a:bodyPr>
            <a:normAutofit fontScale="77500" lnSpcReduction="20000"/>
          </a:bodyPr>
          <a:lstStyle/>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c. 3 «</a:t>
            </a:r>
            <a:r>
              <a:rPr lang="it-IT" altLang="it-IT" dirty="0">
                <a:latin typeface="Arial" panose="020B0604020202020204" pitchFamily="34" charset="0"/>
                <a:cs typeface="Arial" panose="020B0604020202020204" pitchFamily="34" charset="0"/>
              </a:rPr>
              <a:t>Con </a:t>
            </a:r>
            <a:r>
              <a:rPr lang="it-IT" altLang="it-IT" b="1" dirty="0">
                <a:latin typeface="Arial" panose="020B0604020202020204" pitchFamily="34" charset="0"/>
                <a:cs typeface="Arial" panose="020B0604020202020204" pitchFamily="34" charset="0"/>
              </a:rPr>
              <a:t>regolamento</a:t>
            </a:r>
            <a:r>
              <a:rPr lang="it-IT" altLang="it-IT" dirty="0">
                <a:latin typeface="Arial" panose="020B0604020202020204" pitchFamily="34" charset="0"/>
                <a:cs typeface="Arial" panose="020B0604020202020204" pitchFamily="34" charset="0"/>
              </a:rPr>
              <a:t>, adottato ai sensi dell'articolo 17, comma 2, della legge 23 agosto 1988, n. 400, su proposta del Ministro dello sviluppo economico e del Ministro per la semplificazione normativa, di concerto con il Ministro per la pubblica amministrazione e l’innovazione, sentita la Conferenza unificata di cui all'articolo 8 del decreto legislativo 28 agosto 1997, n. 281, e successive modificazioni, si procede alla semplificazione e al riordino della disciplina dello sportello unico per le attività produttive di cui al regolamento di cui al </a:t>
            </a:r>
            <a:r>
              <a:rPr lang="it-IT" altLang="it-IT" dirty="0" err="1">
                <a:latin typeface="Arial" panose="020B0604020202020204" pitchFamily="34" charset="0"/>
                <a:cs typeface="Arial" panose="020B0604020202020204" pitchFamily="34" charset="0"/>
              </a:rPr>
              <a:t>d.P.R.</a:t>
            </a:r>
            <a:r>
              <a:rPr lang="it-IT" altLang="it-IT" dirty="0">
                <a:latin typeface="Arial" panose="020B0604020202020204" pitchFamily="34" charset="0"/>
                <a:cs typeface="Arial" panose="020B0604020202020204" pitchFamily="34" charset="0"/>
              </a:rPr>
              <a:t> 20 ottobre 1998, n. 447, e successive modificazioni, </a:t>
            </a:r>
            <a:r>
              <a:rPr lang="it-IT" altLang="it-IT" b="1" dirty="0">
                <a:latin typeface="Arial" panose="020B0604020202020204" pitchFamily="34" charset="0"/>
                <a:cs typeface="Arial" panose="020B0604020202020204" pitchFamily="34" charset="0"/>
              </a:rPr>
              <a:t>in base ai seguenti principi e criteri</a:t>
            </a:r>
            <a:r>
              <a:rPr lang="it-IT" altLang="it-IT" dirty="0">
                <a:latin typeface="Arial" panose="020B0604020202020204" pitchFamily="34" charset="0"/>
                <a:cs typeface="Arial" panose="020B0604020202020204" pitchFamily="34" charset="0"/>
              </a:rPr>
              <a:t>, </a:t>
            </a:r>
            <a:r>
              <a:rPr lang="it-IT" altLang="it-IT" b="1" dirty="0">
                <a:latin typeface="Arial" panose="020B0604020202020204" pitchFamily="34" charset="0"/>
                <a:cs typeface="Arial" panose="020B0604020202020204" pitchFamily="34" charset="0"/>
              </a:rPr>
              <a:t>nel rispetto</a:t>
            </a:r>
            <a:r>
              <a:rPr lang="it-IT" altLang="it-IT" dirty="0">
                <a:latin typeface="Arial" panose="020B0604020202020204" pitchFamily="34" charset="0"/>
                <a:cs typeface="Arial" panose="020B0604020202020204" pitchFamily="34" charset="0"/>
              </a:rPr>
              <a:t> di quanto previsto dagli articoli 19, comma 1 e 20, comma 4, della legge 7 agosto 1990, n. 241:</a:t>
            </a:r>
          </a:p>
          <a:p>
            <a:pPr marL="0" lvl="0" indent="0" algn="just" defTabSz="914400" eaLnBrk="0" fontAlgn="base" hangingPunct="0">
              <a:lnSpc>
                <a:spcPct val="100000"/>
              </a:lnSpc>
              <a:spcBef>
                <a:spcPct val="0"/>
              </a:spcBef>
              <a:spcAft>
                <a:spcPct val="0"/>
              </a:spcAft>
              <a:buSzTx/>
              <a:buNone/>
            </a:pPr>
            <a:endParaRPr lang="it-IT" alt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a) attuazione del principio secondo cui, salvo quanto previsto per i soggetti privati di cui alla lettera c) (</a:t>
            </a:r>
            <a:r>
              <a:rPr lang="it-IT" altLang="it-IT" dirty="0" err="1">
                <a:latin typeface="Arial" panose="020B0604020202020204" pitchFamily="34" charset="0"/>
                <a:cs typeface="Arial" panose="020B0604020202020204" pitchFamily="34" charset="0"/>
              </a:rPr>
              <a:t>n.d.r.</a:t>
            </a:r>
            <a:r>
              <a:rPr lang="it-IT" altLang="it-IT" dirty="0">
                <a:latin typeface="Arial" panose="020B0604020202020204" pitchFamily="34" charset="0"/>
                <a:cs typeface="Arial" panose="020B0604020202020204" pitchFamily="34" charset="0"/>
              </a:rPr>
              <a:t> Agenzia delle imprese) e dall'articolo 9 del decreto-legge 31 gennaio 2007, n. 7 (</a:t>
            </a:r>
            <a:r>
              <a:rPr lang="it-IT" altLang="it-IT" dirty="0" err="1">
                <a:latin typeface="Arial" panose="020B0604020202020204" pitchFamily="34" charset="0"/>
                <a:cs typeface="Arial" panose="020B0604020202020204" pitchFamily="34" charset="0"/>
              </a:rPr>
              <a:t>n.d.r.</a:t>
            </a:r>
            <a:r>
              <a:rPr lang="it-IT" altLang="it-IT" dirty="0">
                <a:latin typeface="Arial" panose="020B0604020202020204" pitchFamily="34" charset="0"/>
                <a:cs typeface="Arial" panose="020B0604020202020204" pitchFamily="34" charset="0"/>
              </a:rPr>
              <a:t> comunicazione unica per le imprese), convertito, con modificazioni, dalla legge 2 aprile 2007, n. 40, lo sportello unico costituisce </a:t>
            </a:r>
            <a:r>
              <a:rPr lang="it-IT" altLang="it-IT" b="1" dirty="0">
                <a:latin typeface="Arial" panose="020B0604020202020204" pitchFamily="34" charset="0"/>
                <a:cs typeface="Arial" panose="020B0604020202020204" pitchFamily="34" charset="0"/>
              </a:rPr>
              <a:t>l'unico punto di accesso </a:t>
            </a:r>
            <a:r>
              <a:rPr lang="it-IT" altLang="it-IT" dirty="0">
                <a:latin typeface="Arial" panose="020B0604020202020204" pitchFamily="34" charset="0"/>
                <a:cs typeface="Arial" panose="020B0604020202020204" pitchFamily="34" charset="0"/>
              </a:rPr>
              <a:t>per il richiedente in relazione a tutte le vicende amministrative riguardanti la sua attività produttiva e fornisce, altresì, una risposta unica e tempestiva in luogo di tutte le pubbliche amministrazioni comunque coinvolte nel procedimento, ivi comprese quelle di cui all'articolo 14-quater, comma 3, della legge 7 agosto 1990, n. 241;</a:t>
            </a:r>
          </a:p>
          <a:p>
            <a:pPr marL="0" lvl="0" indent="0" algn="just" defTabSz="914400" eaLnBrk="0" fontAlgn="base" hangingPunct="0">
              <a:lnSpc>
                <a:spcPct val="100000"/>
              </a:lnSpc>
              <a:spcBef>
                <a:spcPct val="0"/>
              </a:spcBef>
              <a:spcAft>
                <a:spcPct val="0"/>
              </a:spcAft>
              <a:buSzTx/>
              <a:buNone/>
            </a:pPr>
            <a:endParaRPr lang="it-IT" alt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a-bis) viene assicurato, anche attraverso apposite misure telematiche, il </a:t>
            </a:r>
            <a:r>
              <a:rPr lang="it-IT" altLang="it-IT" b="1" dirty="0">
                <a:latin typeface="Arial" panose="020B0604020202020204" pitchFamily="34" charset="0"/>
                <a:cs typeface="Arial" panose="020B0604020202020204" pitchFamily="34" charset="0"/>
              </a:rPr>
              <a:t>collegamento</a:t>
            </a:r>
            <a:r>
              <a:rPr lang="it-IT" altLang="it-IT" dirty="0">
                <a:latin typeface="Arial" panose="020B0604020202020204" pitchFamily="34" charset="0"/>
                <a:cs typeface="Arial" panose="020B0604020202020204" pitchFamily="34" charset="0"/>
              </a:rPr>
              <a:t> tra le attività relative alla costituzione dell'impresa di cui alla comunicazione unica disciplinata dall'articolo 9 del decreto-legge 31 gennaio 2007, n. 7, convertito, con modificazioni, dalla legge 2 aprile 2007, n. 40 e le attività relative alla attività produttiva di cui alla lettera a) del presente comma;</a:t>
            </a:r>
          </a:p>
          <a:p>
            <a:pPr marL="0" lvl="0" indent="0" algn="just" defTabSz="914400" eaLnBrk="0" fontAlgn="base" hangingPunct="0">
              <a:lnSpc>
                <a:spcPct val="100000"/>
              </a:lnSpc>
              <a:spcBef>
                <a:spcPct val="0"/>
              </a:spcBef>
              <a:spcAft>
                <a:spcPct val="0"/>
              </a:spcAft>
              <a:buSzTx/>
              <a:buNone/>
            </a:pP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b) le disposizioni si applicano sia per l'espletamento delle procedure e delle formalità per i prestatori di </a:t>
            </a:r>
            <a:r>
              <a:rPr lang="it-IT" altLang="it-IT" b="1" dirty="0">
                <a:latin typeface="Arial" panose="020B0604020202020204" pitchFamily="34" charset="0"/>
                <a:cs typeface="Arial" panose="020B0604020202020204" pitchFamily="34" charset="0"/>
              </a:rPr>
              <a:t>servizi</a:t>
            </a:r>
            <a:r>
              <a:rPr lang="it-IT" altLang="it-IT" dirty="0">
                <a:latin typeface="Arial" panose="020B0604020202020204" pitchFamily="34" charset="0"/>
                <a:cs typeface="Arial" panose="020B0604020202020204" pitchFamily="34" charset="0"/>
              </a:rPr>
              <a:t> di cui alla direttiva 2006/123/CE del Parlamento europeo e del Consiglio, del 12 dicembre 2006, sia per la realizzazione e la modifica di </a:t>
            </a:r>
            <a:r>
              <a:rPr lang="it-IT" altLang="it-IT" b="1" dirty="0">
                <a:latin typeface="Arial" panose="020B0604020202020204" pitchFamily="34" charset="0"/>
                <a:cs typeface="Arial" panose="020B0604020202020204" pitchFamily="34" charset="0"/>
              </a:rPr>
              <a:t>impianti produttivi </a:t>
            </a:r>
            <a:r>
              <a:rPr lang="it-IT" altLang="it-IT" dirty="0">
                <a:latin typeface="Arial" panose="020B0604020202020204" pitchFamily="34" charset="0"/>
                <a:cs typeface="Arial" panose="020B0604020202020204" pitchFamily="34" charset="0"/>
              </a:rPr>
              <a:t>di beni e servizi;</a:t>
            </a:r>
          </a:p>
          <a:p>
            <a:pPr marL="0" lvl="0" indent="0" algn="just" defTabSz="914400" eaLnBrk="0" fontAlgn="base" hangingPunct="0">
              <a:lnSpc>
                <a:spcPct val="100000"/>
              </a:lnSpc>
              <a:spcBef>
                <a:spcPct val="0"/>
              </a:spcBef>
              <a:spcAft>
                <a:spcPct val="0"/>
              </a:spcAft>
              <a:buSzTx/>
              <a:buNone/>
            </a:pPr>
            <a:endParaRPr lang="it-IT" alt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0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9EA1A-8587-4D7D-9C78-9F579ADD21AD}"/>
              </a:ext>
            </a:extLst>
          </p:cNvPr>
          <p:cNvSpPr>
            <a:spLocks noGrp="1"/>
          </p:cNvSpPr>
          <p:nvPr>
            <p:ph type="title"/>
          </p:nvPr>
        </p:nvSpPr>
        <p:spPr>
          <a:xfrm>
            <a:off x="129997" y="188640"/>
            <a:ext cx="11521280" cy="576064"/>
          </a:xfrm>
        </p:spPr>
        <p:txBody>
          <a:bodyPr>
            <a:normAutofit/>
          </a:bodyPr>
          <a:lstStyle/>
          <a:p>
            <a:pPr algn="ctr"/>
            <a:r>
              <a:rPr lang="it-IT" sz="3200" b="1" dirty="0"/>
              <a:t>ART. 38 L. 133/2008 «IMPRESA IN UN GIORNO»</a:t>
            </a:r>
            <a:endParaRPr lang="it-IT" sz="3200" dirty="0"/>
          </a:p>
        </p:txBody>
      </p:sp>
      <p:sp>
        <p:nvSpPr>
          <p:cNvPr id="3" name="Segnaposto contenuto 2">
            <a:extLst>
              <a:ext uri="{FF2B5EF4-FFF2-40B4-BE49-F238E27FC236}">
                <a16:creationId xmlns:a16="http://schemas.microsoft.com/office/drawing/2014/main" id="{29F9FFA9-7D59-4AE9-A080-8F8F308E8185}"/>
              </a:ext>
            </a:extLst>
          </p:cNvPr>
          <p:cNvSpPr>
            <a:spLocks noGrp="1"/>
          </p:cNvSpPr>
          <p:nvPr>
            <p:ph idx="1"/>
          </p:nvPr>
        </p:nvSpPr>
        <p:spPr>
          <a:xfrm>
            <a:off x="261764" y="908720"/>
            <a:ext cx="11665296" cy="6192688"/>
          </a:xfrm>
        </p:spPr>
        <p:txBody>
          <a:bodyPr>
            <a:normAutofit fontScale="70000" lnSpcReduction="20000"/>
          </a:bodyPr>
          <a:lstStyle/>
          <a:p>
            <a:pPr mar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c) l'attestazione della sussistenza dei requisiti previsti dalla normativa per la realizzazione, la trasformazione, il trasferimento e la cessazione dell'esercizio dell'attività di impresa può essere affidata a soggetti privati accreditati («</a:t>
            </a:r>
            <a:r>
              <a:rPr lang="it-IT" altLang="it-IT" b="1" dirty="0">
                <a:latin typeface="Arial" panose="020B0604020202020204" pitchFamily="34" charset="0"/>
                <a:cs typeface="Arial" panose="020B0604020202020204" pitchFamily="34" charset="0"/>
              </a:rPr>
              <a:t>Agenzie per le imprese</a:t>
            </a:r>
            <a:r>
              <a:rPr lang="it-IT" altLang="it-IT" dirty="0">
                <a:latin typeface="Arial" panose="020B0604020202020204" pitchFamily="34" charset="0"/>
                <a:cs typeface="Arial" panose="020B0604020202020204" pitchFamily="34" charset="0"/>
              </a:rPr>
              <a:t>»). In caso di istruttoria con esito positivo, tali soggetti privati rilasciano una dichiarazione di conformità che costituisce titolo autorizzatorio per l'esercizio dell'attività. Qualora si tratti di procedimenti che comportino attività discrezionale da parte dell'Amministrazione, i soggetti privati accreditati svolgono unicamente attività istruttorie in luogo e a supporto dello sportello unico;</a:t>
            </a:r>
            <a:br>
              <a:rPr lang="it-IT" alt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d) i comuni che non hanno istituito lo sportello unico, ovvero il cui sportello unico non risponde ai requisiti di cui alla lettera a), esercitano le funzioni relative allo sportello unico, delegandole alle </a:t>
            </a:r>
            <a:r>
              <a:rPr lang="it-IT" altLang="it-IT" b="1" dirty="0">
                <a:latin typeface="Arial" panose="020B0604020202020204" pitchFamily="34" charset="0"/>
                <a:cs typeface="Arial" panose="020B0604020202020204" pitchFamily="34" charset="0"/>
              </a:rPr>
              <a:t>camere di commercio</a:t>
            </a:r>
            <a:r>
              <a:rPr lang="it-IT" altLang="it-IT" dirty="0">
                <a:latin typeface="Arial" panose="020B0604020202020204" pitchFamily="34" charset="0"/>
                <a:cs typeface="Arial" panose="020B0604020202020204" pitchFamily="34" charset="0"/>
              </a:rPr>
              <a:t>, industria, artigianato e agricoltura le quali mettono a disposizione il portale "impresa.gov" che assume la denominazione di "</a:t>
            </a:r>
            <a:r>
              <a:rPr lang="it-IT" altLang="it-IT" dirty="0" err="1">
                <a:latin typeface="Arial" panose="020B0604020202020204" pitchFamily="34" charset="0"/>
                <a:cs typeface="Arial" panose="020B0604020202020204" pitchFamily="34" charset="0"/>
              </a:rPr>
              <a:t>impresainungiorno</a:t>
            </a:r>
            <a:r>
              <a:rPr lang="it-IT" altLang="it-IT" dirty="0">
                <a:latin typeface="Arial" panose="020B0604020202020204" pitchFamily="34" charset="0"/>
                <a:cs typeface="Arial" panose="020B0604020202020204" pitchFamily="34" charset="0"/>
              </a:rPr>
              <a:t>", prevedendo forme di gestione congiunta con l'ANCI;</a:t>
            </a:r>
          </a:p>
          <a:p>
            <a:pPr marL="0" lvl="0" indent="0" algn="just" defTabSz="914400" eaLnBrk="0" fontAlgn="base" hangingPunct="0">
              <a:lnSpc>
                <a:spcPct val="100000"/>
              </a:lnSpc>
              <a:spcBef>
                <a:spcPct val="0"/>
              </a:spcBef>
              <a:spcAft>
                <a:spcPct val="0"/>
              </a:spcAft>
              <a:buSzTx/>
              <a:buNone/>
            </a:pP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e) l'attività di impresa può essere avviata </a:t>
            </a:r>
            <a:r>
              <a:rPr lang="it-IT" altLang="it-IT" b="1" dirty="0">
                <a:latin typeface="Arial" panose="020B0604020202020204" pitchFamily="34" charset="0"/>
                <a:cs typeface="Arial" panose="020B0604020202020204" pitchFamily="34" charset="0"/>
              </a:rPr>
              <a:t>immediatamente</a:t>
            </a:r>
            <a:r>
              <a:rPr lang="it-IT" altLang="it-IT" dirty="0">
                <a:latin typeface="Arial" panose="020B0604020202020204" pitchFamily="34" charset="0"/>
                <a:cs typeface="Arial" panose="020B0604020202020204" pitchFamily="34" charset="0"/>
              </a:rPr>
              <a:t> nei casi in cui sia sufficiente la presentazione della dichiarazione di inizio attività allo sportello unico;</a:t>
            </a:r>
          </a:p>
          <a:p>
            <a:pPr marL="0" lvl="0" indent="0" algn="just" defTabSz="914400" eaLnBrk="0" fontAlgn="base" hangingPunct="0">
              <a:lnSpc>
                <a:spcPct val="100000"/>
              </a:lnSpc>
              <a:spcBef>
                <a:spcPct val="0"/>
              </a:spcBef>
              <a:spcAft>
                <a:spcPct val="0"/>
              </a:spcAft>
              <a:buSzTx/>
              <a:buNone/>
            </a:pP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f) lo sportello unico, al momento della presentazione della dichiarazione attestante la sussistenza dei requisiti previsti per la realizzazione dell'intervento, rilascia una ricevuta che, in caso di dichiarazione di inizio attività, costituisce </a:t>
            </a:r>
            <a:r>
              <a:rPr lang="it-IT" altLang="it-IT" b="1" dirty="0">
                <a:latin typeface="Arial" panose="020B0604020202020204" pitchFamily="34" charset="0"/>
                <a:cs typeface="Arial" panose="020B0604020202020204" pitchFamily="34" charset="0"/>
              </a:rPr>
              <a:t>titolo autorizzatorio</a:t>
            </a:r>
            <a:r>
              <a:rPr lang="it-IT" altLang="it-IT" dirty="0">
                <a:latin typeface="Arial" panose="020B0604020202020204" pitchFamily="34" charset="0"/>
                <a:cs typeface="Arial" panose="020B0604020202020204" pitchFamily="34" charset="0"/>
              </a:rPr>
              <a:t>;</a:t>
            </a:r>
          </a:p>
          <a:p>
            <a:pPr marL="0" lvl="0" indent="0" algn="just" defTabSz="914400" eaLnBrk="0" fontAlgn="base" hangingPunct="0">
              <a:lnSpc>
                <a:spcPct val="100000"/>
              </a:lnSpc>
              <a:spcBef>
                <a:spcPct val="0"/>
              </a:spcBef>
              <a:spcAft>
                <a:spcPct val="0"/>
              </a:spcAft>
              <a:buSzTx/>
              <a:buNone/>
            </a:pP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g) per i progetti di impianto produttivo eventualmente </a:t>
            </a:r>
            <a:r>
              <a:rPr lang="it-IT" altLang="it-IT" b="1" dirty="0">
                <a:latin typeface="Arial" panose="020B0604020202020204" pitchFamily="34" charset="0"/>
                <a:cs typeface="Arial" panose="020B0604020202020204" pitchFamily="34" charset="0"/>
              </a:rPr>
              <a:t>contrastanti con le previsioni degli strumenti urbanistici</a:t>
            </a:r>
            <a:r>
              <a:rPr lang="it-IT" altLang="it-IT" dirty="0">
                <a:latin typeface="Arial" panose="020B0604020202020204" pitchFamily="34" charset="0"/>
                <a:cs typeface="Arial" panose="020B0604020202020204" pitchFamily="34" charset="0"/>
              </a:rPr>
              <a:t>, è previsto un termine di trenta giorni per il rigetto o la formulazione di osservazioni ostative, ovvero per l'attivazione della </a:t>
            </a:r>
            <a:r>
              <a:rPr lang="it-IT" altLang="it-IT" b="1" dirty="0">
                <a:latin typeface="Arial" panose="020B0604020202020204" pitchFamily="34" charset="0"/>
                <a:cs typeface="Arial" panose="020B0604020202020204" pitchFamily="34" charset="0"/>
              </a:rPr>
              <a:t>conferenza di servizi </a:t>
            </a:r>
            <a:r>
              <a:rPr lang="it-IT" altLang="it-IT" dirty="0">
                <a:latin typeface="Arial" panose="020B0604020202020204" pitchFamily="34" charset="0"/>
                <a:cs typeface="Arial" panose="020B0604020202020204" pitchFamily="34" charset="0"/>
              </a:rPr>
              <a:t>per la conclusione certa del procedimento;</a:t>
            </a:r>
          </a:p>
          <a:p>
            <a:pPr marL="0" lvl="0" indent="0" algn="just" defTabSz="914400" eaLnBrk="0" fontAlgn="base" hangingPunct="0">
              <a:lnSpc>
                <a:spcPct val="100000"/>
              </a:lnSpc>
              <a:spcBef>
                <a:spcPct val="0"/>
              </a:spcBef>
              <a:spcAft>
                <a:spcPct val="0"/>
              </a:spcAft>
              <a:buSzTx/>
              <a:buNone/>
            </a:pPr>
            <a:br>
              <a:rPr lang="it-IT" altLang="it-IT" dirty="0">
                <a:latin typeface="Arial" panose="020B0604020202020204" pitchFamily="34" charset="0"/>
                <a:cs typeface="Arial" panose="020B0604020202020204" pitchFamily="34" charset="0"/>
              </a:rPr>
            </a:br>
            <a:r>
              <a:rPr lang="it-IT" altLang="it-IT" dirty="0">
                <a:latin typeface="Arial" panose="020B0604020202020204" pitchFamily="34" charset="0"/>
                <a:cs typeface="Arial" panose="020B0604020202020204" pitchFamily="34" charset="0"/>
              </a:rPr>
              <a:t>h) in caso di mancato ricorso alla conferenza di servizi, scaduto il termine previsto per le altre amministrazioni per pronunciarsi sulle questioni di loro competenza, l'amministrazione procedente conclude in ogni caso il procedimento prescindendo dal loro avviso; in tal caso, salvo il caso di omessa richiesta dell'avviso, il responsabile del procedimento non può essere chiamato a rispondere degli eventuali danni derivanti dalla mancata emissione degli avvisi medesimi</a:t>
            </a:r>
            <a:r>
              <a:rPr lang="it-IT" dirty="0">
                <a:latin typeface="Arial" panose="020B0604020202020204" pitchFamily="34" charset="0"/>
                <a:cs typeface="Arial" panose="020B0604020202020204" pitchFamily="34" charset="0"/>
              </a:rPr>
              <a:t>»</a:t>
            </a:r>
          </a:p>
          <a:p>
            <a:pPr marL="0" indent="0">
              <a:buNone/>
            </a:pPr>
            <a:endParaRPr lang="it-IT" dirty="0"/>
          </a:p>
        </p:txBody>
      </p:sp>
    </p:spTree>
    <p:extLst>
      <p:ext uri="{BB962C8B-B14F-4D97-AF65-F5344CB8AC3E}">
        <p14:creationId xmlns:p14="http://schemas.microsoft.com/office/powerpoint/2010/main" val="37376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AAA3F6-3109-4EC2-8CA8-C2EC1935D881}"/>
              </a:ext>
            </a:extLst>
          </p:cNvPr>
          <p:cNvSpPr>
            <a:spLocks noGrp="1"/>
          </p:cNvSpPr>
          <p:nvPr>
            <p:ph type="title"/>
          </p:nvPr>
        </p:nvSpPr>
        <p:spPr>
          <a:xfrm>
            <a:off x="1117309" y="620688"/>
            <a:ext cx="10157354" cy="852512"/>
          </a:xfrm>
        </p:spPr>
        <p:txBody>
          <a:bodyPr/>
          <a:lstStyle/>
          <a:p>
            <a:pPr algn="ctr"/>
            <a:r>
              <a:rPr lang="it-IT" sz="3200" b="1" dirty="0"/>
              <a:t>D.P.R. N. 160/2010</a:t>
            </a:r>
          </a:p>
        </p:txBody>
      </p:sp>
      <p:sp>
        <p:nvSpPr>
          <p:cNvPr id="3" name="Segnaposto contenuto 2">
            <a:extLst>
              <a:ext uri="{FF2B5EF4-FFF2-40B4-BE49-F238E27FC236}">
                <a16:creationId xmlns:a16="http://schemas.microsoft.com/office/drawing/2014/main" id="{94AE7C44-DA10-4E32-9E96-A5614334675C}"/>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contiene, a livello statale, l’attuale disciplina normativa dello Sportello unico per le attività produttive.</a:t>
            </a:r>
          </a:p>
          <a:p>
            <a:pPr algn="just"/>
            <a:r>
              <a:rPr lang="it-IT" dirty="0">
                <a:latin typeface="Arial" panose="020B0604020202020204" pitchFamily="34" charset="0"/>
                <a:cs typeface="Arial" panose="020B0604020202020204" pitchFamily="34" charset="0"/>
              </a:rPr>
              <a:t>Ovviamente questa disciplina andrà poi coordinata ed integrata con quella regionale prevista dalla L. R. Veneto n. 55/2012 e, in via subordinata ed eventuale, con la normativa comunale.</a:t>
            </a:r>
          </a:p>
        </p:txBody>
      </p:sp>
    </p:spTree>
    <p:extLst>
      <p:ext uri="{BB962C8B-B14F-4D97-AF65-F5344CB8AC3E}">
        <p14:creationId xmlns:p14="http://schemas.microsoft.com/office/powerpoint/2010/main" val="3519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15EE5-CB2F-4D3E-8B53-A9AF568BB6AC}"/>
              </a:ext>
            </a:extLst>
          </p:cNvPr>
          <p:cNvSpPr>
            <a:spLocks noGrp="1"/>
          </p:cNvSpPr>
          <p:nvPr>
            <p:ph type="title"/>
          </p:nvPr>
        </p:nvSpPr>
        <p:spPr/>
        <p:txBody>
          <a:bodyPr>
            <a:normAutofit/>
          </a:bodyPr>
          <a:lstStyle/>
          <a:p>
            <a:pPr algn="ctr"/>
            <a:r>
              <a:rPr lang="it-IT" sz="3200" b="1" dirty="0"/>
              <a:t>QUALI POTERI HA IL COMUNE?</a:t>
            </a:r>
          </a:p>
        </p:txBody>
      </p:sp>
      <p:sp>
        <p:nvSpPr>
          <p:cNvPr id="3" name="Segnaposto contenuto 2">
            <a:extLst>
              <a:ext uri="{FF2B5EF4-FFF2-40B4-BE49-F238E27FC236}">
                <a16:creationId xmlns:a16="http://schemas.microsoft.com/office/drawing/2014/main" id="{46722433-555A-42B6-AC99-C11BB1C42FB7}"/>
              </a:ext>
            </a:extLst>
          </p:cNvPr>
          <p:cNvSpPr>
            <a:spLocks noGrp="1"/>
          </p:cNvSpPr>
          <p:nvPr>
            <p:ph idx="1"/>
          </p:nvPr>
        </p:nvSpPr>
        <p:spPr>
          <a:xfrm>
            <a:off x="477788" y="1701800"/>
            <a:ext cx="11233248" cy="4470400"/>
          </a:xfrm>
        </p:spPr>
        <p:txBody>
          <a:bodyPr/>
          <a:lstStyle/>
          <a:p>
            <a:pPr algn="just"/>
            <a:r>
              <a:rPr lang="it-IT" dirty="0">
                <a:latin typeface="Arial" panose="020B0604020202020204" pitchFamily="34" charset="0"/>
                <a:cs typeface="Arial" panose="020B0604020202020204" pitchFamily="34" charset="0"/>
              </a:rPr>
              <a:t>Nell’ambito della propria «</a:t>
            </a:r>
            <a:r>
              <a:rPr lang="it-IT" b="1" dirty="0">
                <a:solidFill>
                  <a:srgbClr val="FF0000"/>
                </a:solidFill>
                <a:latin typeface="Arial" panose="020B0604020202020204" pitchFamily="34" charset="0"/>
                <a:cs typeface="Arial" panose="020B0604020202020204" pitchFamily="34" charset="0"/>
              </a:rPr>
              <a:t>autonomia organizzativa</a:t>
            </a:r>
            <a:r>
              <a:rPr lang="it-IT" dirty="0">
                <a:latin typeface="Arial" panose="020B0604020202020204" pitchFamily="34" charset="0"/>
                <a:cs typeface="Arial" panose="020B0604020202020204" pitchFamily="34" charset="0"/>
              </a:rPr>
              <a:t>», il Comune, </a:t>
            </a:r>
            <a:r>
              <a:rPr lang="it-IT" i="1" dirty="0">
                <a:latin typeface="Arial" panose="020B0604020202020204" pitchFamily="34" charset="0"/>
                <a:cs typeface="Arial" panose="020B0604020202020204" pitchFamily="34" charset="0"/>
              </a:rPr>
              <a:t>ex</a:t>
            </a:r>
            <a:r>
              <a:rPr lang="it-IT" dirty="0">
                <a:latin typeface="Arial" panose="020B0604020202020204" pitchFamily="34" charset="0"/>
                <a:cs typeface="Arial" panose="020B0604020202020204" pitchFamily="34" charset="0"/>
              </a:rPr>
              <a:t> art. 96 T.U.E.L., ha ampia discrezionalità nell’organizzare i propri uffici in modo da soddisfare le esigenze locali, conseguire risparmi di spesa e recuperare l’efficienza nei procedimenti amministrativi, anche mediante la soppressione di organismi collegiali ritenuti superflui.</a:t>
            </a:r>
          </a:p>
          <a:p>
            <a:pPr algn="just"/>
            <a:r>
              <a:rPr lang="it-IT" dirty="0">
                <a:latin typeface="Arial" panose="020B0604020202020204" pitchFamily="34" charset="0"/>
                <a:cs typeface="Arial" panose="020B0604020202020204" pitchFamily="34" charset="0"/>
              </a:rPr>
              <a:t>Il Comune, comunque, con propri regolamenti interni può specificare la struttura del SUE nel rispetto della disciplina statale, definendo autonomamente l’assetto dello Sportello, degli uffici e delle strutture interne destinate a coadiuvarlo.</a:t>
            </a:r>
          </a:p>
          <a:p>
            <a:pPr algn="just"/>
            <a:r>
              <a:rPr lang="it-IT" dirty="0">
                <a:latin typeface="Arial" panose="020B0604020202020204" pitchFamily="34" charset="0"/>
                <a:cs typeface="Arial" panose="020B0604020202020204" pitchFamily="34" charset="0"/>
              </a:rPr>
              <a:t>Nei piccoli Comuni, comunque, è preferibile istituire un SUE associato.</a:t>
            </a:r>
          </a:p>
        </p:txBody>
      </p:sp>
    </p:spTree>
    <p:extLst>
      <p:ext uri="{BB962C8B-B14F-4D97-AF65-F5344CB8AC3E}">
        <p14:creationId xmlns:p14="http://schemas.microsoft.com/office/powerpoint/2010/main" val="12675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F2647-6C46-4C49-BAB5-07EE84CC2B4C}"/>
              </a:ext>
            </a:extLst>
          </p:cNvPr>
          <p:cNvSpPr>
            <a:spLocks noGrp="1"/>
          </p:cNvSpPr>
          <p:nvPr>
            <p:ph type="title"/>
          </p:nvPr>
        </p:nvSpPr>
        <p:spPr>
          <a:xfrm>
            <a:off x="333772" y="548680"/>
            <a:ext cx="11665296" cy="924520"/>
          </a:xfrm>
        </p:spPr>
        <p:txBody>
          <a:bodyPr>
            <a:normAutofit fontScale="90000"/>
          </a:bodyPr>
          <a:lstStyle/>
          <a:p>
            <a:pPr algn="ctr"/>
            <a:r>
              <a:rPr lang="it-IT" sz="3600" b="1" dirty="0"/>
              <a:t>ART. 1 DEFINIZIONI</a:t>
            </a:r>
            <a:br>
              <a:rPr lang="it-IT" b="1" dirty="0"/>
            </a:br>
            <a:endParaRPr lang="it-IT" b="1" dirty="0"/>
          </a:p>
        </p:txBody>
      </p:sp>
      <p:sp>
        <p:nvSpPr>
          <p:cNvPr id="3" name="Segnaposto contenuto 2">
            <a:extLst>
              <a:ext uri="{FF2B5EF4-FFF2-40B4-BE49-F238E27FC236}">
                <a16:creationId xmlns:a16="http://schemas.microsoft.com/office/drawing/2014/main" id="{AD3DA8A3-8125-4B9D-A668-181046A7A4B1}"/>
              </a:ext>
            </a:extLst>
          </p:cNvPr>
          <p:cNvSpPr>
            <a:spLocks noGrp="1"/>
          </p:cNvSpPr>
          <p:nvPr>
            <p:ph idx="1"/>
          </p:nvPr>
        </p:nvSpPr>
        <p:spPr>
          <a:xfrm>
            <a:off x="765820" y="1196752"/>
            <a:ext cx="10508843" cy="5544616"/>
          </a:xfrm>
        </p:spPr>
        <p:txBody>
          <a:bodyPr>
            <a:normAutofit fontScale="85000" lnSpcReduction="10000"/>
          </a:bodyPr>
          <a:lstStyle/>
          <a:p>
            <a:pPr marL="0" indent="0" algn="just">
              <a:buNone/>
            </a:pPr>
            <a:r>
              <a:rPr lang="it-IT" dirty="0">
                <a:latin typeface="Arial" panose="020B0604020202020204" pitchFamily="34" charset="0"/>
                <a:cs typeface="Arial" panose="020B0604020202020204" pitchFamily="34" charset="0"/>
              </a:rPr>
              <a:t>c. 1, lett. a) ««</a:t>
            </a:r>
            <a:r>
              <a:rPr lang="it-IT" b="1" dirty="0">
                <a:latin typeface="Arial" panose="020B0604020202020204" pitchFamily="34" charset="0"/>
                <a:cs typeface="Arial" panose="020B0604020202020204" pitchFamily="34" charset="0"/>
              </a:rPr>
              <a:t>agenzia per le imprese</a:t>
            </a:r>
            <a:r>
              <a:rPr lang="it-IT" dirty="0">
                <a:latin typeface="Arial" panose="020B0604020202020204" pitchFamily="34" charset="0"/>
                <a:cs typeface="Arial" panose="020B0604020202020204" pitchFamily="34" charset="0"/>
              </a:rPr>
              <a:t>» (di seguito denominata: «Agenzia»): il soggetto privato, accreditato ai sensi dell'articolo 38, comma 4, del decreto-legge 25 giugno 2008, n. 112, convertito, con modificazioni, dalla legge 6 agosto 2008, n. 133»</a:t>
            </a:r>
          </a:p>
          <a:p>
            <a:pPr marL="0" indent="0" algn="ctr">
              <a:buNone/>
            </a:pPr>
            <a:r>
              <a:rPr lang="it-IT" dirty="0">
                <a:latin typeface="Arial" panose="020B0604020202020204" pitchFamily="34" charset="0"/>
                <a:cs typeface="Arial" panose="020B0604020202020204" pitchFamily="34" charset="0"/>
                <a:hlinkClick r:id="rId2"/>
              </a:rPr>
              <a:t>https://www.impresainungiorno.gov.it/web/l-impresa-e-il-comune/agenzie-per-le-imprese-accreditate</a:t>
            </a:r>
            <a:endParaRPr lang="it-IT" dirty="0">
              <a:latin typeface="Arial" panose="020B0604020202020204" pitchFamily="34" charset="0"/>
              <a:cs typeface="Arial" panose="020B0604020202020204" pitchFamily="34" charset="0"/>
            </a:endParaRPr>
          </a:p>
          <a:p>
            <a:pPr marL="0" indent="0" algn="just">
              <a:buNone/>
            </a:pPr>
            <a:r>
              <a:rPr lang="it-IT" dirty="0">
                <a:latin typeface="Arial" panose="020B0604020202020204" pitchFamily="34" charset="0"/>
                <a:cs typeface="Arial" panose="020B0604020202020204" pitchFamily="34" charset="0"/>
              </a:rPr>
              <a:t>c. 1, lett. i) ««</a:t>
            </a:r>
            <a:r>
              <a:rPr lang="it-IT" b="1" dirty="0">
                <a:latin typeface="Arial" panose="020B0604020202020204" pitchFamily="34" charset="0"/>
                <a:cs typeface="Arial" panose="020B0604020202020204" pitchFamily="34" charset="0"/>
              </a:rPr>
              <a:t>attività produttive</a:t>
            </a:r>
            <a:r>
              <a:rPr lang="it-IT" dirty="0">
                <a:latin typeface="Arial" panose="020B0604020202020204" pitchFamily="34" charset="0"/>
                <a:cs typeface="Arial" panose="020B0604020202020204" pitchFamily="34" charset="0"/>
              </a:rPr>
              <a:t>»: le attività di produzione di beni e servizi, incluse le attività agricole, commerciali e artigianali, le attività turistiche e alberghiere, i servizi resi dalle banche e dagli intermediari finanziari e i servizi di telecomunicazioni, di cui alla lettera b), comma 3, dell'articolo 38 del decreto-legge»</a:t>
            </a:r>
          </a:p>
          <a:p>
            <a:pPr marL="0" indent="0" algn="just">
              <a:buNone/>
            </a:pPr>
            <a:r>
              <a:rPr lang="it-IT" dirty="0">
                <a:latin typeface="Arial" panose="020B0604020202020204" pitchFamily="34" charset="0"/>
                <a:cs typeface="Arial" panose="020B0604020202020204" pitchFamily="34" charset="0"/>
              </a:rPr>
              <a:t>c. 1 lett. j) ««</a:t>
            </a:r>
            <a:r>
              <a:rPr lang="it-IT" b="1" dirty="0">
                <a:latin typeface="Arial" panose="020B0604020202020204" pitchFamily="34" charset="0"/>
                <a:cs typeface="Arial" panose="020B0604020202020204" pitchFamily="34" charset="0"/>
              </a:rPr>
              <a:t>impianti produttivi</a:t>
            </a:r>
            <a:r>
              <a:rPr lang="it-IT" dirty="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i fabbricati, gli impianti e altri luoghi in cui si svolgono tutte o parte delle fasi di produzione di beni e servizi;»</a:t>
            </a:r>
          </a:p>
          <a:p>
            <a:pPr marL="0" indent="0" algn="just">
              <a:buNone/>
            </a:pPr>
            <a:r>
              <a:rPr lang="it-IT" dirty="0">
                <a:latin typeface="Arial" panose="020B0604020202020204" pitchFamily="34" charset="0"/>
                <a:cs typeface="Arial" panose="020B0604020202020204" pitchFamily="34" charset="0"/>
              </a:rPr>
              <a:t>c. 1, lett. m) ««</a:t>
            </a:r>
            <a:r>
              <a:rPr lang="it-IT" b="1" dirty="0">
                <a:latin typeface="Arial" panose="020B0604020202020204" pitchFamily="34" charset="0"/>
                <a:cs typeface="Arial" panose="020B0604020202020204" pitchFamily="34" charset="0"/>
              </a:rPr>
              <a:t>sportello unico per le attività produttive</a:t>
            </a:r>
            <a:r>
              <a:rPr lang="it-IT" dirty="0">
                <a:latin typeface="Arial" panose="020B0604020202020204" pitchFamily="34" charset="0"/>
                <a:cs typeface="Arial" panose="020B0604020202020204" pitchFamily="34" charset="0"/>
              </a:rPr>
              <a:t>» (di seguito denominato: «SUAP»): l'unico punto di accesso per il richiedente in relazione a tutte le vicende amministrative riguardanti la sua attività produttiva, che fornisce una risposta unica e tempestiva </a:t>
            </a:r>
            <a:r>
              <a:rPr lang="it-IT" b="1" dirty="0">
                <a:latin typeface="Arial" panose="020B0604020202020204" pitchFamily="34" charset="0"/>
                <a:cs typeface="Arial" panose="020B0604020202020204" pitchFamily="34" charset="0"/>
              </a:rPr>
              <a:t>in luogo di tutte le pubbliche amministrazioni</a:t>
            </a:r>
            <a:r>
              <a:rPr lang="it-IT" dirty="0">
                <a:latin typeface="Arial" panose="020B0604020202020204" pitchFamily="34" charset="0"/>
                <a:cs typeface="Arial" panose="020B0604020202020204" pitchFamily="34" charset="0"/>
              </a:rPr>
              <a:t>, comunque coinvolte nel procedimento»</a:t>
            </a:r>
          </a:p>
        </p:txBody>
      </p:sp>
    </p:spTree>
    <p:extLst>
      <p:ext uri="{BB962C8B-B14F-4D97-AF65-F5344CB8AC3E}">
        <p14:creationId xmlns:p14="http://schemas.microsoft.com/office/powerpoint/2010/main" val="35157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CAE45-3ADE-40A1-9301-9DB813662EA9}"/>
              </a:ext>
            </a:extLst>
          </p:cNvPr>
          <p:cNvSpPr>
            <a:spLocks noGrp="1"/>
          </p:cNvSpPr>
          <p:nvPr>
            <p:ph type="title"/>
          </p:nvPr>
        </p:nvSpPr>
        <p:spPr>
          <a:xfrm>
            <a:off x="261764" y="332656"/>
            <a:ext cx="11809312" cy="924520"/>
          </a:xfrm>
        </p:spPr>
        <p:txBody>
          <a:bodyPr>
            <a:normAutofit/>
          </a:bodyPr>
          <a:lstStyle/>
          <a:p>
            <a:pPr algn="ctr"/>
            <a:r>
              <a:rPr lang="it-IT" sz="3200" b="1" dirty="0"/>
              <a:t>QUALI ATTIVITÀ SONO SOGGETTE A SUAP?</a:t>
            </a:r>
          </a:p>
        </p:txBody>
      </p:sp>
      <p:sp>
        <p:nvSpPr>
          <p:cNvPr id="3" name="Segnaposto contenuto 2">
            <a:extLst>
              <a:ext uri="{FF2B5EF4-FFF2-40B4-BE49-F238E27FC236}">
                <a16:creationId xmlns:a16="http://schemas.microsoft.com/office/drawing/2014/main" id="{9E56CC3B-E47B-4844-826C-C4A7D2193803}"/>
              </a:ext>
            </a:extLst>
          </p:cNvPr>
          <p:cNvSpPr>
            <a:spLocks noGrp="1"/>
          </p:cNvSpPr>
          <p:nvPr>
            <p:ph idx="1"/>
          </p:nvPr>
        </p:nvSpPr>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Sono sottoposti alla competenza del SUAP comunale i procedimenti autorizzatori in materia di: </a:t>
            </a:r>
          </a:p>
          <a:p>
            <a:pPr marL="0" indent="0" algn="just">
              <a:buNone/>
            </a:pPr>
            <a:r>
              <a:rPr lang="it-IT" dirty="0">
                <a:latin typeface="Arial" panose="020B0604020202020204" pitchFamily="34" charset="0"/>
                <a:cs typeface="Arial" panose="020B0604020202020204" pitchFamily="34" charset="0"/>
              </a:rPr>
              <a:t>• attività industriali; </a:t>
            </a:r>
          </a:p>
          <a:p>
            <a:pPr marL="0" indent="0" algn="just">
              <a:buNone/>
            </a:pPr>
            <a:r>
              <a:rPr lang="it-IT" dirty="0">
                <a:latin typeface="Arial" panose="020B0604020202020204" pitchFamily="34" charset="0"/>
                <a:cs typeface="Arial" panose="020B0604020202020204" pitchFamily="34" charset="0"/>
              </a:rPr>
              <a:t>• attività agricole; </a:t>
            </a:r>
          </a:p>
          <a:p>
            <a:pPr marL="0" indent="0" algn="just">
              <a:buNone/>
            </a:pPr>
            <a:r>
              <a:rPr lang="it-IT" dirty="0">
                <a:latin typeface="Arial" panose="020B0604020202020204" pitchFamily="34" charset="0"/>
                <a:cs typeface="Arial" panose="020B0604020202020204" pitchFamily="34" charset="0"/>
              </a:rPr>
              <a:t>• attività commerciali (ad esclusione di medie e grandi strutture di vendita, ai sensi dell'art. 8, comma 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soggette alla disciplina della L.R. V. n. 50/2012) e artigiane; </a:t>
            </a:r>
          </a:p>
          <a:p>
            <a:pPr marL="0" indent="0" algn="just">
              <a:buNone/>
            </a:pPr>
            <a:r>
              <a:rPr lang="it-IT" dirty="0">
                <a:latin typeface="Arial" panose="020B0604020202020204" pitchFamily="34" charset="0"/>
                <a:cs typeface="Arial" panose="020B0604020202020204" pitchFamily="34" charset="0"/>
              </a:rPr>
              <a:t>• attività turistiche e alberghiere; </a:t>
            </a:r>
          </a:p>
          <a:p>
            <a:pPr marL="0" indent="0" algn="just">
              <a:buNone/>
            </a:pPr>
            <a:r>
              <a:rPr lang="it-IT" dirty="0">
                <a:latin typeface="Arial" panose="020B0604020202020204" pitchFamily="34" charset="0"/>
                <a:cs typeface="Arial" panose="020B0604020202020204" pitchFamily="34" charset="0"/>
              </a:rPr>
              <a:t>• servizi resi dalle banche e dagli intermediari finanziari; </a:t>
            </a:r>
          </a:p>
          <a:p>
            <a:pPr marL="0" indent="0" algn="just">
              <a:buNone/>
            </a:pPr>
            <a:r>
              <a:rPr lang="it-IT" dirty="0">
                <a:latin typeface="Arial" panose="020B0604020202020204" pitchFamily="34" charset="0"/>
                <a:cs typeface="Arial" panose="020B0604020202020204" pitchFamily="34" charset="0"/>
              </a:rPr>
              <a:t>• servizi di telecomunicazione</a:t>
            </a:r>
          </a:p>
        </p:txBody>
      </p:sp>
    </p:spTree>
    <p:extLst>
      <p:ext uri="{BB962C8B-B14F-4D97-AF65-F5344CB8AC3E}">
        <p14:creationId xmlns:p14="http://schemas.microsoft.com/office/powerpoint/2010/main" val="353039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7C10D-BDA3-4A12-9BE5-D2F6A63B1289}"/>
              </a:ext>
            </a:extLst>
          </p:cNvPr>
          <p:cNvSpPr>
            <a:spLocks noGrp="1"/>
          </p:cNvSpPr>
          <p:nvPr>
            <p:ph type="title"/>
          </p:nvPr>
        </p:nvSpPr>
        <p:spPr>
          <a:xfrm>
            <a:off x="585800" y="188640"/>
            <a:ext cx="11017224" cy="852512"/>
          </a:xfrm>
        </p:spPr>
        <p:txBody>
          <a:bodyPr>
            <a:normAutofit/>
          </a:bodyPr>
          <a:lstStyle/>
          <a:p>
            <a:pPr algn="ctr"/>
            <a:r>
              <a:rPr lang="it-IT" sz="3200" b="1" dirty="0"/>
              <a:t>ART. 2 FINALITÀ E AMBITO DI APPLICAZIONE</a:t>
            </a:r>
          </a:p>
        </p:txBody>
      </p:sp>
      <p:sp>
        <p:nvSpPr>
          <p:cNvPr id="3" name="Segnaposto contenuto 2">
            <a:extLst>
              <a:ext uri="{FF2B5EF4-FFF2-40B4-BE49-F238E27FC236}">
                <a16:creationId xmlns:a16="http://schemas.microsoft.com/office/drawing/2014/main" id="{9A0745C7-891A-4538-A800-55D05BC98457}"/>
              </a:ext>
            </a:extLst>
          </p:cNvPr>
          <p:cNvSpPr>
            <a:spLocks noGrp="1"/>
          </p:cNvSpPr>
          <p:nvPr>
            <p:ph idx="1"/>
          </p:nvPr>
        </p:nvSpPr>
        <p:spPr>
          <a:xfrm>
            <a:off x="693812" y="1412776"/>
            <a:ext cx="10729191" cy="5184576"/>
          </a:xfrm>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c. 1 «Per le finalità di cui all'articolo 38, comma 3, del decreto-legge, è individuato il SUAP quale </a:t>
            </a:r>
            <a:r>
              <a:rPr lang="it-IT" b="1" dirty="0">
                <a:latin typeface="Arial" panose="020B0604020202020204" pitchFamily="34" charset="0"/>
                <a:cs typeface="Arial" panose="020B0604020202020204" pitchFamily="34" charset="0"/>
              </a:rPr>
              <a:t>unico soggetto pubblico di riferimento territoriale </a:t>
            </a:r>
            <a:r>
              <a:rPr lang="it-IT" dirty="0">
                <a:latin typeface="Arial" panose="020B0604020202020204" pitchFamily="34" charset="0"/>
                <a:cs typeface="Arial" panose="020B0604020202020204" pitchFamily="34" charset="0"/>
              </a:rPr>
              <a:t>per tutti i procedimenti che abbiano ad oggetto l'esercizio di attività produttive e di prestazione di servizi, e quelli relativi alle azioni di localizzazione, realizzazione, trasformazione, ristrutturazione o riconversione, ampliamento o trasferimento, nonché cessazione o riattivazione delle suddette attività, ivi compresi quelli di cui al decreto legislativo 26 marzo 2010, n. 59»</a:t>
            </a:r>
          </a:p>
          <a:p>
            <a:pPr marL="0" indent="0" algn="just">
              <a:buNone/>
            </a:pPr>
            <a:r>
              <a:rPr lang="it-IT" dirty="0">
                <a:latin typeface="Arial" panose="020B0604020202020204" pitchFamily="34" charset="0"/>
                <a:cs typeface="Arial" panose="020B0604020202020204" pitchFamily="34" charset="0"/>
              </a:rPr>
              <a:t>c. 2. «Le domande, le dichiarazioni, le segnalazioni e le comunicazioni concernenti le attività di cui al comma 1 ed i relativi elaborati tecnici e allegati sono presentati </a:t>
            </a:r>
            <a:r>
              <a:rPr lang="it-IT" b="1" dirty="0">
                <a:latin typeface="Arial" panose="020B0604020202020204" pitchFamily="34" charset="0"/>
                <a:cs typeface="Arial" panose="020B0604020202020204" pitchFamily="34" charset="0"/>
              </a:rPr>
              <a:t>esclusivamente in modalità telematica</a:t>
            </a:r>
            <a:r>
              <a:rPr lang="it-IT" dirty="0">
                <a:latin typeface="Arial" panose="020B0604020202020204" pitchFamily="34" charset="0"/>
                <a:cs typeface="Arial" panose="020B0604020202020204" pitchFamily="34" charset="0"/>
              </a:rPr>
              <a:t>, secondo quanto disciplinato nei successivi articoli e con le modalità di cui all'articolo 12, commi 5 e 6, al SUAP competente per il territorio in cui si svolge l'attività o è situato l'impianto»</a:t>
            </a:r>
          </a:p>
          <a:p>
            <a:pPr marL="0" indent="0" algn="just">
              <a:buNone/>
            </a:pPr>
            <a:r>
              <a:rPr lang="it-IT" dirty="0">
                <a:latin typeface="Arial" panose="020B0604020202020204" pitchFamily="34" charset="0"/>
                <a:cs typeface="Arial" panose="020B0604020202020204" pitchFamily="34" charset="0"/>
              </a:rPr>
              <a:t>c. 3 «In conformità alle modalità di cui all'articolo 12, commi 5 e 6, il </a:t>
            </a:r>
            <a:r>
              <a:rPr lang="it-IT" b="1" dirty="0">
                <a:latin typeface="Arial" panose="020B0604020202020204" pitchFamily="34" charset="0"/>
                <a:cs typeface="Arial" panose="020B0604020202020204" pitchFamily="34" charset="0"/>
              </a:rPr>
              <a:t>SUAP provvede all'inoltro telematico della documentazione alle altre amministrazioni che intervengono nel procedimento</a:t>
            </a:r>
            <a:r>
              <a:rPr lang="it-IT" dirty="0">
                <a:latin typeface="Arial" panose="020B0604020202020204" pitchFamily="34" charset="0"/>
                <a:cs typeface="Arial" panose="020B0604020202020204" pitchFamily="34" charset="0"/>
              </a:rPr>
              <a:t>, le quali adottano modalità telematiche di ricevimento e di trasmissione»</a:t>
            </a:r>
          </a:p>
          <a:p>
            <a:endParaRPr lang="it-IT" dirty="0"/>
          </a:p>
        </p:txBody>
      </p:sp>
    </p:spTree>
    <p:extLst>
      <p:ext uri="{BB962C8B-B14F-4D97-AF65-F5344CB8AC3E}">
        <p14:creationId xmlns:p14="http://schemas.microsoft.com/office/powerpoint/2010/main" val="41588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8E755D-298C-4AE3-B8BA-3C3166CF13AB}"/>
              </a:ext>
            </a:extLst>
          </p:cNvPr>
          <p:cNvSpPr>
            <a:spLocks noGrp="1"/>
          </p:cNvSpPr>
          <p:nvPr>
            <p:ph type="title"/>
          </p:nvPr>
        </p:nvSpPr>
        <p:spPr>
          <a:xfrm>
            <a:off x="1117309" y="331552"/>
            <a:ext cx="10157354" cy="708496"/>
          </a:xfrm>
        </p:spPr>
        <p:txBody>
          <a:bodyPr/>
          <a:lstStyle/>
          <a:p>
            <a:pPr algn="ctr"/>
            <a:r>
              <a:rPr lang="it-IT" sz="3200" b="1" dirty="0">
                <a:cs typeface="Arial" panose="020B0604020202020204" pitchFamily="34" charset="0"/>
              </a:rPr>
              <a:t>IL SUAP NON È UN SOGGETTO PROCESSUALE</a:t>
            </a:r>
          </a:p>
        </p:txBody>
      </p:sp>
      <p:sp>
        <p:nvSpPr>
          <p:cNvPr id="3" name="Segnaposto contenuto 2">
            <a:extLst>
              <a:ext uri="{FF2B5EF4-FFF2-40B4-BE49-F238E27FC236}">
                <a16:creationId xmlns:a16="http://schemas.microsoft.com/office/drawing/2014/main" id="{3D5EE778-1E3C-4C84-B5CE-5C630FC0D94C}"/>
              </a:ext>
            </a:extLst>
          </p:cNvPr>
          <p:cNvSpPr>
            <a:spLocks noGrp="1"/>
          </p:cNvSpPr>
          <p:nvPr>
            <p:ph idx="1"/>
          </p:nvPr>
        </p:nvSpPr>
        <p:spPr>
          <a:xfrm>
            <a:off x="837828" y="1556792"/>
            <a:ext cx="10436835" cy="4903440"/>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Infondata è, al contrario, l’eccezione preliminare di difetto di legittimazione passiva del Comune di Monte di Malo in quanto l’istituzione del </a:t>
            </a:r>
            <a:r>
              <a:rPr lang="it-IT" b="1" i="1" dirty="0">
                <a:latin typeface="Arial" panose="020B0604020202020204" pitchFamily="34" charset="0"/>
                <a:cs typeface="Arial" panose="020B0604020202020204" pitchFamily="34" charset="0"/>
              </a:rPr>
              <a:t>SUAP </a:t>
            </a:r>
            <a:r>
              <a:rPr lang="it-IT" i="1" dirty="0">
                <a:latin typeface="Arial" panose="020B0604020202020204" pitchFamily="34" charset="0"/>
                <a:cs typeface="Arial" panose="020B0604020202020204" pitchFamily="34" charset="0"/>
              </a:rPr>
              <a:t>associato (con il Comune di San Vito di Leguzzano) costituisce una mera modalità organizzativa tra Enti locali, giustificabile in un’ottica di maggiore coordinamento tra comuni limitrofi anche al fine dell’abbattimento dei costi, che </a:t>
            </a:r>
            <a:r>
              <a:rPr lang="it-IT" b="1" i="1" dirty="0">
                <a:latin typeface="Arial" panose="020B0604020202020204" pitchFamily="34" charset="0"/>
                <a:cs typeface="Arial" panose="020B0604020202020204" pitchFamily="34" charset="0"/>
              </a:rPr>
              <a:t>non dà vita ad alcun nuovo soggetto di diritto</a:t>
            </a:r>
            <a:r>
              <a:rPr lang="it-IT" i="1" dirty="0">
                <a:latin typeface="Arial" panose="020B0604020202020204" pitchFamily="34" charset="0"/>
                <a:cs typeface="Arial" panose="020B0604020202020204" pitchFamily="34" charset="0"/>
              </a:rPr>
              <a:t>, rimanendo ferma l’imputabilità soggettiva </a:t>
            </a:r>
            <a:r>
              <a:rPr lang="it-IT" i="1" dirty="0" err="1">
                <a:latin typeface="Arial" panose="020B0604020202020204" pitchFamily="34" charset="0"/>
                <a:cs typeface="Arial" panose="020B0604020202020204" pitchFamily="34" charset="0"/>
              </a:rPr>
              <a:t>ratione</a:t>
            </a:r>
            <a:r>
              <a:rPr lang="it-IT" i="1" dirty="0">
                <a:latin typeface="Arial" panose="020B0604020202020204" pitchFamily="34" charset="0"/>
                <a:cs typeface="Arial" panose="020B0604020202020204" pitchFamily="34" charset="0"/>
              </a:rPr>
              <a:t> loci dei provvedimenti adottati dal SUAP associato, in base al luogo ove il provvedimento è destinato a produrre effetti: nel presente caso, pertanto, è corretta la notifica del ricorso al Comune di Monte di Malo in quanto l’attività oggetto di </a:t>
            </a:r>
            <a:r>
              <a:rPr lang="it-IT" i="1" dirty="0" err="1">
                <a:latin typeface="Arial" panose="020B0604020202020204" pitchFamily="34" charset="0"/>
                <a:cs typeface="Arial" panose="020B0604020202020204" pitchFamily="34" charset="0"/>
              </a:rPr>
              <a:t>s.c.i.a</a:t>
            </a:r>
            <a:r>
              <a:rPr lang="it-IT" i="1" dirty="0">
                <a:latin typeface="Arial" panose="020B0604020202020204" pitchFamily="34" charset="0"/>
                <a:cs typeface="Arial" panose="020B0604020202020204" pitchFamily="34" charset="0"/>
              </a:rPr>
              <a:t>. è situata in un immobile ubicato nel suddetto Comune</a:t>
            </a:r>
            <a:r>
              <a:rPr lang="it-IT" dirty="0">
                <a:latin typeface="Arial" panose="020B0604020202020204" pitchFamily="34" charset="0"/>
                <a:cs typeface="Arial" panose="020B0604020202020204" pitchFamily="34" charset="0"/>
              </a:rPr>
              <a:t>» (</a:t>
            </a:r>
            <a:r>
              <a:rPr lang="it-IT" b="1" u="sng" dirty="0">
                <a:latin typeface="Arial" panose="020B0604020202020204" pitchFamily="34" charset="0"/>
                <a:cs typeface="Arial" panose="020B0604020202020204" pitchFamily="34" charset="0"/>
              </a:rPr>
              <a:t>T.A.R. Veneto, sez. III, 21.06.2017, n. 588</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727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BA172-6B3D-42FF-9C8C-E82C11697E60}"/>
              </a:ext>
            </a:extLst>
          </p:cNvPr>
          <p:cNvSpPr>
            <a:spLocks noGrp="1"/>
          </p:cNvSpPr>
          <p:nvPr>
            <p:ph type="title"/>
          </p:nvPr>
        </p:nvSpPr>
        <p:spPr>
          <a:xfrm>
            <a:off x="405780" y="76200"/>
            <a:ext cx="10868883" cy="1696616"/>
          </a:xfrm>
        </p:spPr>
        <p:txBody>
          <a:bodyPr>
            <a:normAutofit/>
          </a:bodyPr>
          <a:lstStyle/>
          <a:p>
            <a:pPr algn="ctr"/>
            <a:r>
              <a:rPr lang="it-IT" sz="3200" b="1" dirty="0"/>
              <a:t>ART. 2 FINALITÀ E AMBITO DI APPLICAZIONE</a:t>
            </a:r>
            <a:br>
              <a:rPr lang="it-IT" b="1" dirty="0"/>
            </a:br>
            <a:endParaRPr lang="it-IT" b="1" dirty="0"/>
          </a:p>
        </p:txBody>
      </p:sp>
      <p:sp>
        <p:nvSpPr>
          <p:cNvPr id="3" name="Segnaposto contenuto 2">
            <a:extLst>
              <a:ext uri="{FF2B5EF4-FFF2-40B4-BE49-F238E27FC236}">
                <a16:creationId xmlns:a16="http://schemas.microsoft.com/office/drawing/2014/main" id="{62272D73-B7CB-4FF5-AC73-DF59C453C21F}"/>
              </a:ext>
            </a:extLst>
          </p:cNvPr>
          <p:cNvSpPr>
            <a:spLocks noGrp="1"/>
          </p:cNvSpPr>
          <p:nvPr>
            <p:ph idx="1"/>
          </p:nvPr>
        </p:nvSpPr>
        <p:spPr>
          <a:xfrm>
            <a:off x="981844" y="1556792"/>
            <a:ext cx="10292819" cy="5112568"/>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c. 2 «Per le finalità di cui all'articolo 38, comma 3, del decreto-legge, è individuato il SUAP quale unico soggetto pubblico di riferimento territoriale per </a:t>
            </a:r>
            <a:r>
              <a:rPr lang="it-IT" b="1" dirty="0">
                <a:latin typeface="Arial" panose="020B0604020202020204" pitchFamily="34" charset="0"/>
                <a:cs typeface="Arial" panose="020B0604020202020204" pitchFamily="34" charset="0"/>
              </a:rPr>
              <a:t>tutti i procedimenti </a:t>
            </a:r>
            <a:r>
              <a:rPr lang="it-IT" dirty="0">
                <a:latin typeface="Arial" panose="020B0604020202020204" pitchFamily="34" charset="0"/>
                <a:cs typeface="Arial" panose="020B0604020202020204" pitchFamily="34" charset="0"/>
              </a:rPr>
              <a:t>che abbiano ad oggetto l'</a:t>
            </a:r>
            <a:r>
              <a:rPr lang="it-IT" b="1" dirty="0">
                <a:latin typeface="Arial" panose="020B0604020202020204" pitchFamily="34" charset="0"/>
                <a:cs typeface="Arial" panose="020B0604020202020204" pitchFamily="34" charset="0"/>
              </a:rPr>
              <a:t>esercizio</a:t>
            </a:r>
            <a:r>
              <a:rPr lang="it-IT" dirty="0">
                <a:latin typeface="Arial" panose="020B0604020202020204" pitchFamily="34" charset="0"/>
                <a:cs typeface="Arial" panose="020B0604020202020204" pitchFamily="34" charset="0"/>
              </a:rPr>
              <a:t> di attività produttive e di prestazione di servizi, e quelli relativi alle azioni di localizzazione, realizzazione, trasformazione, ristrutturazione o riconversione, ampliamento o trasferimento, nonché cessazione o riattivazione delle suddette attività, ivi compresi quelli di cui al decreto legislativo 26 marzo 2010, n. 59».</a:t>
            </a:r>
          </a:p>
          <a:p>
            <a:pPr marL="0" indent="0" algn="just">
              <a:buNone/>
            </a:pPr>
            <a:r>
              <a:rPr lang="it-IT" dirty="0">
                <a:latin typeface="Arial" panose="020B0604020202020204" pitchFamily="34" charset="0"/>
                <a:cs typeface="Arial" panose="020B0604020202020204" pitchFamily="34" charset="0"/>
              </a:rPr>
              <a:t>c. 4 «Sono </a:t>
            </a:r>
            <a:r>
              <a:rPr lang="it-IT" b="1" dirty="0">
                <a:latin typeface="Arial" panose="020B0604020202020204" pitchFamily="34" charset="0"/>
                <a:cs typeface="Arial" panose="020B0604020202020204" pitchFamily="34" charset="0"/>
              </a:rPr>
              <a:t>esclusi</a:t>
            </a:r>
            <a:r>
              <a:rPr lang="it-IT" dirty="0">
                <a:latin typeface="Arial" panose="020B0604020202020204" pitchFamily="34" charset="0"/>
                <a:cs typeface="Arial" panose="020B0604020202020204" pitchFamily="34" charset="0"/>
              </a:rPr>
              <a:t> dall'ambito di applicazione del presente regolamento gli impianti e le infrastrutture energetiche, le attività connesse all'impiego di sorgenti di radiazioni ionizzanti e di materie radioattive, gli impianti nucleari e di smaltimento di rifiuti radioattivi, le attività di prospezione, ricerca e coltivazione di idrocarburi, nonché le infrastrutture strategiche e gli insediamenti produttivi di cui agli articoli 161 e seguenti del decreto legislativo 12 aprile 2006, n. 163»</a:t>
            </a:r>
          </a:p>
          <a:p>
            <a:pPr algn="just"/>
            <a:r>
              <a:rPr lang="it-IT" b="1" dirty="0">
                <a:latin typeface="Arial" panose="020B0604020202020204" pitchFamily="34" charset="0"/>
                <a:cs typeface="Arial" panose="020B0604020202020204" pitchFamily="34" charset="0"/>
              </a:rPr>
              <a:t>N.B. </a:t>
            </a:r>
            <a:r>
              <a:rPr lang="it-IT" dirty="0">
                <a:latin typeface="Arial" panose="020B0604020202020204" pitchFamily="34" charset="0"/>
                <a:cs typeface="Arial" panose="020B0604020202020204" pitchFamily="34" charset="0"/>
              </a:rPr>
              <a:t>Queste esclusioni sono ipotesi tassative e di stretta interpretazione.</a:t>
            </a:r>
          </a:p>
        </p:txBody>
      </p:sp>
    </p:spTree>
    <p:extLst>
      <p:ext uri="{BB962C8B-B14F-4D97-AF65-F5344CB8AC3E}">
        <p14:creationId xmlns:p14="http://schemas.microsoft.com/office/powerpoint/2010/main" val="23864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1BB30-E2B2-402B-A437-BF85115FA142}"/>
              </a:ext>
            </a:extLst>
          </p:cNvPr>
          <p:cNvSpPr>
            <a:spLocks noGrp="1"/>
          </p:cNvSpPr>
          <p:nvPr>
            <p:ph type="title"/>
          </p:nvPr>
        </p:nvSpPr>
        <p:spPr>
          <a:xfrm>
            <a:off x="390763" y="404664"/>
            <a:ext cx="10868883" cy="852512"/>
          </a:xfrm>
        </p:spPr>
        <p:txBody>
          <a:bodyPr>
            <a:normAutofit/>
          </a:bodyPr>
          <a:lstStyle/>
          <a:p>
            <a:pPr algn="ctr"/>
            <a:r>
              <a:rPr lang="it-IT" sz="3200" b="1" dirty="0"/>
              <a:t>D.P.R. 160/2010 E D.P.R. N. 447/1998 A CONFRONTO</a:t>
            </a:r>
          </a:p>
        </p:txBody>
      </p:sp>
      <p:sp>
        <p:nvSpPr>
          <p:cNvPr id="3" name="Segnaposto contenuto 2">
            <a:extLst>
              <a:ext uri="{FF2B5EF4-FFF2-40B4-BE49-F238E27FC236}">
                <a16:creationId xmlns:a16="http://schemas.microsoft.com/office/drawing/2014/main" id="{4259F51B-7206-4CAC-819A-1E6DF4E3AA28}"/>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Diversamente dallo sportello unico disciplinato dal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447/1998, quello di “nuova generazione” di cui 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ha un duplice oggetto:</a:t>
            </a:r>
          </a:p>
          <a:p>
            <a:pPr algn="just"/>
            <a:r>
              <a:rPr lang="it-IT" dirty="0">
                <a:latin typeface="Arial" panose="020B0604020202020204" pitchFamily="34" charset="0"/>
                <a:cs typeface="Arial" panose="020B0604020202020204" pitchFamily="34" charset="0"/>
              </a:rPr>
              <a:t>la realizzazione o la modificazione degli impianti produttivi di beni e di servizi (l’insediamento produttivo, dove l’impresa esercita la propria attività), com’era nel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447/1998;</a:t>
            </a:r>
          </a:p>
          <a:p>
            <a:pPr algn="just"/>
            <a:r>
              <a:rPr lang="it-IT" dirty="0">
                <a:latin typeface="Arial" panose="020B0604020202020204" pitchFamily="34" charset="0"/>
                <a:cs typeface="Arial" panose="020B0604020202020204" pitchFamily="34" charset="0"/>
              </a:rPr>
              <a:t>l’esercizio dell’attività produttiva o di prestazione di servizi.</a:t>
            </a:r>
          </a:p>
          <a:p>
            <a:pPr marL="0" indent="0" algn="just">
              <a:buNone/>
            </a:pPr>
            <a:r>
              <a:rPr lang="it-IT" dirty="0">
                <a:latin typeface="Arial" panose="020B0604020202020204" pitchFamily="34" charset="0"/>
                <a:cs typeface="Arial" panose="020B0604020202020204" pitchFamily="34" charset="0"/>
              </a:rPr>
              <a:t>Il SUAP, in sostanza, si occupa di tutti i procedimenti amministrativi finalizzati non solo alla creazione di un’attività, ma anche all’esercizio dell’attività imprenditoriale o di prestazione di servizi.</a:t>
            </a:r>
          </a:p>
        </p:txBody>
      </p:sp>
    </p:spTree>
    <p:extLst>
      <p:ext uri="{BB962C8B-B14F-4D97-AF65-F5344CB8AC3E}">
        <p14:creationId xmlns:p14="http://schemas.microsoft.com/office/powerpoint/2010/main" val="322454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299E21-7544-4DC6-BB26-9D1D8DAFFC6A}"/>
              </a:ext>
            </a:extLst>
          </p:cNvPr>
          <p:cNvSpPr>
            <a:spLocks noGrp="1"/>
          </p:cNvSpPr>
          <p:nvPr>
            <p:ph type="title"/>
          </p:nvPr>
        </p:nvSpPr>
        <p:spPr>
          <a:xfrm>
            <a:off x="384558" y="836712"/>
            <a:ext cx="10839317" cy="216024"/>
          </a:xfrm>
        </p:spPr>
        <p:txBody>
          <a:bodyPr>
            <a:noAutofit/>
          </a:bodyPr>
          <a:lstStyle/>
          <a:p>
            <a:pPr algn="ctr"/>
            <a:r>
              <a:rPr lang="it-IT" sz="3200" b="1" dirty="0"/>
              <a:t>ART. 3 IL PORTALE «IMPRESAINUNGIORNO»</a:t>
            </a:r>
            <a:br>
              <a:rPr lang="it-IT" sz="3200" b="1" dirty="0"/>
            </a:br>
            <a:endParaRPr lang="it-IT" sz="3200" b="1" dirty="0"/>
          </a:p>
        </p:txBody>
      </p:sp>
      <p:sp>
        <p:nvSpPr>
          <p:cNvPr id="3" name="Segnaposto contenuto 2">
            <a:extLst>
              <a:ext uri="{FF2B5EF4-FFF2-40B4-BE49-F238E27FC236}">
                <a16:creationId xmlns:a16="http://schemas.microsoft.com/office/drawing/2014/main" id="{E6FD3760-A912-4989-A018-F3A75ADDD988}"/>
              </a:ext>
            </a:extLst>
          </p:cNvPr>
          <p:cNvSpPr>
            <a:spLocks noGrp="1"/>
          </p:cNvSpPr>
          <p:nvPr>
            <p:ph idx="1"/>
          </p:nvPr>
        </p:nvSpPr>
        <p:spPr>
          <a:xfrm>
            <a:off x="333772" y="908720"/>
            <a:ext cx="11593288" cy="5904656"/>
          </a:xfrm>
        </p:spPr>
        <p:txBody>
          <a:bodyPr>
            <a:normAutofit fontScale="85000" lnSpcReduction="20000"/>
          </a:bodyPr>
          <a:lstStyle/>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Art. 3, c. 1 «</a:t>
            </a:r>
            <a:r>
              <a:rPr lang="it-IT" altLang="it-IT" dirty="0">
                <a:latin typeface="Arial" panose="020B0604020202020204" pitchFamily="34" charset="0"/>
                <a:cs typeface="Arial" panose="020B0604020202020204" pitchFamily="34" charset="0"/>
              </a:rPr>
              <a:t>Il portale:</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a) fornisce </a:t>
            </a:r>
            <a:r>
              <a:rPr lang="it-IT" altLang="it-IT" b="1" dirty="0">
                <a:latin typeface="Arial" panose="020B0604020202020204" pitchFamily="34" charset="0"/>
                <a:cs typeface="Arial" panose="020B0604020202020204" pitchFamily="34" charset="0"/>
              </a:rPr>
              <a:t>servizi informativi e operativi </a:t>
            </a:r>
            <a:r>
              <a:rPr lang="it-IT" altLang="it-IT" dirty="0">
                <a:latin typeface="Arial" panose="020B0604020202020204" pitchFamily="34" charset="0"/>
                <a:cs typeface="Arial" panose="020B0604020202020204" pitchFamily="34" charset="0"/>
              </a:rPr>
              <a:t>ai SUAP per l'espletamento delle loro attività, anche ai fini di quanto previsto dall'articolo 4, comma 3;</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b) assicura la divulgazione delle tipologie di autorizzazione per le quali è sufficiente l'attestazione dei soggetti privati accreditati, secondo criteri omogenei sul territorio nazionale e tenendo conto delle diverse discipline regionali;</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c) prevede l'utilizzo della procura speciale con le stesse modalità previste per la comunicazione unica;</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d) contiene un </a:t>
            </a:r>
            <a:r>
              <a:rPr lang="it-IT" altLang="it-IT" b="1" dirty="0">
                <a:latin typeface="Arial" panose="020B0604020202020204" pitchFamily="34" charset="0"/>
                <a:cs typeface="Arial" panose="020B0604020202020204" pitchFamily="34" charset="0"/>
              </a:rPr>
              <a:t>sistema di pagamento</a:t>
            </a:r>
            <a:r>
              <a:rPr lang="it-IT" altLang="it-IT" dirty="0">
                <a:latin typeface="Arial" panose="020B0604020202020204" pitchFamily="34" charset="0"/>
                <a:cs typeface="Arial" panose="020B0604020202020204" pitchFamily="34" charset="0"/>
              </a:rPr>
              <a:t> per i diritti, le imposte e gli </a:t>
            </a:r>
            <a:r>
              <a:rPr lang="it-IT" altLang="it-IT" b="1" dirty="0">
                <a:latin typeface="Arial" panose="020B0604020202020204" pitchFamily="34" charset="0"/>
                <a:cs typeface="Arial" panose="020B0604020202020204" pitchFamily="34" charset="0"/>
              </a:rPr>
              <a:t>oneri comunque denominati </a:t>
            </a:r>
            <a:r>
              <a:rPr lang="it-IT" altLang="it-IT" dirty="0">
                <a:latin typeface="Arial" panose="020B0604020202020204" pitchFamily="34" charset="0"/>
                <a:cs typeface="Arial" panose="020B0604020202020204" pitchFamily="34" charset="0"/>
              </a:rPr>
              <a:t>relativi ai procedimenti gestiti dai SUAP. L'interessato, anche mediante l'Agenzia per le Imprese di cui all'articolo 1 lettera a), versa gli importi previsti attraverso il sistema telematico messo a disposizione dal portale. Il sistema di pagamento si basa sulle regole tecniche approvate ai sensi dell'articolo 12, comma 5;</a:t>
            </a:r>
          </a:p>
          <a:p>
            <a:pPr marL="0" lvl="0" indent="0" algn="just" defTabSz="914400" eaLnBrk="0" fontAlgn="base" hangingPunct="0">
              <a:lnSpc>
                <a:spcPct val="100000"/>
              </a:lnSpc>
              <a:spcBef>
                <a:spcPct val="0"/>
              </a:spcBef>
              <a:spcAft>
                <a:spcPct val="0"/>
              </a:spcAft>
              <a:buSzTx/>
              <a:buNone/>
            </a:pPr>
            <a:r>
              <a:rPr lang="it-IT" altLang="it-IT" dirty="0">
                <a:latin typeface="Arial" panose="020B0604020202020204" pitchFamily="34" charset="0"/>
                <a:cs typeface="Arial" panose="020B0604020202020204" pitchFamily="34" charset="0"/>
              </a:rPr>
              <a:t>e) costituisce punto di contatto a livello nazionale per le attività di cui al decreto legislativo 26 marzo 2010, n. 59, e assicura il collegamento con le autorità competenti ai sensi dell'articolo 8, comma 1, lettera i), del medesimo decreto legislativo</a:t>
            </a:r>
            <a:r>
              <a:rPr lang="it-IT" dirty="0">
                <a:latin typeface="Arial" panose="020B0604020202020204" pitchFamily="34" charset="0"/>
                <a:cs typeface="Arial" panose="020B0604020202020204" pitchFamily="34" charset="0"/>
              </a:rPr>
              <a:t>»</a:t>
            </a:r>
          </a:p>
          <a:p>
            <a:pPr marL="0" lvl="0" indent="0" algn="just" defTabSz="914400" eaLnBrk="0" fontAlgn="base" hangingPunct="0">
              <a:lnSpc>
                <a:spcPct val="100000"/>
              </a:lnSpc>
              <a:spcBef>
                <a:spcPct val="0"/>
              </a:spcBef>
              <a:spcAft>
                <a:spcPct val="0"/>
              </a:spcAft>
              <a:buSzTx/>
              <a:buNone/>
            </a:pPr>
            <a:endParaRPr 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dirty="0">
                <a:latin typeface="Arial" panose="020B0604020202020204" pitchFamily="34" charset="0"/>
                <a:cs typeface="Arial" panose="020B0604020202020204" pitchFamily="34" charset="0"/>
              </a:rPr>
              <a:t>Art. 3, c. 2 «Il portale, nel rispetto della disciplina di cui al decreto legislativo 30 giugno 2003, n. 196, </a:t>
            </a:r>
            <a:r>
              <a:rPr lang="it-IT" b="1" dirty="0" err="1">
                <a:latin typeface="Arial" panose="020B0604020202020204" pitchFamily="34" charset="0"/>
                <a:cs typeface="Arial" panose="020B0604020202020204" pitchFamily="34" charset="0"/>
              </a:rPr>
              <a:t>interopera</a:t>
            </a:r>
            <a:r>
              <a:rPr lang="it-IT" dirty="0">
                <a:latin typeface="Arial" panose="020B0604020202020204" pitchFamily="34" charset="0"/>
                <a:cs typeface="Arial" panose="020B0604020202020204" pitchFamily="34" charset="0"/>
              </a:rPr>
              <a:t> con i sistemi informativi e i portali già realizzati da Regioni o enti locali e con quelli successivamente sviluppati a supporto degli sportelli unici»</a:t>
            </a:r>
          </a:p>
          <a:p>
            <a:pPr marL="0" lvl="0" indent="0" algn="just" defTabSz="914400" eaLnBrk="0" fontAlgn="base" hangingPunct="0">
              <a:lnSpc>
                <a:spcPct val="100000"/>
              </a:lnSpc>
              <a:spcBef>
                <a:spcPct val="0"/>
              </a:spcBef>
              <a:spcAft>
                <a:spcPct val="0"/>
              </a:spcAft>
              <a:buSzTx/>
              <a:buNone/>
            </a:pPr>
            <a:endParaRPr lang="it-IT" dirty="0">
              <a:latin typeface="Arial" panose="020B0604020202020204" pitchFamily="34" charset="0"/>
              <a:cs typeface="Arial" panose="020B0604020202020204" pitchFamily="34" charset="0"/>
            </a:endParaRPr>
          </a:p>
          <a:p>
            <a:pPr marL="0" lvl="0" indent="0" algn="just" defTabSz="914400" eaLnBrk="0" fontAlgn="base" hangingPunct="0">
              <a:lnSpc>
                <a:spcPct val="100000"/>
              </a:lnSpc>
              <a:spcBef>
                <a:spcPct val="0"/>
              </a:spcBef>
              <a:spcAft>
                <a:spcPct val="0"/>
              </a:spcAft>
              <a:buSzTx/>
              <a:buNone/>
            </a:pPr>
            <a:r>
              <a:rPr lang="it-IT" b="1" dirty="0">
                <a:latin typeface="Arial" panose="020B0604020202020204" pitchFamily="34" charset="0"/>
                <a:cs typeface="Arial" panose="020B0604020202020204" pitchFamily="34" charset="0"/>
              </a:rPr>
              <a:t>N.B.</a:t>
            </a:r>
            <a:r>
              <a:rPr lang="it-IT" dirty="0">
                <a:latin typeface="Arial" panose="020B0604020202020204" pitchFamily="34" charset="0"/>
                <a:cs typeface="Arial" panose="020B0604020202020204" pitchFamily="34" charset="0"/>
              </a:rPr>
              <a:t> Il portale </a:t>
            </a:r>
            <a:r>
              <a:rPr lang="it-IT" dirty="0" err="1">
                <a:latin typeface="Arial" panose="020B0604020202020204" pitchFamily="34" charset="0"/>
                <a:cs typeface="Arial" panose="020B0604020202020204" pitchFamily="34" charset="0"/>
              </a:rPr>
              <a:t>impresainungirno</a:t>
            </a:r>
            <a:r>
              <a:rPr lang="it-IT" dirty="0">
                <a:latin typeface="Arial" panose="020B0604020202020204" pitchFamily="34" charset="0"/>
                <a:cs typeface="Arial" panose="020B0604020202020204" pitchFamily="34" charset="0"/>
              </a:rPr>
              <a:t> assume la funzione di raccordo con le infrastrutture e le reti già operative.</a:t>
            </a:r>
          </a:p>
        </p:txBody>
      </p:sp>
    </p:spTree>
    <p:extLst>
      <p:ext uri="{BB962C8B-B14F-4D97-AF65-F5344CB8AC3E}">
        <p14:creationId xmlns:p14="http://schemas.microsoft.com/office/powerpoint/2010/main" val="153867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A672AC-6F38-42B5-AF38-F0BEB6EAB8EF}"/>
              </a:ext>
            </a:extLst>
          </p:cNvPr>
          <p:cNvSpPr>
            <a:spLocks noGrp="1"/>
          </p:cNvSpPr>
          <p:nvPr>
            <p:ph type="title"/>
          </p:nvPr>
        </p:nvSpPr>
        <p:spPr/>
        <p:txBody>
          <a:bodyPr>
            <a:normAutofit/>
          </a:bodyPr>
          <a:lstStyle/>
          <a:p>
            <a:pPr algn="ctr"/>
            <a:r>
              <a:rPr lang="it-IT" sz="3200" b="1" dirty="0"/>
              <a:t>SUAP ED ONERI</a:t>
            </a:r>
          </a:p>
        </p:txBody>
      </p:sp>
      <p:sp>
        <p:nvSpPr>
          <p:cNvPr id="3" name="Segnaposto contenuto 2">
            <a:extLst>
              <a:ext uri="{FF2B5EF4-FFF2-40B4-BE49-F238E27FC236}">
                <a16:creationId xmlns:a16="http://schemas.microsoft.com/office/drawing/2014/main" id="{4C780F2C-9224-4FC2-9E87-AB4B9AB8C5A1}"/>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Nella dizione «o</a:t>
            </a:r>
            <a:r>
              <a:rPr lang="it-IT" altLang="it-IT" dirty="0">
                <a:latin typeface="Arial" panose="020B0604020202020204" pitchFamily="34" charset="0"/>
                <a:cs typeface="Arial" panose="020B0604020202020204" pitchFamily="34" charset="0"/>
              </a:rPr>
              <a:t>neri comunque denominati» di cui all’art. 3 del </a:t>
            </a:r>
            <a:r>
              <a:rPr lang="it-IT" altLang="it-IT" dirty="0" err="1">
                <a:latin typeface="Arial" panose="020B0604020202020204" pitchFamily="34" charset="0"/>
                <a:cs typeface="Arial" panose="020B0604020202020204" pitchFamily="34" charset="0"/>
              </a:rPr>
              <a:t>d.P.R.</a:t>
            </a:r>
            <a:r>
              <a:rPr lang="it-IT" altLang="it-IT" dirty="0">
                <a:latin typeface="Arial" panose="020B0604020202020204" pitchFamily="34" charset="0"/>
                <a:cs typeface="Arial" panose="020B0604020202020204" pitchFamily="34" charset="0"/>
              </a:rPr>
              <a:t> n. 160/2010 sono da ricomprendersi anche i diritti di istruttoria nella misura fissata dai Consigli comunali.</a:t>
            </a:r>
          </a:p>
          <a:p>
            <a:pPr marL="0" indent="0" algn="just">
              <a:buNone/>
            </a:pPr>
            <a:r>
              <a:rPr lang="it-IT" dirty="0">
                <a:latin typeface="Arial" panose="020B0604020202020204" pitchFamily="34" charset="0"/>
                <a:cs typeface="Arial" panose="020B0604020202020204" pitchFamily="34" charset="0"/>
              </a:rPr>
              <a:t>(Nota della Presidenza del Consiglio dei Ministri del 13.05.2011 in risposta ad un quesito ANCI).</a:t>
            </a:r>
            <a:endParaRPr lang="it-IT" altLang="it-IT" b="1" dirty="0">
              <a:latin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38146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4CB12D-3DD0-4C10-B10F-CFB9195B301F}"/>
              </a:ext>
            </a:extLst>
          </p:cNvPr>
          <p:cNvSpPr>
            <a:spLocks noGrp="1"/>
          </p:cNvSpPr>
          <p:nvPr>
            <p:ph type="title"/>
          </p:nvPr>
        </p:nvSpPr>
        <p:spPr>
          <a:xfrm>
            <a:off x="189756" y="76200"/>
            <a:ext cx="11809312" cy="1397000"/>
          </a:xfrm>
        </p:spPr>
        <p:txBody>
          <a:bodyPr>
            <a:normAutofit/>
          </a:bodyPr>
          <a:lstStyle/>
          <a:p>
            <a:pPr algn="ctr"/>
            <a:r>
              <a:rPr lang="it-IT" sz="3600" b="1" dirty="0"/>
              <a:t>ART. 4. FUNZIONI E ORGANIZZAZIONE DEL SUAP</a:t>
            </a:r>
            <a:br>
              <a:rPr lang="it-IT" sz="3600" b="1" dirty="0"/>
            </a:br>
            <a:endParaRPr lang="it-IT" sz="3600" dirty="0"/>
          </a:p>
        </p:txBody>
      </p:sp>
      <p:sp>
        <p:nvSpPr>
          <p:cNvPr id="3" name="Segnaposto contenuto 2">
            <a:extLst>
              <a:ext uri="{FF2B5EF4-FFF2-40B4-BE49-F238E27FC236}">
                <a16:creationId xmlns:a16="http://schemas.microsoft.com/office/drawing/2014/main" id="{A57E2D91-CCF2-49EA-8533-7D7DBD159467}"/>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c. 4 «L'ufficio competente per il SUAP ed il relativo responsabile sono individuati </a:t>
            </a:r>
            <a:r>
              <a:rPr lang="it-IT" b="1" dirty="0">
                <a:latin typeface="Arial" panose="020B0604020202020204" pitchFamily="34" charset="0"/>
                <a:cs typeface="Arial" panose="020B0604020202020204" pitchFamily="34" charset="0"/>
              </a:rPr>
              <a:t>secondo le forme previste dagli ordinamenti interni dei singoli comuni</a:t>
            </a:r>
            <a:r>
              <a:rPr lang="it-IT" dirty="0">
                <a:latin typeface="Arial" panose="020B0604020202020204" pitchFamily="34" charset="0"/>
                <a:cs typeface="Arial" panose="020B0604020202020204" pitchFamily="34" charset="0"/>
              </a:rPr>
              <a:t> o dagli accordi sottoscritti in caso di associazione, che dispongono anche in ordine alla relativa strutturazione; </a:t>
            </a:r>
            <a:r>
              <a:rPr lang="it-IT" b="1" dirty="0">
                <a:latin typeface="Arial" panose="020B0604020202020204" pitchFamily="34" charset="0"/>
                <a:cs typeface="Arial" panose="020B0604020202020204" pitchFamily="34" charset="0"/>
              </a:rPr>
              <a:t>nelle more </a:t>
            </a:r>
            <a:r>
              <a:rPr lang="it-IT" dirty="0">
                <a:latin typeface="Arial" panose="020B0604020202020204" pitchFamily="34" charset="0"/>
                <a:cs typeface="Arial" panose="020B0604020202020204" pitchFamily="34" charset="0"/>
              </a:rPr>
              <a:t>dell'individuazione del responsabile di cui al presente comma, il ruolo di responsabile del SUAP è ricoperto dal </a:t>
            </a:r>
            <a:r>
              <a:rPr lang="it-IT" b="1" dirty="0">
                <a:latin typeface="Arial" panose="020B0604020202020204" pitchFamily="34" charset="0"/>
                <a:cs typeface="Arial" panose="020B0604020202020204" pitchFamily="34" charset="0"/>
              </a:rPr>
              <a:t>segretario comunale</a:t>
            </a:r>
            <a:r>
              <a:rPr lang="it-IT" dirty="0">
                <a:latin typeface="Arial" panose="020B0604020202020204" pitchFamily="34" charset="0"/>
                <a:cs typeface="Arial" panose="020B0604020202020204" pitchFamily="34" charset="0"/>
              </a:rPr>
              <a:t>. Il responsabile del SUAP costituisce il referente per l'esercizio del diritto di accesso agli atti e documenti detenuti dal SUAP, anche se provenienti da altre amministrazioni o da altri uffici comunali. Rimane ferma la responsabilità delle amministrazioni o degli uffici comunali per altri atti, comunque connessi o presupposti, diversi da quelli detenuti dal SUAP»</a:t>
            </a:r>
          </a:p>
        </p:txBody>
      </p:sp>
    </p:spTree>
    <p:extLst>
      <p:ext uri="{BB962C8B-B14F-4D97-AF65-F5344CB8AC3E}">
        <p14:creationId xmlns:p14="http://schemas.microsoft.com/office/powerpoint/2010/main" val="141064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AB491-B438-4046-9078-B0B4118D0550}"/>
              </a:ext>
            </a:extLst>
          </p:cNvPr>
          <p:cNvSpPr>
            <a:spLocks noGrp="1"/>
          </p:cNvSpPr>
          <p:nvPr>
            <p:ph type="title"/>
          </p:nvPr>
        </p:nvSpPr>
        <p:spPr>
          <a:xfrm>
            <a:off x="333772" y="332656"/>
            <a:ext cx="11665296" cy="924520"/>
          </a:xfrm>
        </p:spPr>
        <p:txBody>
          <a:bodyPr>
            <a:normAutofit/>
          </a:bodyPr>
          <a:lstStyle/>
          <a:p>
            <a:pPr algn="ctr"/>
            <a:r>
              <a:rPr lang="it-IT" sz="3200" b="1" dirty="0"/>
              <a:t>ART. 4. FUNZIONI E ORGANIZZAZIONE DEL SUAP</a:t>
            </a:r>
            <a:endParaRPr lang="it-IT" sz="3200" dirty="0"/>
          </a:p>
        </p:txBody>
      </p:sp>
      <p:sp>
        <p:nvSpPr>
          <p:cNvPr id="3" name="Segnaposto contenuto 2">
            <a:extLst>
              <a:ext uri="{FF2B5EF4-FFF2-40B4-BE49-F238E27FC236}">
                <a16:creationId xmlns:a16="http://schemas.microsoft.com/office/drawing/2014/main" id="{E7C338A0-64E2-428E-AAEA-63B0DFD1EF78}"/>
              </a:ext>
            </a:extLst>
          </p:cNvPr>
          <p:cNvSpPr>
            <a:spLocks noGrp="1"/>
          </p:cNvSpPr>
          <p:nvPr>
            <p:ph idx="1"/>
          </p:nvPr>
        </p:nvSpPr>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c. 5 «I comuni possono esercitare le funzioni inerenti al SUAP in forma </a:t>
            </a:r>
            <a:r>
              <a:rPr lang="it-IT" b="1" dirty="0">
                <a:latin typeface="Arial" panose="020B0604020202020204" pitchFamily="34" charset="0"/>
                <a:cs typeface="Arial" panose="020B0604020202020204" pitchFamily="34" charset="0"/>
              </a:rPr>
              <a:t>singola o associata tra loro</a:t>
            </a:r>
            <a:r>
              <a:rPr lang="it-IT" dirty="0">
                <a:latin typeface="Arial" panose="020B0604020202020204" pitchFamily="34" charset="0"/>
                <a:cs typeface="Arial" panose="020B0604020202020204" pitchFamily="34" charset="0"/>
              </a:rPr>
              <a:t>, o in convenzione con le camere di commercio»</a:t>
            </a:r>
          </a:p>
          <a:p>
            <a:pPr marL="0" indent="0" algn="just">
              <a:buNone/>
            </a:pPr>
            <a:r>
              <a:rPr lang="it-IT" dirty="0">
                <a:latin typeface="Arial" panose="020B0604020202020204" pitchFamily="34" charset="0"/>
                <a:cs typeface="Arial" panose="020B0604020202020204" pitchFamily="34" charset="0"/>
              </a:rPr>
              <a:t>c. 6 «Salva diversa disposizione dei comuni interessati e ferma restando l'unicità del canale di comunicazione telematico con le imprese da parte del SUAP, </a:t>
            </a:r>
            <a:r>
              <a:rPr lang="it-IT" b="1" dirty="0">
                <a:latin typeface="Arial" panose="020B0604020202020204" pitchFamily="34" charset="0"/>
                <a:cs typeface="Arial" panose="020B0604020202020204" pitchFamily="34" charset="0"/>
              </a:rPr>
              <a:t>sono attribuite al SUAP le competenze dello sportello unico per l'edilizia produttiva</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N.B.</a:t>
            </a:r>
            <a:r>
              <a:rPr lang="it-IT" dirty="0">
                <a:latin typeface="Arial" panose="020B0604020202020204" pitchFamily="34" charset="0"/>
                <a:cs typeface="Arial" panose="020B0604020202020204" pitchFamily="34" charset="0"/>
              </a:rPr>
              <a:t> Anche se i proprietari non sono imprese)</a:t>
            </a:r>
          </a:p>
          <a:p>
            <a:pPr marL="0" indent="0" algn="just">
              <a:buNone/>
            </a:pPr>
            <a:r>
              <a:rPr lang="it-IT" dirty="0">
                <a:latin typeface="Arial" panose="020B0604020202020204" pitchFamily="34" charset="0"/>
                <a:cs typeface="Arial" panose="020B0604020202020204" pitchFamily="34" charset="0"/>
              </a:rPr>
              <a:t>c. 7 «Le domande, le dichiarazioni, le segnalazioni, gli atti dell'amministrazione e i relativi allegati sono predisposti in formato elettronico e trasmessi in via telematica secondo quanto disposto dall'Allegato tecnico di cui all'articolo 12, comma 5»</a:t>
            </a:r>
          </a:p>
        </p:txBody>
      </p:sp>
    </p:spTree>
    <p:extLst>
      <p:ext uri="{BB962C8B-B14F-4D97-AF65-F5344CB8AC3E}">
        <p14:creationId xmlns:p14="http://schemas.microsoft.com/office/powerpoint/2010/main" val="173335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8E6A0-6DE4-43C9-A61C-7E048424731D}"/>
              </a:ext>
            </a:extLst>
          </p:cNvPr>
          <p:cNvSpPr>
            <a:spLocks noGrp="1"/>
          </p:cNvSpPr>
          <p:nvPr>
            <p:ph type="title"/>
          </p:nvPr>
        </p:nvSpPr>
        <p:spPr>
          <a:xfrm>
            <a:off x="1082367" y="692696"/>
            <a:ext cx="10157354" cy="780504"/>
          </a:xfrm>
        </p:spPr>
        <p:txBody>
          <a:bodyPr>
            <a:normAutofit/>
          </a:bodyPr>
          <a:lstStyle/>
          <a:p>
            <a:pPr algn="ctr"/>
            <a:r>
              <a:rPr lang="it-IT" sz="3200" b="1" dirty="0"/>
              <a:t>SUE E SOCCORSO ISTRUTTORIO PROCEDIMENTALE</a:t>
            </a:r>
            <a:endParaRPr lang="it-IT" sz="3200" dirty="0"/>
          </a:p>
        </p:txBody>
      </p:sp>
      <p:sp>
        <p:nvSpPr>
          <p:cNvPr id="3" name="Segnaposto contenuto 2">
            <a:extLst>
              <a:ext uri="{FF2B5EF4-FFF2-40B4-BE49-F238E27FC236}">
                <a16:creationId xmlns:a16="http://schemas.microsoft.com/office/drawing/2014/main" id="{1709BD5A-6BC9-4BDD-86CF-DF2CF4E5BF32}"/>
              </a:ext>
            </a:extLst>
          </p:cNvPr>
          <p:cNvSpPr>
            <a:spLocks noGrp="1"/>
          </p:cNvSpPr>
          <p:nvPr>
            <p:ph idx="1"/>
          </p:nvPr>
        </p:nvSpPr>
        <p:spPr>
          <a:xfrm>
            <a:off x="1082367" y="2132856"/>
            <a:ext cx="10157354" cy="4470400"/>
          </a:xfrm>
        </p:spPr>
        <p:txBody>
          <a:bodyPr>
            <a:normAutofit/>
          </a:bodyPr>
          <a:lstStyle/>
          <a:p>
            <a:pPr algn="just"/>
            <a:r>
              <a:rPr lang="it-IT" dirty="0">
                <a:latin typeface="Arial" panose="020B0604020202020204" pitchFamily="34" charset="0"/>
                <a:cs typeface="Arial" panose="020B0604020202020204" pitchFamily="34" charset="0"/>
              </a:rPr>
              <a:t>Spetta al Comune inviare la pratica al SUE competente: «</a:t>
            </a:r>
            <a:r>
              <a:rPr lang="it-IT" i="1" dirty="0">
                <a:latin typeface="Arial" panose="020B0604020202020204" pitchFamily="34" charset="0"/>
                <a:cs typeface="Arial" panose="020B0604020202020204" pitchFamily="34" charset="0"/>
              </a:rPr>
              <a:t>È, però, escluso che la mera presentazione della denuncia a una diversa articolazione del medesimo Sportello Unico per l'Edilizia possa determinare la radicale inidoneità del titolo a produrre i suoi effetti. In una tale evenienza, deve infatti reputarsi - semmai - doveroso il tempestivo inoltro della pratica all'ufficio competente da parte di quello ricevente</a:t>
            </a:r>
            <a:r>
              <a:rPr lang="it-IT" dirty="0">
                <a:latin typeface="Arial" panose="020B0604020202020204" pitchFamily="34" charset="0"/>
                <a:cs typeface="Arial" panose="020B0604020202020204" pitchFamily="34" charset="0"/>
              </a:rPr>
              <a:t>» (T.A.R. Lombardia, Milano, sez. II, 11.07.2016, n. 1397).</a:t>
            </a:r>
          </a:p>
          <a:p>
            <a:pPr marL="0" indent="0" algn="just">
              <a:buNone/>
            </a:pPr>
            <a:r>
              <a:rPr lang="it-IT" dirty="0">
                <a:latin typeface="Arial" panose="020B0604020202020204" pitchFamily="34" charset="0"/>
                <a:cs typeface="Arial" panose="020B0604020202020204" pitchFamily="34" charset="0"/>
              </a:rPr>
              <a:t>Caso Concreto: nel Comune di Milano vi è la presenza sia di un ufficio per gli interventi edilizi minori sia di un ufficio per gli interventi edilizi maggiori.</a:t>
            </a:r>
          </a:p>
        </p:txBody>
      </p:sp>
    </p:spTree>
    <p:extLst>
      <p:ext uri="{BB962C8B-B14F-4D97-AF65-F5344CB8AC3E}">
        <p14:creationId xmlns:p14="http://schemas.microsoft.com/office/powerpoint/2010/main" val="264213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9A472-54E6-4460-B990-E864254FBDFC}"/>
              </a:ext>
            </a:extLst>
          </p:cNvPr>
          <p:cNvSpPr>
            <a:spLocks noGrp="1"/>
          </p:cNvSpPr>
          <p:nvPr>
            <p:ph type="title"/>
          </p:nvPr>
        </p:nvSpPr>
        <p:spPr>
          <a:xfrm>
            <a:off x="189756" y="211451"/>
            <a:ext cx="11809312" cy="636488"/>
          </a:xfrm>
        </p:spPr>
        <p:txBody>
          <a:bodyPr>
            <a:normAutofit/>
          </a:bodyPr>
          <a:lstStyle/>
          <a:p>
            <a:pPr algn="ctr"/>
            <a:r>
              <a:rPr lang="it-IT" sz="3200" b="1" dirty="0"/>
              <a:t>ART. 4. FUNZIONI E ORGANIZZAZIONE DEL SUAP</a:t>
            </a:r>
            <a:endParaRPr lang="it-IT" sz="3200" dirty="0"/>
          </a:p>
        </p:txBody>
      </p:sp>
      <p:sp>
        <p:nvSpPr>
          <p:cNvPr id="3" name="Segnaposto contenuto 2">
            <a:extLst>
              <a:ext uri="{FF2B5EF4-FFF2-40B4-BE49-F238E27FC236}">
                <a16:creationId xmlns:a16="http://schemas.microsoft.com/office/drawing/2014/main" id="{9385A9ED-CE3D-4EF7-AD85-531CE50F6F9C}"/>
              </a:ext>
            </a:extLst>
          </p:cNvPr>
          <p:cNvSpPr>
            <a:spLocks noGrp="1"/>
          </p:cNvSpPr>
          <p:nvPr>
            <p:ph idx="1"/>
          </p:nvPr>
        </p:nvSpPr>
        <p:spPr>
          <a:xfrm>
            <a:off x="333772" y="1052736"/>
            <a:ext cx="11593288" cy="5805264"/>
          </a:xfrm>
        </p:spPr>
        <p:txBody>
          <a:bodyPr>
            <a:normAutofit fontScale="85000" lnSpcReduction="10000"/>
          </a:bodyPr>
          <a:lstStyle/>
          <a:p>
            <a:pPr marL="0" indent="0" algn="just">
              <a:buNone/>
            </a:pPr>
            <a:r>
              <a:rPr lang="it-IT" dirty="0">
                <a:latin typeface="Arial" panose="020B0604020202020204" pitchFamily="34" charset="0"/>
                <a:cs typeface="Arial" panose="020B0604020202020204" pitchFamily="34" charset="0"/>
              </a:rPr>
              <a:t>c. 10 «</a:t>
            </a:r>
            <a:r>
              <a:rPr lang="it-IT" b="1" dirty="0">
                <a:latin typeface="Arial" panose="020B0604020202020204" pitchFamily="34" charset="0"/>
                <a:cs typeface="Arial" panose="020B0604020202020204" pitchFamily="34" charset="0"/>
              </a:rPr>
              <a:t>Entro centoventi giorni </a:t>
            </a:r>
            <a:r>
              <a:rPr lang="it-IT" dirty="0">
                <a:latin typeface="Arial" panose="020B0604020202020204" pitchFamily="34" charset="0"/>
                <a:cs typeface="Arial" panose="020B0604020202020204" pitchFamily="34" charset="0"/>
              </a:rPr>
              <a:t>dalla data di pubblicazione nella Gazzetta Ufficiale del presente regolamento, i Comuni attestano, secondo le modalità previste dall'articolo 4, comma 2, dell'Allegato tecnico, la sussistenza in capo ai SUAP del proprio territorio dei requisiti di cui all'articolo 38, comma 3, lettera a)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suap</a:t>
            </a:r>
            <a:r>
              <a:rPr lang="it-IT" dirty="0">
                <a:latin typeface="Arial" panose="020B0604020202020204" pitchFamily="34" charset="0"/>
                <a:cs typeface="Arial" panose="020B0604020202020204" pitchFamily="34" charset="0"/>
              </a:rPr>
              <a:t> quale unico punto di accesso) e a-bis)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collegamento con il Registro delle imprese), del decreto-legge e all'articolo 2, comma 2, del presente regolamento, trasmettendola al Ministero per lo sviluppo economico che cura la pubblicazione dell'elenco dei SUAP sul portale. </a:t>
            </a:r>
            <a:r>
              <a:rPr lang="it-IT" b="1" dirty="0">
                <a:latin typeface="Arial" panose="020B0604020202020204" pitchFamily="34" charset="0"/>
                <a:cs typeface="Arial" panose="020B0604020202020204" pitchFamily="34" charset="0"/>
              </a:rPr>
              <a:t>Tale elenco può essere successivamente integrato su richiesta dei Comuni i cui SUAP abbiano nelle more acquisito tali requisiti</a:t>
            </a:r>
            <a:r>
              <a:rPr lang="it-IT" dirty="0">
                <a:latin typeface="Arial" panose="020B0604020202020204" pitchFamily="34" charset="0"/>
                <a:cs typeface="Arial" panose="020B0604020202020204" pitchFamily="34" charset="0"/>
              </a:rPr>
              <a:t>. Sono fatte salve le funzioni di verifica e di monitoraggio di cui all'articolo 11»</a:t>
            </a:r>
          </a:p>
          <a:p>
            <a:pPr marL="0" indent="0" algn="just">
              <a:buNone/>
            </a:pPr>
            <a:r>
              <a:rPr lang="it-IT" dirty="0">
                <a:latin typeface="Arial" panose="020B0604020202020204" pitchFamily="34" charset="0"/>
                <a:cs typeface="Arial" panose="020B0604020202020204" pitchFamily="34" charset="0"/>
              </a:rPr>
              <a:t>c. 11 «Nel caso in cui, al momento della </a:t>
            </a:r>
            <a:r>
              <a:rPr lang="it-IT" b="1" dirty="0">
                <a:latin typeface="Arial" panose="020B0604020202020204" pitchFamily="34" charset="0"/>
                <a:cs typeface="Arial" panose="020B0604020202020204" pitchFamily="34" charset="0"/>
              </a:rPr>
              <a:t>scadenza del termine </a:t>
            </a:r>
            <a:r>
              <a:rPr lang="it-IT" dirty="0">
                <a:latin typeface="Arial" panose="020B0604020202020204" pitchFamily="34" charset="0"/>
                <a:cs typeface="Arial" panose="020B0604020202020204" pitchFamily="34" charset="0"/>
              </a:rPr>
              <a:t>di cui all'articolo 12, comma 1, lettera a), il comune non abbia istituito il SUAP, o questo non abbia i requisiti di cui al comma 10, </a:t>
            </a:r>
            <a:r>
              <a:rPr lang="it-IT" b="1" dirty="0">
                <a:latin typeface="Arial" panose="020B0604020202020204" pitchFamily="34" charset="0"/>
                <a:cs typeface="Arial" panose="020B0604020202020204" pitchFamily="34" charset="0"/>
              </a:rPr>
              <a:t>l'esercizio delle relative funzioni, decorso il termine di cui al medesimo articolo, è delegato, anche in assenza di provvedimenti espressi, alla camera di commercio territorialmente competente</a:t>
            </a:r>
            <a:r>
              <a:rPr lang="it-IT" dirty="0">
                <a:latin typeface="Arial" panose="020B0604020202020204" pitchFamily="34" charset="0"/>
                <a:cs typeface="Arial" panose="020B0604020202020204" pitchFamily="34" charset="0"/>
              </a:rPr>
              <a:t>, con le modalità previste dall'Allegato tecnico di cui all'articolo 12, comma 5, che assicura la partecipazione dell'ANCI alla gestione del portale, sulla base della convenzione quadro tra </a:t>
            </a:r>
            <a:r>
              <a:rPr lang="it-IT" dirty="0" err="1">
                <a:latin typeface="Arial" panose="020B0604020202020204" pitchFamily="34" charset="0"/>
                <a:cs typeface="Arial" panose="020B0604020202020204" pitchFamily="34" charset="0"/>
              </a:rPr>
              <a:t>Unioncamere</a:t>
            </a:r>
            <a:r>
              <a:rPr lang="it-IT" dirty="0">
                <a:latin typeface="Arial" panose="020B0604020202020204" pitchFamily="34" charset="0"/>
                <a:cs typeface="Arial" panose="020B0604020202020204" pitchFamily="34" charset="0"/>
              </a:rPr>
              <a:t> e ANCI»</a:t>
            </a:r>
          </a:p>
          <a:p>
            <a:pPr marL="0" indent="0" algn="just">
              <a:buNone/>
            </a:pPr>
            <a:r>
              <a:rPr lang="it-IT" dirty="0">
                <a:latin typeface="Arial" panose="020B0604020202020204" pitchFamily="34" charset="0"/>
                <a:cs typeface="Arial" panose="020B0604020202020204" pitchFamily="34" charset="0"/>
              </a:rPr>
              <a:t>c. 12 «Nei casi di cui al comma 11, le camere di commercio, attraverso il portale, provvedono alla gestione telematica dei procedimenti, comprese le fasi di ricezione delle domande, la divulgazione delle informazioni, l'attivazione di adempimenti, il rilascio di ricevute all'interessato e il pagamento dei diritti e delle imposte»</a:t>
            </a:r>
          </a:p>
        </p:txBody>
      </p:sp>
    </p:spTree>
    <p:extLst>
      <p:ext uri="{BB962C8B-B14F-4D97-AF65-F5344CB8AC3E}">
        <p14:creationId xmlns:p14="http://schemas.microsoft.com/office/powerpoint/2010/main" val="12182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5A9F3-5461-4418-80D6-3B8DBE948DD3}"/>
              </a:ext>
            </a:extLst>
          </p:cNvPr>
          <p:cNvSpPr>
            <a:spLocks noGrp="1"/>
          </p:cNvSpPr>
          <p:nvPr>
            <p:ph type="title"/>
          </p:nvPr>
        </p:nvSpPr>
        <p:spPr>
          <a:xfrm>
            <a:off x="1117309" y="404664"/>
            <a:ext cx="10157354" cy="1068536"/>
          </a:xfrm>
        </p:spPr>
        <p:txBody>
          <a:bodyPr>
            <a:normAutofit/>
          </a:bodyPr>
          <a:lstStyle/>
          <a:p>
            <a:pPr algn="ctr"/>
            <a:r>
              <a:rPr lang="it-IT" sz="3200" b="1" dirty="0"/>
              <a:t>SUAP E CCIAA</a:t>
            </a:r>
          </a:p>
        </p:txBody>
      </p:sp>
      <p:sp>
        <p:nvSpPr>
          <p:cNvPr id="3" name="Segnaposto contenuto 2">
            <a:extLst>
              <a:ext uri="{FF2B5EF4-FFF2-40B4-BE49-F238E27FC236}">
                <a16:creationId xmlns:a16="http://schemas.microsoft.com/office/drawing/2014/main" id="{EBA29E81-E354-49AC-8FB7-CC9EC45BE273}"/>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Ai sensi dell’art. 25, c. 4 del d. lgs. n. 59/2010, dell’art. 38, c. 3 , lett. d) della l. n. 133/2008, dell’art. 4, c. 11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si ritiene che, nelle more dell’acquisizione dell’idoneità telematica del Comune, spetti alla Camera di Commercio l’esercizio delle funzioni del SUAP, comunicandone poi gli esiti all’ente. </a:t>
            </a:r>
          </a:p>
          <a:p>
            <a:pPr algn="just"/>
            <a:r>
              <a:rPr lang="it-IT" dirty="0">
                <a:latin typeface="Arial" panose="020B0604020202020204" pitchFamily="34" charset="0"/>
                <a:cs typeface="Arial" panose="020B0604020202020204" pitchFamily="34" charset="0"/>
              </a:rPr>
              <a:t>Il Comune, quindi, può avvalersi della capacità organizzativa e tecnica della CCIAA, pur mantenendo le competenze e le responsabilità delle attività compiute da quest’ultima.</a:t>
            </a:r>
          </a:p>
          <a:p>
            <a:pPr algn="just"/>
            <a:r>
              <a:rPr lang="it-IT" dirty="0">
                <a:latin typeface="Arial" panose="020B0604020202020204" pitchFamily="34" charset="0"/>
                <a:cs typeface="Arial" panose="020B0604020202020204" pitchFamily="34" charset="0"/>
              </a:rPr>
              <a:t>(Nota della Presidenza del Consiglio dei Ministri del 12.01.2011</a:t>
            </a:r>
            <a:r>
              <a:rPr lang="it-IT" dirty="0"/>
              <a:t>).</a:t>
            </a:r>
          </a:p>
        </p:txBody>
      </p:sp>
    </p:spTree>
    <p:extLst>
      <p:ext uri="{BB962C8B-B14F-4D97-AF65-F5344CB8AC3E}">
        <p14:creationId xmlns:p14="http://schemas.microsoft.com/office/powerpoint/2010/main" val="11298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1F8DF4-DDE0-4813-876F-2AAE237E28F3}"/>
              </a:ext>
            </a:extLst>
          </p:cNvPr>
          <p:cNvSpPr>
            <a:spLocks noGrp="1"/>
          </p:cNvSpPr>
          <p:nvPr>
            <p:ph type="title"/>
          </p:nvPr>
        </p:nvSpPr>
        <p:spPr>
          <a:xfrm>
            <a:off x="1117309" y="260648"/>
            <a:ext cx="10157354" cy="852512"/>
          </a:xfrm>
        </p:spPr>
        <p:txBody>
          <a:bodyPr>
            <a:normAutofit/>
          </a:bodyPr>
          <a:lstStyle/>
          <a:p>
            <a:pPr algn="ctr"/>
            <a:r>
              <a:rPr lang="it-IT" sz="3200" b="1" dirty="0"/>
              <a:t>PROCEDIMENTO AUTOMATIZZATO</a:t>
            </a:r>
          </a:p>
        </p:txBody>
      </p:sp>
      <p:sp>
        <p:nvSpPr>
          <p:cNvPr id="3" name="Segnaposto contenuto 2">
            <a:extLst>
              <a:ext uri="{FF2B5EF4-FFF2-40B4-BE49-F238E27FC236}">
                <a16:creationId xmlns:a16="http://schemas.microsoft.com/office/drawing/2014/main" id="{7CC335C1-432C-4A2A-9AEC-651AB33531B4}"/>
              </a:ext>
            </a:extLst>
          </p:cNvPr>
          <p:cNvSpPr>
            <a:spLocks noGrp="1"/>
          </p:cNvSpPr>
          <p:nvPr>
            <p:ph idx="1"/>
          </p:nvPr>
        </p:nvSpPr>
        <p:spPr>
          <a:xfrm>
            <a:off x="549796" y="1268760"/>
            <a:ext cx="10724867" cy="5589240"/>
          </a:xfrm>
        </p:spPr>
        <p:txBody>
          <a:bodyPr>
            <a:normAutofit fontScale="77500" lnSpcReduction="20000"/>
          </a:bodyPr>
          <a:lstStyle/>
          <a:p>
            <a:pPr algn="ctr"/>
            <a:r>
              <a:rPr lang="it-IT" dirty="0">
                <a:latin typeface="Arial" panose="020B0604020202020204" pitchFamily="34" charset="0"/>
                <a:cs typeface="Arial" panose="020B0604020202020204" pitchFamily="34" charset="0"/>
              </a:rPr>
              <a:t>Artt. 5 e 6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a:t>
            </a:r>
          </a:p>
          <a:p>
            <a:pPr algn="just"/>
            <a:r>
              <a:rPr lang="it-IT" dirty="0">
                <a:latin typeface="Arial" panose="020B0604020202020204" pitchFamily="34" charset="0"/>
                <a:cs typeface="Arial" panose="020B0604020202020204" pitchFamily="34" charset="0"/>
              </a:rPr>
              <a:t>Riservato alla localizzazione, realizzazione, trasformazione, ristrutturazione o riconversione, ampliamento o trasferimento, cessazione o riattivazione di attività produttive o di prestazioni di servizi soggetti alla </a:t>
            </a:r>
            <a:r>
              <a:rPr lang="it-IT" b="1" dirty="0">
                <a:solidFill>
                  <a:srgbClr val="FF0000"/>
                </a:solidFill>
                <a:latin typeface="Arial" panose="020B0604020202020204" pitchFamily="34" charset="0"/>
                <a:cs typeface="Arial" panose="020B0604020202020204" pitchFamily="34" charset="0"/>
              </a:rPr>
              <a:t>SCIA</a:t>
            </a:r>
            <a:r>
              <a:rPr lang="it-IT" dirty="0">
                <a:latin typeface="Arial" panose="020B0604020202020204" pitchFamily="34" charset="0"/>
                <a:cs typeface="Arial" panose="020B0604020202020204" pitchFamily="34" charset="0"/>
              </a:rPr>
              <a:t>. Lo sportello unico, inoltre, può richiedere chiarimenti in merito al possesso di requisiti e presupposti di legge necessari all'inizio dell’attività.</a:t>
            </a:r>
          </a:p>
          <a:p>
            <a:pPr algn="just"/>
            <a:r>
              <a:rPr lang="it-IT" dirty="0">
                <a:latin typeface="Arial" panose="020B0604020202020204" pitchFamily="34" charset="0"/>
                <a:cs typeface="Arial" panose="020B0604020202020204" pitchFamily="34" charset="0"/>
              </a:rPr>
              <a:t>Il SUAP, al momento della presentazione della SCIA, verifica, con modalità informatica, la completezza formale della segnalazione e dei relativi allegati. In caso di verifica positiva, rilascia automaticamente la </a:t>
            </a:r>
            <a:r>
              <a:rPr lang="it-IT" b="1" dirty="0">
                <a:latin typeface="Arial" panose="020B0604020202020204" pitchFamily="34" charset="0"/>
                <a:cs typeface="Arial" panose="020B0604020202020204" pitchFamily="34" charset="0"/>
              </a:rPr>
              <a:t>ricevuta </a:t>
            </a:r>
            <a:r>
              <a:rPr lang="it-IT" dirty="0">
                <a:latin typeface="Arial" panose="020B0604020202020204" pitchFamily="34" charset="0"/>
                <a:cs typeface="Arial" panose="020B0604020202020204" pitchFamily="34" charset="0"/>
              </a:rPr>
              <a:t>e trasmette immediatamente in via telematica la segnalazione e i relativi allegati alle amministrazioni e agli uffici competenti, in conformità all'Allegato tecnico di cui all'articolo 12, commi 5 e 6.</a:t>
            </a:r>
          </a:p>
          <a:p>
            <a:pPr algn="just"/>
            <a:r>
              <a:rPr lang="it-IT" dirty="0">
                <a:latin typeface="Arial" panose="020B0604020202020204" pitchFamily="34" charset="0"/>
                <a:cs typeface="Arial" panose="020B0604020202020204" pitchFamily="34" charset="0"/>
              </a:rPr>
              <a:t>La ricevuta costituisce </a:t>
            </a:r>
            <a:r>
              <a:rPr lang="it-IT" b="1" dirty="0">
                <a:latin typeface="Arial" panose="020B0604020202020204" pitchFamily="34" charset="0"/>
                <a:cs typeface="Arial" panose="020B0604020202020204" pitchFamily="34" charset="0"/>
              </a:rPr>
              <a:t>titolo autorizzatorio </a:t>
            </a:r>
            <a:r>
              <a:rPr lang="it-IT" dirty="0">
                <a:latin typeface="Arial" panose="020B0604020202020204" pitchFamily="34" charset="0"/>
                <a:cs typeface="Arial" panose="020B0604020202020204" pitchFamily="34" charset="0"/>
              </a:rPr>
              <a:t>ai fini del ricorso agli ordinari rimedi di tutela dei terzi e di autotutela dell'amministrazione.</a:t>
            </a:r>
          </a:p>
          <a:p>
            <a:pPr algn="just"/>
            <a:r>
              <a:rPr lang="it-IT" dirty="0">
                <a:latin typeface="Arial" panose="020B0604020202020204" pitchFamily="34" charset="0"/>
                <a:cs typeface="Arial" panose="020B0604020202020204" pitchFamily="34" charset="0"/>
              </a:rPr>
              <a:t>A seguito di tale rilascio, il richiedente, ai sensi dell'articolo 19, comma 2, della legge 7 agosto 1990, n. 241, può avviare immediatamente l'intervento o l'attività.</a:t>
            </a:r>
          </a:p>
          <a:p>
            <a:pPr algn="just"/>
            <a:r>
              <a:rPr lang="it-IT" dirty="0">
                <a:latin typeface="Arial" panose="020B0604020202020204" pitchFamily="34" charset="0"/>
                <a:cs typeface="Arial" panose="020B0604020202020204" pitchFamily="34" charset="0"/>
              </a:rPr>
              <a:t>C’è il meccanismo del silenzio-assenso: decorsi trenta giorni dalla presentazione dell'istanza, ovvero i diversi termini previsti dalle specifiche discipline regionali o speciali, il silenzio maturato a seguito del rilascio della ricevuta, emessa automaticamente, equivale a provvedimento di accoglimento della domanda senza necessità di ulteriori istanze o diffide.</a:t>
            </a:r>
          </a:p>
          <a:p>
            <a:pPr algn="just"/>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DE4B3-62F9-4BFD-B1F9-9EB648B9A1B9}"/>
              </a:ext>
            </a:extLst>
          </p:cNvPr>
          <p:cNvSpPr>
            <a:spLocks noGrp="1"/>
          </p:cNvSpPr>
          <p:nvPr>
            <p:ph type="title"/>
          </p:nvPr>
        </p:nvSpPr>
        <p:spPr>
          <a:xfrm>
            <a:off x="1015735" y="332656"/>
            <a:ext cx="10157354" cy="708496"/>
          </a:xfrm>
        </p:spPr>
        <p:txBody>
          <a:bodyPr>
            <a:normAutofit/>
          </a:bodyPr>
          <a:lstStyle/>
          <a:p>
            <a:pPr algn="ctr"/>
            <a:r>
              <a:rPr lang="it-IT" sz="3200" b="1" dirty="0"/>
              <a:t>PROCEDIMENTO ORDINARIO/UNICO</a:t>
            </a:r>
          </a:p>
        </p:txBody>
      </p:sp>
      <p:sp>
        <p:nvSpPr>
          <p:cNvPr id="3" name="Segnaposto contenuto 2">
            <a:extLst>
              <a:ext uri="{FF2B5EF4-FFF2-40B4-BE49-F238E27FC236}">
                <a16:creationId xmlns:a16="http://schemas.microsoft.com/office/drawing/2014/main" id="{0F409977-7606-432E-A6C1-7B707A5B7756}"/>
              </a:ext>
            </a:extLst>
          </p:cNvPr>
          <p:cNvSpPr>
            <a:spLocks noGrp="1"/>
          </p:cNvSpPr>
          <p:nvPr>
            <p:ph idx="1"/>
          </p:nvPr>
        </p:nvSpPr>
        <p:spPr>
          <a:xfrm>
            <a:off x="261764" y="1340768"/>
            <a:ext cx="11737304" cy="6336704"/>
          </a:xfrm>
        </p:spPr>
        <p:txBody>
          <a:bodyPr>
            <a:normAutofit/>
          </a:bodyPr>
          <a:lstStyle/>
          <a:p>
            <a:pPr algn="ctr"/>
            <a:r>
              <a:rPr lang="it-IT" dirty="0">
                <a:latin typeface="Arial" panose="020B0604020202020204" pitchFamily="34" charset="0"/>
                <a:cs typeface="Arial" panose="020B0604020202020204" pitchFamily="34" charset="0"/>
              </a:rPr>
              <a:t>Art. 7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a:t>
            </a:r>
          </a:p>
          <a:p>
            <a:pPr algn="just"/>
            <a:r>
              <a:rPr lang="it-IT" dirty="0">
                <a:latin typeface="Arial" panose="020B0604020202020204" pitchFamily="34" charset="0"/>
                <a:cs typeface="Arial" panose="020B0604020202020204" pitchFamily="34" charset="0"/>
              </a:rPr>
              <a:t>È il servizio per inviare </a:t>
            </a:r>
            <a:r>
              <a:rPr lang="it-IT" i="1" dirty="0">
                <a:latin typeface="Arial" panose="020B0604020202020204" pitchFamily="34" charset="0"/>
                <a:cs typeface="Arial" panose="020B0604020202020204" pitchFamily="34" charset="0"/>
              </a:rPr>
              <a:t>online</a:t>
            </a:r>
            <a:r>
              <a:rPr lang="it-IT" dirty="0">
                <a:latin typeface="Arial" panose="020B0604020202020204" pitchFamily="34" charset="0"/>
                <a:cs typeface="Arial" panose="020B0604020202020204" pitchFamily="34" charset="0"/>
              </a:rPr>
              <a:t> istanze per procedimenti per l’esercizio, la localizzazione, realizzazione,  trasformazione, ristrutturazione o riconversione, ampliamento o trasferimento, cessazione o riattivazione di attività produttive o di presentazioni di servizi, che </a:t>
            </a:r>
            <a:r>
              <a:rPr lang="it-IT" b="1" dirty="0">
                <a:solidFill>
                  <a:srgbClr val="FF0000"/>
                </a:solidFill>
                <a:latin typeface="Arial" panose="020B0604020202020204" pitchFamily="34" charset="0"/>
                <a:cs typeface="Arial" panose="020B0604020202020204" pitchFamily="34" charset="0"/>
              </a:rPr>
              <a:t>non</a:t>
            </a:r>
            <a:r>
              <a:rPr lang="it-IT" b="1"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rientrano nei procedimenti soggetti al modello </a:t>
            </a:r>
            <a:r>
              <a:rPr lang="it-IT" b="1" dirty="0">
                <a:solidFill>
                  <a:srgbClr val="FF0000"/>
                </a:solidFill>
                <a:latin typeface="Arial" panose="020B0604020202020204" pitchFamily="34" charset="0"/>
                <a:cs typeface="Arial" panose="020B0604020202020204" pitchFamily="34" charset="0"/>
              </a:rPr>
              <a:t>SCIA</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Una volta inviata la domanda e la documentazione, il SUAP ha 30 giorni di tempo per verificare l'istanza e i documenti e richiedere eventualmente le integrazioni alla modulistica presentata. Decorso questo termine, lo Sportello Unico adotta il provvedimento finale di autorizzazione, oppure convoca la conferenza dei servizi quando si rende necessaria l'acquisizione di particolari intese, assensi e nulla osta da parte delle diverse amministrazioni pubbliche.</a:t>
            </a:r>
          </a:p>
          <a:p>
            <a:pPr algn="just"/>
            <a:r>
              <a:rPr lang="it-IT" b="1" dirty="0">
                <a:latin typeface="Arial" panose="020B0604020202020204" pitchFamily="34" charset="0"/>
                <a:cs typeface="Arial" panose="020B0604020202020204" pitchFamily="34" charset="0"/>
              </a:rPr>
              <a:t>N.B.</a:t>
            </a:r>
            <a:r>
              <a:rPr lang="it-IT" dirty="0">
                <a:latin typeface="Arial" panose="020B0604020202020204" pitchFamily="34" charset="0"/>
                <a:cs typeface="Arial" panose="020B0604020202020204" pitchFamily="34" charset="0"/>
              </a:rPr>
              <a:t> La legge statale fa salva la diversa disciplina regionale sui termini.</a:t>
            </a:r>
          </a:p>
        </p:txBody>
      </p:sp>
    </p:spTree>
    <p:extLst>
      <p:ext uri="{BB962C8B-B14F-4D97-AF65-F5344CB8AC3E}">
        <p14:creationId xmlns:p14="http://schemas.microsoft.com/office/powerpoint/2010/main" val="30724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B4FAC-CCB0-40D0-A8BF-5CDA1C8B6841}"/>
              </a:ext>
            </a:extLst>
          </p:cNvPr>
          <p:cNvSpPr>
            <a:spLocks noGrp="1"/>
          </p:cNvSpPr>
          <p:nvPr>
            <p:ph type="title"/>
          </p:nvPr>
        </p:nvSpPr>
        <p:spPr>
          <a:xfrm>
            <a:off x="1197868" y="404664"/>
            <a:ext cx="10157354" cy="708496"/>
          </a:xfrm>
        </p:spPr>
        <p:txBody>
          <a:bodyPr>
            <a:normAutofit/>
          </a:bodyPr>
          <a:lstStyle/>
          <a:p>
            <a:pPr algn="ctr"/>
            <a:r>
              <a:rPr lang="it-IT" sz="3200" b="1" dirty="0"/>
              <a:t>PROCEDIMENTO ORDINARIO/UNICO</a:t>
            </a:r>
            <a:endParaRPr lang="it-IT" sz="3200" dirty="0"/>
          </a:p>
        </p:txBody>
      </p:sp>
      <p:sp>
        <p:nvSpPr>
          <p:cNvPr id="3" name="Segnaposto contenuto 2">
            <a:extLst>
              <a:ext uri="{FF2B5EF4-FFF2-40B4-BE49-F238E27FC236}">
                <a16:creationId xmlns:a16="http://schemas.microsoft.com/office/drawing/2014/main" id="{630E0516-4C28-4DE0-9A0F-DFF0B131C1F8}"/>
              </a:ext>
            </a:extLst>
          </p:cNvPr>
          <p:cNvSpPr>
            <a:spLocks noGrp="1"/>
          </p:cNvSpPr>
          <p:nvPr>
            <p:ph idx="1"/>
          </p:nvPr>
        </p:nvSpPr>
        <p:spPr>
          <a:xfrm>
            <a:off x="477788" y="1628800"/>
            <a:ext cx="11521280" cy="5153000"/>
          </a:xfrm>
        </p:spPr>
        <p:txBody>
          <a:bodyPr>
            <a:normAutofit lnSpcReduction="10000"/>
          </a:bodyPr>
          <a:lstStyle/>
          <a:p>
            <a:pPr algn="just"/>
            <a:r>
              <a:rPr lang="it-IT" dirty="0">
                <a:latin typeface="Arial" panose="020B0604020202020204" pitchFamily="34" charset="0"/>
                <a:cs typeface="Arial" panose="020B0604020202020204" pitchFamily="34" charset="0"/>
              </a:rPr>
              <a:t>Le istanze, debitamente corredate dai documenti, dalle dichiarazioni e dalle attestazioni previste dalle vigenti normative di settore per lo specifico intervento, sono presentate in modalità telematica al SUAP che, entro trenta giorni dal ricevimento, può richiedere all'interessato la documentazione integrativa precisando gli elementi mancanti e fissando il termine, ai sensi della legge 241/1990, per la presentazione delle integrazioni da parte del soggetto richiedente. </a:t>
            </a:r>
          </a:p>
          <a:p>
            <a:pPr algn="just"/>
            <a:r>
              <a:rPr lang="it-IT" dirty="0">
                <a:latin typeface="Arial" panose="020B0604020202020204" pitchFamily="34" charset="0"/>
                <a:cs typeface="Arial" panose="020B0604020202020204" pitchFamily="34" charset="0"/>
              </a:rPr>
              <a:t>Verificata la completezza della documentazione, il SUAP, entro trenta giorni, adotta il provvedimento positivo, ovvero previa applicazione dell’articolo 10 bis della legge 241/1990, dispone l’esito negativo della stessa, esplicitando i motivi ostativi all’accoglimento ovvero esprimendo il diniego all’adozione del titolo richiesto per mancata o parziale integrazione della pratica entro i termini fissati. Resta ovviamente ferma la possibilità di indire, nei termini di cui all’articolo 7, comma 3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una conferenza di servizi.</a:t>
            </a:r>
          </a:p>
          <a:p>
            <a:endParaRPr lang="it-IT" dirty="0"/>
          </a:p>
        </p:txBody>
      </p:sp>
    </p:spTree>
    <p:extLst>
      <p:ext uri="{BB962C8B-B14F-4D97-AF65-F5344CB8AC3E}">
        <p14:creationId xmlns:p14="http://schemas.microsoft.com/office/powerpoint/2010/main" val="153536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7C706-4F18-4E63-BBA7-0BBC3A31A651}"/>
              </a:ext>
            </a:extLst>
          </p:cNvPr>
          <p:cNvSpPr>
            <a:spLocks noGrp="1"/>
          </p:cNvSpPr>
          <p:nvPr>
            <p:ph type="title"/>
          </p:nvPr>
        </p:nvSpPr>
        <p:spPr/>
        <p:txBody>
          <a:bodyPr>
            <a:normAutofit/>
          </a:bodyPr>
          <a:lstStyle/>
          <a:p>
            <a:pPr algn="ctr"/>
            <a:r>
              <a:rPr lang="it-IT" sz="3200" b="1" dirty="0"/>
              <a:t>ART. 7 PROCEDIMENTO UNICO</a:t>
            </a:r>
          </a:p>
        </p:txBody>
      </p:sp>
      <p:sp>
        <p:nvSpPr>
          <p:cNvPr id="3" name="Segnaposto contenuto 2">
            <a:extLst>
              <a:ext uri="{FF2B5EF4-FFF2-40B4-BE49-F238E27FC236}">
                <a16:creationId xmlns:a16="http://schemas.microsoft.com/office/drawing/2014/main" id="{C0EE4029-6114-4070-978C-467BA769F954}"/>
              </a:ext>
            </a:extLst>
          </p:cNvPr>
          <p:cNvSpPr>
            <a:spLocks noGrp="1"/>
          </p:cNvSpPr>
          <p:nvPr>
            <p:ph idx="1"/>
          </p:nvPr>
        </p:nvSpPr>
        <p:spPr/>
        <p:txBody>
          <a:bodyPr>
            <a:normAutofit fontScale="92500" lnSpcReduction="10000"/>
          </a:bodyPr>
          <a:lstStyle/>
          <a:p>
            <a:pPr marL="0" indent="0" algn="just">
              <a:buNone/>
            </a:pPr>
            <a:r>
              <a:rPr lang="it-IT" dirty="0">
                <a:latin typeface="Arial" panose="020B0604020202020204" pitchFamily="34" charset="0"/>
                <a:cs typeface="Arial" panose="020B0604020202020204" pitchFamily="34" charset="0"/>
              </a:rPr>
              <a:t>c. 5 «Nei procedimenti di cui al comma 1, l'</a:t>
            </a:r>
            <a:r>
              <a:rPr lang="it-IT" b="1" dirty="0">
                <a:latin typeface="Arial" panose="020B0604020202020204" pitchFamily="34" charset="0"/>
                <a:cs typeface="Arial" panose="020B0604020202020204" pitchFamily="34" charset="0"/>
              </a:rPr>
              <a:t>Agenzia</a:t>
            </a:r>
            <a:r>
              <a:rPr lang="it-IT" dirty="0">
                <a:latin typeface="Arial" panose="020B0604020202020204" pitchFamily="34" charset="0"/>
                <a:cs typeface="Arial" panose="020B0604020202020204" pitchFamily="34" charset="0"/>
              </a:rPr>
              <a:t>, su richiesta del soggetto interessato, può svolgere attività istruttoria ai sensi dell'articolo 38, comma 3, lettera c), del decreto-legge, e trasmette la relativa documentazione, in via telematica, al responsabile del SUAP. L'Agenzia fornisce assistenza per l'individuazione dei procedimenti da attivare in relazione all'esercizio delle attività produttive o alla realizzazione degli impianti produttivi, nonché per la redazione in formato elettronico delle domande, dichiarazioni e comunicazioni ed i relativi elaborati tecnici. Se il comune lo consente, l'Agenzia può fornire supporto organizzativo e gestionale alla conferenza di servizi»</a:t>
            </a:r>
          </a:p>
          <a:p>
            <a:pPr marL="0" indent="0" algn="just">
              <a:buNone/>
            </a:pPr>
            <a:r>
              <a:rPr lang="it-IT" dirty="0">
                <a:latin typeface="Arial" panose="020B0604020202020204" pitchFamily="34" charset="0"/>
                <a:cs typeface="Arial" panose="020B0604020202020204" pitchFamily="34" charset="0"/>
              </a:rPr>
              <a:t>c. 6 «Il provvedimento conclusivo del procedimento, assunto nei termini di cui agli articoli da 14 a 14-quinquies della legge 7 agosto 1990, n. 241, è, ad ogni effetto, </a:t>
            </a:r>
            <a:r>
              <a:rPr lang="it-IT" b="1" dirty="0">
                <a:solidFill>
                  <a:srgbClr val="FF0000"/>
                </a:solidFill>
                <a:latin typeface="Arial" panose="020B0604020202020204" pitchFamily="34" charset="0"/>
                <a:cs typeface="Arial" panose="020B0604020202020204" pitchFamily="34" charset="0"/>
              </a:rPr>
              <a:t>titolo unico</a:t>
            </a:r>
            <a:r>
              <a:rPr lang="it-IT" dirty="0">
                <a:solidFill>
                  <a:srgbClr val="FF000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per la realizzazione dell'intervento e per lo svolgimento delle attività richieste»</a:t>
            </a:r>
          </a:p>
        </p:txBody>
      </p:sp>
    </p:spTree>
    <p:extLst>
      <p:ext uri="{BB962C8B-B14F-4D97-AF65-F5344CB8AC3E}">
        <p14:creationId xmlns:p14="http://schemas.microsoft.com/office/powerpoint/2010/main" val="33609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0453F-FF9D-4738-9E8C-04773EB93596}"/>
              </a:ext>
            </a:extLst>
          </p:cNvPr>
          <p:cNvSpPr>
            <a:spLocks noGrp="1"/>
          </p:cNvSpPr>
          <p:nvPr>
            <p:ph type="title"/>
          </p:nvPr>
        </p:nvSpPr>
        <p:spPr>
          <a:xfrm>
            <a:off x="1087266" y="332544"/>
            <a:ext cx="10157354" cy="708496"/>
          </a:xfrm>
        </p:spPr>
        <p:txBody>
          <a:bodyPr>
            <a:normAutofit/>
          </a:bodyPr>
          <a:lstStyle/>
          <a:p>
            <a:pPr algn="ctr"/>
            <a:r>
              <a:rPr lang="it-IT" sz="3200" b="1" dirty="0"/>
              <a:t>COME FUNZIONA IL SUAP?</a:t>
            </a:r>
          </a:p>
        </p:txBody>
      </p:sp>
      <p:sp>
        <p:nvSpPr>
          <p:cNvPr id="3" name="Segnaposto contenuto 2">
            <a:extLst>
              <a:ext uri="{FF2B5EF4-FFF2-40B4-BE49-F238E27FC236}">
                <a16:creationId xmlns:a16="http://schemas.microsoft.com/office/drawing/2014/main" id="{91765635-7D11-40DC-9B96-93A6B853D46B}"/>
              </a:ext>
            </a:extLst>
          </p:cNvPr>
          <p:cNvSpPr>
            <a:spLocks noGrp="1"/>
          </p:cNvSpPr>
          <p:nvPr>
            <p:ph idx="1"/>
          </p:nvPr>
        </p:nvSpPr>
        <p:spPr>
          <a:xfrm>
            <a:off x="765820" y="1196752"/>
            <a:ext cx="10508843" cy="4974456"/>
          </a:xfrm>
        </p:spPr>
        <p:txBody>
          <a:bodyPr>
            <a:normAutofit/>
          </a:bodyPr>
          <a:lstStyle/>
          <a:p>
            <a:pPr algn="just"/>
            <a:r>
              <a:rPr lang="it-IT" dirty="0">
                <a:latin typeface="Arial" panose="020B0604020202020204" pitchFamily="34" charset="0"/>
                <a:cs typeface="Arial" panose="020B0604020202020204" pitchFamily="34" charset="0"/>
              </a:rPr>
              <a:t>Il provvedimento rilasciato dal SUAP comunale è, ad ogni effetto, titolo unico per la realizzazione dell'intervento richiesto. Gli atti emessi dalle altre Amministrazioni pubbliche competenti operano, dunque, esclusivamente all'interno del procedimento unico. Ciascuna Amministrazione è competente nelle materie alla stessa assegnate da specifiche normative.</a:t>
            </a:r>
          </a:p>
          <a:p>
            <a:pPr algn="just"/>
            <a:r>
              <a:rPr lang="it-IT" dirty="0">
                <a:latin typeface="Arial" panose="020B0604020202020204" pitchFamily="34" charset="0"/>
                <a:cs typeface="Arial" panose="020B0604020202020204" pitchFamily="34" charset="0"/>
              </a:rPr>
              <a:t>Le altre Amministrazioni pubbliche (ULSS, ARPAV, Vigili del Fuoco, Soprintendenza, Genio Civile, ecc.) intervengono nel procedimento unico ciascuna secondo le proprie competenze, rilasciando atti istruttori "</a:t>
            </a:r>
            <a:r>
              <a:rPr lang="it-IT" dirty="0" err="1">
                <a:latin typeface="Arial" panose="020B0604020202020204" pitchFamily="34" charset="0"/>
                <a:cs typeface="Arial" panose="020B0604020202020204" pitchFamily="34" charset="0"/>
              </a:rPr>
              <a:t>endoprocedimentali</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46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A2C16-E91F-45B9-840F-2BB6EADB7C7D}"/>
              </a:ext>
            </a:extLst>
          </p:cNvPr>
          <p:cNvSpPr>
            <a:spLocks noGrp="1"/>
          </p:cNvSpPr>
          <p:nvPr>
            <p:ph type="title"/>
          </p:nvPr>
        </p:nvSpPr>
        <p:spPr>
          <a:xfrm>
            <a:off x="261764" y="76200"/>
            <a:ext cx="11593288" cy="1397000"/>
          </a:xfrm>
        </p:spPr>
        <p:txBody>
          <a:bodyPr>
            <a:normAutofit/>
          </a:bodyPr>
          <a:lstStyle/>
          <a:p>
            <a:pPr algn="ctr"/>
            <a:r>
              <a:rPr lang="it-IT" sz="3200" b="1" dirty="0"/>
              <a:t>ART. 8. RACCORDI PROCEDIMENTALI CON </a:t>
            </a:r>
            <a:br>
              <a:rPr lang="it-IT" sz="3200" b="1" dirty="0"/>
            </a:br>
            <a:r>
              <a:rPr lang="it-IT" sz="3200" b="1" dirty="0"/>
              <a:t>STRUMENTI URBANISTICI</a:t>
            </a:r>
            <a:endParaRPr lang="it-IT" sz="3200" dirty="0"/>
          </a:p>
        </p:txBody>
      </p:sp>
      <p:sp>
        <p:nvSpPr>
          <p:cNvPr id="3" name="Segnaposto contenuto 2">
            <a:extLst>
              <a:ext uri="{FF2B5EF4-FFF2-40B4-BE49-F238E27FC236}">
                <a16:creationId xmlns:a16="http://schemas.microsoft.com/office/drawing/2014/main" id="{FFF593AE-AB55-48A4-A332-C4FE6A756BBB}"/>
              </a:ext>
            </a:extLst>
          </p:cNvPr>
          <p:cNvSpPr>
            <a:spLocks noGrp="1"/>
          </p:cNvSpPr>
          <p:nvPr>
            <p:ph idx="1"/>
          </p:nvPr>
        </p:nvSpPr>
        <p:spPr>
          <a:xfrm>
            <a:off x="1117309" y="1701800"/>
            <a:ext cx="10157354" cy="5080000"/>
          </a:xfrm>
        </p:spPr>
        <p:txBody>
          <a:bodyPr>
            <a:normAutofit fontScale="92500"/>
          </a:bodyPr>
          <a:lstStyle/>
          <a:p>
            <a:pPr marL="0" indent="0" algn="just">
              <a:buNone/>
            </a:pPr>
            <a:r>
              <a:rPr lang="it-IT" dirty="0">
                <a:latin typeface="Arial" panose="020B0604020202020204" pitchFamily="34" charset="0"/>
                <a:cs typeface="Arial" panose="020B0604020202020204" pitchFamily="34" charset="0"/>
              </a:rPr>
              <a:t>c. 1 «</a:t>
            </a:r>
            <a:r>
              <a:rPr lang="it-IT" b="1" dirty="0">
                <a:latin typeface="Arial" panose="020B0604020202020204" pitchFamily="34" charset="0"/>
                <a:cs typeface="Arial" panose="020B0604020202020204" pitchFamily="34" charset="0"/>
              </a:rPr>
              <a:t>Nei comuni in cui lo strumento urbanistico </a:t>
            </a:r>
            <a:r>
              <a:rPr lang="it-IT" b="1" dirty="0">
                <a:solidFill>
                  <a:srgbClr val="FF0000"/>
                </a:solidFill>
                <a:latin typeface="Arial" panose="020B0604020202020204" pitchFamily="34" charset="0"/>
                <a:cs typeface="Arial" panose="020B0604020202020204" pitchFamily="34" charset="0"/>
              </a:rPr>
              <a:t>non individua aree destinate all'insediamento di impianti produttivi o individua aree insufficienti</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fatta salva </a:t>
            </a:r>
            <a:r>
              <a:rPr lang="it-IT" dirty="0">
                <a:latin typeface="Arial" panose="020B0604020202020204" pitchFamily="34" charset="0"/>
                <a:cs typeface="Arial" panose="020B0604020202020204" pitchFamily="34" charset="0"/>
              </a:rPr>
              <a:t>l'applicazione della relativa </a:t>
            </a:r>
            <a:r>
              <a:rPr lang="it-IT" b="1" dirty="0">
                <a:latin typeface="Arial" panose="020B0604020202020204" pitchFamily="34" charset="0"/>
                <a:cs typeface="Arial" panose="020B0604020202020204" pitchFamily="34" charset="0"/>
              </a:rPr>
              <a:t>disciplina regionale</a:t>
            </a:r>
            <a:r>
              <a:rPr lang="it-IT" dirty="0">
                <a:latin typeface="Arial" panose="020B0604020202020204" pitchFamily="34" charset="0"/>
                <a:cs typeface="Arial" panose="020B0604020202020204" pitchFamily="34" charset="0"/>
              </a:rPr>
              <a:t>, l'interessato può richiedere al responsabile del SUAP la convocazione della </a:t>
            </a:r>
            <a:r>
              <a:rPr lang="it-IT" b="1" dirty="0">
                <a:latin typeface="Arial" panose="020B0604020202020204" pitchFamily="34" charset="0"/>
                <a:cs typeface="Arial" panose="020B0604020202020204" pitchFamily="34" charset="0"/>
              </a:rPr>
              <a:t>conferenza di servizi </a:t>
            </a:r>
            <a:r>
              <a:rPr lang="it-IT" dirty="0">
                <a:latin typeface="Arial" panose="020B0604020202020204" pitchFamily="34" charset="0"/>
                <a:cs typeface="Arial" panose="020B0604020202020204" pitchFamily="34" charset="0"/>
              </a:rPr>
              <a:t>di cui agli articoli da 14 a 14-quinquies della legge 7 agosto 1990, n. 241, e alle altre normative di settore, in seduta pubblica. Qualora l'esito della conferenza di servizi comporti la </a:t>
            </a:r>
            <a:r>
              <a:rPr lang="it-IT" b="1" dirty="0">
                <a:solidFill>
                  <a:srgbClr val="FF0000"/>
                </a:solidFill>
                <a:latin typeface="Arial" panose="020B0604020202020204" pitchFamily="34" charset="0"/>
                <a:cs typeface="Arial" panose="020B0604020202020204" pitchFamily="34" charset="0"/>
              </a:rPr>
              <a:t>variazione</a:t>
            </a:r>
            <a:r>
              <a:rPr lang="it-IT" dirty="0">
                <a:latin typeface="Arial" panose="020B0604020202020204" pitchFamily="34" charset="0"/>
                <a:cs typeface="Arial" panose="020B0604020202020204" pitchFamily="34" charset="0"/>
              </a:rPr>
              <a:t> dello strumento urbanistico, ove sussista l'assenso della Regione espresso in quella  sede, il verbale è trasmesso al Sindaco ovvero al Presidente del Consiglio comunale, ove esistente, che lo sottopone alla votazione del Consiglio nella prima seduta utile. Gli interventi relativi al progetto, approvato secondo le modalità previste dal presente comma, sono avviati e conclusi dal richiedente secondo le modalità previste all'articolo 15 del testo unico delle disposizioni legislative e regolamentari in materia di edilizia, di cui al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6 giugno 2001, n. 380 (</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efficacia temporale e decadenza del </a:t>
            </a:r>
            <a:r>
              <a:rPr lang="it-IT" dirty="0" err="1">
                <a:latin typeface="Arial" panose="020B0604020202020204" pitchFamily="34" charset="0"/>
                <a:cs typeface="Arial" panose="020B0604020202020204" pitchFamily="34" charset="0"/>
              </a:rPr>
              <a:t>PdC</a:t>
            </a:r>
            <a:r>
              <a:rPr lang="it-IT" dirty="0">
                <a:latin typeface="Arial" panose="020B0604020202020204" pitchFamily="34" charset="0"/>
                <a:cs typeface="Arial" panose="020B0604020202020204" pitchFamily="34" charset="0"/>
              </a:rPr>
              <a:t>)»</a:t>
            </a: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84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E9C7C3-1BCB-47F6-AC18-C144EE6561EA}"/>
              </a:ext>
            </a:extLst>
          </p:cNvPr>
          <p:cNvSpPr>
            <a:spLocks noGrp="1"/>
          </p:cNvSpPr>
          <p:nvPr>
            <p:ph type="title"/>
          </p:nvPr>
        </p:nvSpPr>
        <p:spPr>
          <a:xfrm>
            <a:off x="1015735" y="44624"/>
            <a:ext cx="10157354" cy="852512"/>
          </a:xfrm>
        </p:spPr>
        <p:txBody>
          <a:bodyPr>
            <a:normAutofit fontScale="90000"/>
          </a:bodyPr>
          <a:lstStyle/>
          <a:p>
            <a:pPr algn="ctr"/>
            <a:r>
              <a:rPr lang="it-IT" sz="3200" b="1" dirty="0"/>
              <a:t>IL CARATTERE ECCEZIONALE DELLA </a:t>
            </a:r>
            <a:br>
              <a:rPr lang="it-IT" sz="3200" b="1" dirty="0"/>
            </a:br>
            <a:r>
              <a:rPr lang="it-IT" sz="3200" b="1" dirty="0"/>
              <a:t>C.D. VARIANTE SEMPLIFICATA</a:t>
            </a:r>
          </a:p>
        </p:txBody>
      </p:sp>
      <p:sp>
        <p:nvSpPr>
          <p:cNvPr id="3" name="Segnaposto contenuto 2">
            <a:extLst>
              <a:ext uri="{FF2B5EF4-FFF2-40B4-BE49-F238E27FC236}">
                <a16:creationId xmlns:a16="http://schemas.microsoft.com/office/drawing/2014/main" id="{2851FA1A-53F5-4966-A90B-7D26B8E795A0}"/>
              </a:ext>
            </a:extLst>
          </p:cNvPr>
          <p:cNvSpPr>
            <a:spLocks noGrp="1"/>
          </p:cNvSpPr>
          <p:nvPr>
            <p:ph idx="1"/>
          </p:nvPr>
        </p:nvSpPr>
        <p:spPr>
          <a:xfrm>
            <a:off x="477788" y="980728"/>
            <a:ext cx="11305256" cy="5832648"/>
          </a:xfrm>
        </p:spPr>
        <p:txBody>
          <a:bodyPr>
            <a:normAutofit fontScale="92500"/>
          </a:bodyPr>
          <a:lstStyle/>
          <a:p>
            <a:pPr algn="just"/>
            <a:r>
              <a:rPr lang="it-IT" dirty="0">
                <a:latin typeface="Arial" panose="020B0604020202020204" pitchFamily="34" charset="0"/>
                <a:cs typeface="Arial" panose="020B0604020202020204" pitchFamily="34" charset="0"/>
              </a:rPr>
              <a:t>L’«</a:t>
            </a:r>
            <a:r>
              <a:rPr lang="it-IT" b="1" dirty="0">
                <a:latin typeface="Arial" panose="020B0604020202020204" pitchFamily="34" charset="0"/>
                <a:cs typeface="Arial" panose="020B0604020202020204" pitchFamily="34" charset="0"/>
              </a:rPr>
              <a:t>insufficienza</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delle aree</a:t>
            </a:r>
            <a:r>
              <a:rPr lang="it-IT" dirty="0">
                <a:latin typeface="Arial" panose="020B0604020202020204" pitchFamily="34" charset="0"/>
                <a:cs typeface="Arial" panose="020B0604020202020204" pitchFamily="34" charset="0"/>
              </a:rPr>
              <a:t>» a destinazione produttiva può emergere sia sotto il profilo quantitativo (configurandosi una saturazione delle aree esistenti o una loro insufficiente estensione territoriale o ancora la presenza di norme sulle distanze, sulle altezze, sugli indici edificatori e comunque sui parametri urbanistico-edilizi tali da impedire la realizzazione del progetto) sia, anche in concorso, sotto il profilo qualitativo (ad esempio inidoneità di un'area produttiva ad accogliere un certo tipo di insediamento nocivo per la vicinanza al centro abitato, o, ancora, la necessità, per il tipo di attività, della vicinanza di strutture ferroviarie, autostradali ecc.).</a:t>
            </a:r>
          </a:p>
          <a:p>
            <a:pPr algn="just"/>
            <a:r>
              <a:rPr lang="it-IT" dirty="0">
                <a:latin typeface="Arial" panose="020B0604020202020204" pitchFamily="34" charset="0"/>
                <a:cs typeface="Arial" panose="020B0604020202020204" pitchFamily="34" charset="0"/>
              </a:rPr>
              <a:t>Per «</a:t>
            </a:r>
            <a:r>
              <a:rPr lang="it-IT" b="1" dirty="0">
                <a:latin typeface="Arial" panose="020B0604020202020204" pitchFamily="34" charset="0"/>
                <a:cs typeface="Arial" panose="020B0604020202020204" pitchFamily="34" charset="0"/>
              </a:rPr>
              <a:t>aree disponibili</a:t>
            </a:r>
            <a:r>
              <a:rPr lang="it-IT" dirty="0">
                <a:latin typeface="Arial" panose="020B0604020202020204" pitchFamily="34" charset="0"/>
                <a:cs typeface="Arial" panose="020B0604020202020204" pitchFamily="34" charset="0"/>
              </a:rPr>
              <a:t>» dal punto di vista urbanistico ci si riferisce alla disponibilità effettiva: rientrano, quindi, anche le aree contenute in piani attuativi approvati e realizzati solo parzialmente. </a:t>
            </a:r>
          </a:p>
          <a:p>
            <a:pPr algn="just"/>
            <a:r>
              <a:rPr lang="it-IT" dirty="0">
                <a:latin typeface="Arial" panose="020B0604020202020204" pitchFamily="34" charset="0"/>
                <a:cs typeface="Arial" panose="020B0604020202020204" pitchFamily="34" charset="0"/>
              </a:rPr>
              <a:t>La sussistenza dei presupposti di cui sopra deve essere verificata dal responsabile del procedimento antecedentemente alla convocazione della conferenza di servizi, risultando altresì in maniera esplicita in sede di motivazione della convocazione della conferenza stessa, nel successivo provvedimento della conferenza ed in quello del Consiglio comunale.</a:t>
            </a:r>
          </a:p>
        </p:txBody>
      </p:sp>
    </p:spTree>
    <p:extLst>
      <p:ext uri="{BB962C8B-B14F-4D97-AF65-F5344CB8AC3E}">
        <p14:creationId xmlns:p14="http://schemas.microsoft.com/office/powerpoint/2010/main" val="257334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32846-B337-4DCB-8E46-A454B2285020}"/>
              </a:ext>
            </a:extLst>
          </p:cNvPr>
          <p:cNvSpPr>
            <a:spLocks noGrp="1"/>
          </p:cNvSpPr>
          <p:nvPr>
            <p:ph type="title"/>
          </p:nvPr>
        </p:nvSpPr>
        <p:spPr>
          <a:xfrm>
            <a:off x="909836" y="476672"/>
            <a:ext cx="10157354" cy="564480"/>
          </a:xfrm>
        </p:spPr>
        <p:txBody>
          <a:bodyPr>
            <a:normAutofit/>
          </a:bodyPr>
          <a:lstStyle/>
          <a:p>
            <a:pPr algn="ctr"/>
            <a:r>
              <a:rPr lang="it-IT" sz="3200" b="1" dirty="0">
                <a:cs typeface="Arial" panose="020B0604020202020204" pitchFamily="34" charset="0"/>
              </a:rPr>
              <a:t>COSA DICE LA GIURISPRUDENZA?</a:t>
            </a:r>
          </a:p>
        </p:txBody>
      </p:sp>
      <p:sp>
        <p:nvSpPr>
          <p:cNvPr id="3" name="Segnaposto contenuto 2">
            <a:extLst>
              <a:ext uri="{FF2B5EF4-FFF2-40B4-BE49-F238E27FC236}">
                <a16:creationId xmlns:a16="http://schemas.microsoft.com/office/drawing/2014/main" id="{DC1C40EE-737E-42C2-9E8B-17D805E01D6E}"/>
              </a:ext>
            </a:extLst>
          </p:cNvPr>
          <p:cNvSpPr>
            <a:spLocks noGrp="1"/>
          </p:cNvSpPr>
          <p:nvPr>
            <p:ph idx="1"/>
          </p:nvPr>
        </p:nvSpPr>
        <p:spPr>
          <a:xfrm>
            <a:off x="405780" y="1268760"/>
            <a:ext cx="11377264" cy="6166208"/>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occorre che siano preventivamente </a:t>
            </a:r>
            <a:r>
              <a:rPr lang="it-IT" b="1" i="1" dirty="0">
                <a:latin typeface="Arial" panose="020B0604020202020204" pitchFamily="34" charset="0"/>
                <a:cs typeface="Arial" panose="020B0604020202020204" pitchFamily="34" charset="0"/>
              </a:rPr>
              <a:t>accertati in modo oggettivo e rigoroso </a:t>
            </a:r>
            <a:r>
              <a:rPr lang="it-IT" i="1" dirty="0">
                <a:latin typeface="Arial" panose="020B0604020202020204" pitchFamily="34" charset="0"/>
                <a:cs typeface="Arial" panose="020B0604020202020204" pitchFamily="34" charset="0"/>
              </a:rPr>
              <a:t>i presupposti di fatto richiesti dalla norma, e quindi anche l’assenza nello strumento urbanistico di aree destinate ad insediamenti produttivi ovvero l’insufficienza di queste, laddove per </a:t>
            </a:r>
            <a:r>
              <a:rPr lang="it-IT" b="1" i="1" dirty="0">
                <a:latin typeface="Arial" panose="020B0604020202020204" pitchFamily="34" charset="0"/>
                <a:cs typeface="Arial" panose="020B0604020202020204" pitchFamily="34" charset="0"/>
              </a:rPr>
              <a:t>“insufficienza” deve intendersi, in costanza degli standard previsti, una superficie non congrua (e, quindi, insufficiente) in ordine all’insediamento da realizzare </a:t>
            </a:r>
            <a:r>
              <a:rPr lang="it-IT" i="1" dirty="0">
                <a:latin typeface="Arial" panose="020B0604020202020204" pitchFamily="34" charset="0"/>
                <a:cs typeface="Arial" panose="020B0604020202020204" pitchFamily="34" charset="0"/>
              </a:rPr>
              <a:t>(cfr. Cons. Stato, sez. IV, 15 luglio 2011, nr. 4308; id., 25 giugno 2007, nr. 3593; id., 3 marzo 2006, nr. 1038). Più specificamente, si è affermato che, se è vero che il concetto di </a:t>
            </a:r>
            <a:r>
              <a:rPr lang="it-IT" b="1" i="1" dirty="0">
                <a:latin typeface="Arial" panose="020B0604020202020204" pitchFamily="34" charset="0"/>
                <a:cs typeface="Arial" panose="020B0604020202020204" pitchFamily="34" charset="0"/>
              </a:rPr>
              <a:t>sufficienza o insufficienza </a:t>
            </a:r>
            <a:r>
              <a:rPr lang="it-IT" i="1" dirty="0">
                <a:latin typeface="Arial" panose="020B0604020202020204" pitchFamily="34" charset="0"/>
                <a:cs typeface="Arial" panose="020B0604020202020204" pitchFamily="34" charset="0"/>
              </a:rPr>
              <a:t>delle aree esistenti va verificato “in relazione al progetto presentato”, il che certamente significa che esiste un margine di flessibilità e adattabilità di quest’ultimo, per inserirlo nel contesto risultante dallo strumento urbanistico, resta fermo, però, che il parametro di riferimento è costituito dallo strumento vigente, il quale non può essere esso oggetto di modifiche per adeguarlo alle esigenze del proponente (cfr. Cons. Stato, sez. IV, nr. 3593/2007, cit.)</a:t>
            </a:r>
            <a:r>
              <a:rPr lang="it-IT" dirty="0">
                <a:latin typeface="Arial" panose="020B0604020202020204" pitchFamily="34" charset="0"/>
                <a:cs typeface="Arial" panose="020B0604020202020204" pitchFamily="34" charset="0"/>
              </a:rPr>
              <a:t>» (Consiglio di Stato, sez. IV, 08.01.2016, n. 27).</a:t>
            </a:r>
          </a:p>
        </p:txBody>
      </p:sp>
    </p:spTree>
    <p:extLst>
      <p:ext uri="{BB962C8B-B14F-4D97-AF65-F5344CB8AC3E}">
        <p14:creationId xmlns:p14="http://schemas.microsoft.com/office/powerpoint/2010/main" val="24523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5BE17-7208-4637-AA53-FE17C5E4559A}"/>
              </a:ext>
            </a:extLst>
          </p:cNvPr>
          <p:cNvSpPr>
            <a:spLocks noGrp="1"/>
          </p:cNvSpPr>
          <p:nvPr>
            <p:ph type="title"/>
          </p:nvPr>
        </p:nvSpPr>
        <p:spPr>
          <a:xfrm>
            <a:off x="1015735" y="620688"/>
            <a:ext cx="10157354" cy="852512"/>
          </a:xfrm>
        </p:spPr>
        <p:txBody>
          <a:bodyPr>
            <a:normAutofit/>
          </a:bodyPr>
          <a:lstStyle/>
          <a:p>
            <a:pPr algn="ctr"/>
            <a:r>
              <a:rPr lang="it-IT" sz="3200" b="1" dirty="0"/>
              <a:t>SUE ED ABUSI EDILIZI</a:t>
            </a:r>
          </a:p>
        </p:txBody>
      </p:sp>
      <p:sp>
        <p:nvSpPr>
          <p:cNvPr id="3" name="Segnaposto contenuto 2">
            <a:extLst>
              <a:ext uri="{FF2B5EF4-FFF2-40B4-BE49-F238E27FC236}">
                <a16:creationId xmlns:a16="http://schemas.microsoft.com/office/drawing/2014/main" id="{7EFA9B25-B32A-457D-95D2-0DB92FCA17DB}"/>
              </a:ext>
            </a:extLst>
          </p:cNvPr>
          <p:cNvSpPr>
            <a:spLocks noGrp="1"/>
          </p:cNvSpPr>
          <p:nvPr>
            <p:ph idx="1"/>
          </p:nvPr>
        </p:nvSpPr>
        <p:spPr>
          <a:xfrm>
            <a:off x="549796" y="1988840"/>
            <a:ext cx="11233248" cy="5225008"/>
          </a:xfrm>
        </p:spPr>
        <p:txBody>
          <a:bodyPr>
            <a:normAutofit/>
          </a:bodyPr>
          <a:lstStyle/>
          <a:p>
            <a:pPr algn="just"/>
            <a:r>
              <a:rPr lang="it-IT" dirty="0">
                <a:latin typeface="Arial" panose="020B0604020202020204" pitchFamily="34" charset="0"/>
                <a:cs typeface="Arial" panose="020B0604020202020204" pitchFamily="34" charset="0"/>
              </a:rPr>
              <a:t>La mancata istituzione del SUE non impedisce al Comune di reprimere gli abusi edilizi: «</a:t>
            </a:r>
            <a:r>
              <a:rPr lang="it-IT" i="1" dirty="0">
                <a:latin typeface="Arial" panose="020B0604020202020204" pitchFamily="34" charset="0"/>
                <a:cs typeface="Arial" panose="020B0604020202020204" pitchFamily="34" charset="0"/>
              </a:rPr>
              <a:t>da tale disposizione </a:t>
            </a:r>
            <a:r>
              <a:rPr lang="it-IT" dirty="0">
                <a:latin typeface="Arial" panose="020B0604020202020204" pitchFamily="34" charset="0"/>
                <a:cs typeface="Arial" panose="020B0604020202020204" pitchFamily="34" charset="0"/>
              </a:rPr>
              <a:t>(</a:t>
            </a:r>
            <a:r>
              <a:rPr lang="it-IT" dirty="0" err="1">
                <a:latin typeface="Arial" panose="020B0604020202020204" pitchFamily="34" charset="0"/>
                <a:cs typeface="Arial" panose="020B0604020202020204" pitchFamily="34" charset="0"/>
              </a:rPr>
              <a:t>n.d.r.</a:t>
            </a:r>
            <a:r>
              <a:rPr lang="it-IT" dirty="0">
                <a:latin typeface="Arial" panose="020B0604020202020204" pitchFamily="34" charset="0"/>
                <a:cs typeface="Arial" panose="020B0604020202020204" pitchFamily="34" charset="0"/>
              </a:rPr>
              <a:t> l’art. 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380/2001) </a:t>
            </a:r>
            <a:r>
              <a:rPr lang="it-IT" i="1" dirty="0">
                <a:latin typeface="Arial" panose="020B0604020202020204" pitchFamily="34" charset="0"/>
                <a:cs typeface="Arial" panose="020B0604020202020204" pitchFamily="34" charset="0"/>
              </a:rPr>
              <a:t>si desume chiaramente che la stessa riguarda esclusivamente aspetti attinenti all'organizzazione dell'ente locale e, quindi, la mancata attuazione della stessa non incide affatto sulla legittimità dell'esercizio del potere di repressione degli abusi edilizi da parte dell'organo dell'ente locale che, nelle more dell'istituzione dello Sportello unico dell'edilizia, risulta titolare del predetto potere</a:t>
            </a:r>
            <a:r>
              <a:rPr lang="it-IT" dirty="0">
                <a:latin typeface="Arial" panose="020B0604020202020204" pitchFamily="34" charset="0"/>
                <a:cs typeface="Arial" panose="020B0604020202020204" pitchFamily="34" charset="0"/>
              </a:rPr>
              <a:t>» (T.A.R. Campania, Napoli, sez. VIII, 22.12.2009, n. 9323).</a:t>
            </a:r>
          </a:p>
        </p:txBody>
      </p:sp>
    </p:spTree>
    <p:extLst>
      <p:ext uri="{BB962C8B-B14F-4D97-AF65-F5344CB8AC3E}">
        <p14:creationId xmlns:p14="http://schemas.microsoft.com/office/powerpoint/2010/main" val="38476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B7A459-55BC-4DED-ADFD-8580732A44A2}"/>
              </a:ext>
            </a:extLst>
          </p:cNvPr>
          <p:cNvSpPr>
            <a:spLocks noGrp="1"/>
          </p:cNvSpPr>
          <p:nvPr>
            <p:ph type="title"/>
          </p:nvPr>
        </p:nvSpPr>
        <p:spPr>
          <a:xfrm>
            <a:off x="693812" y="332656"/>
            <a:ext cx="10508843" cy="787400"/>
          </a:xfrm>
        </p:spPr>
        <p:txBody>
          <a:bodyPr/>
          <a:lstStyle/>
          <a:p>
            <a:pPr algn="ctr"/>
            <a:r>
              <a:rPr lang="it-IT" sz="3200" b="1" dirty="0">
                <a:cs typeface="Arial" panose="020B0604020202020204" pitchFamily="34" charset="0"/>
              </a:rPr>
              <a:t>INSUFFICIENZA ED IMPIANTO ESISTENTE</a:t>
            </a:r>
          </a:p>
        </p:txBody>
      </p:sp>
      <p:sp>
        <p:nvSpPr>
          <p:cNvPr id="3" name="Segnaposto contenuto 2">
            <a:extLst>
              <a:ext uri="{FF2B5EF4-FFF2-40B4-BE49-F238E27FC236}">
                <a16:creationId xmlns:a16="http://schemas.microsoft.com/office/drawing/2014/main" id="{A1A13EBD-F835-4E8C-ADDC-0CFD52CEB83C}"/>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Se l’intervento consiste in un ampliamento di un impianto produttivo già esistente, la citata condizione sulla «insufficienza» sembra ritenersi superflua: «</a:t>
            </a:r>
            <a:r>
              <a:rPr lang="it-IT" i="1" dirty="0">
                <a:latin typeface="Arial" panose="020B0604020202020204" pitchFamily="34" charset="0"/>
                <a:cs typeface="Arial" panose="020B0604020202020204" pitchFamily="34" charset="0"/>
              </a:rPr>
              <a:t>L'area da destinare all'ampliamento della relativa attività non può, difatti, essere rinvenuta altrove, ma deve evidentemente trovarsi in stabile e diretto collegamento con quella dell'insediamento principale e da ampliare (cfr. TAR Lombardia, sez. II, 28 dicembre 2009, n. 6222; 27 gennaio 2010, n. 193)</a:t>
            </a:r>
            <a:r>
              <a:rPr lang="it-IT" dirty="0">
                <a:latin typeface="Arial" panose="020B0604020202020204" pitchFamily="34" charset="0"/>
                <a:cs typeface="Arial" panose="020B0604020202020204" pitchFamily="34" charset="0"/>
              </a:rPr>
              <a:t>» (T.A.R. Lombardia, Milano, sez. IV, 24.03.2011, n. 773).</a:t>
            </a:r>
          </a:p>
        </p:txBody>
      </p:sp>
    </p:spTree>
    <p:extLst>
      <p:ext uri="{BB962C8B-B14F-4D97-AF65-F5344CB8AC3E}">
        <p14:creationId xmlns:p14="http://schemas.microsoft.com/office/powerpoint/2010/main" val="108117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4A294-DE61-474E-A796-20C285D776F1}"/>
              </a:ext>
            </a:extLst>
          </p:cNvPr>
          <p:cNvSpPr>
            <a:spLocks noGrp="1"/>
          </p:cNvSpPr>
          <p:nvPr>
            <p:ph type="title"/>
          </p:nvPr>
        </p:nvSpPr>
        <p:spPr>
          <a:xfrm>
            <a:off x="405780" y="76200"/>
            <a:ext cx="11161240" cy="1397000"/>
          </a:xfrm>
        </p:spPr>
        <p:txBody>
          <a:bodyPr>
            <a:normAutofit/>
          </a:bodyPr>
          <a:lstStyle/>
          <a:p>
            <a:pPr algn="ctr"/>
            <a:r>
              <a:rPr lang="it-IT" sz="3200" b="1" dirty="0"/>
              <a:t>ART. 8. RACCORDI PROCEDIMENTALI CON </a:t>
            </a:r>
            <a:br>
              <a:rPr lang="it-IT" sz="3200" b="1" dirty="0"/>
            </a:br>
            <a:r>
              <a:rPr lang="it-IT" sz="3200" b="1" dirty="0"/>
              <a:t>STRUMENTI URBANISTICI</a:t>
            </a:r>
            <a:endParaRPr lang="it-IT" sz="3200" dirty="0"/>
          </a:p>
        </p:txBody>
      </p:sp>
      <p:sp>
        <p:nvSpPr>
          <p:cNvPr id="3" name="Segnaposto contenuto 2">
            <a:extLst>
              <a:ext uri="{FF2B5EF4-FFF2-40B4-BE49-F238E27FC236}">
                <a16:creationId xmlns:a16="http://schemas.microsoft.com/office/drawing/2014/main" id="{C6713A13-9DF5-40E6-9B10-29FD1C1E79D7}"/>
              </a:ext>
            </a:extLst>
          </p:cNvPr>
          <p:cNvSpPr>
            <a:spLocks noGrp="1"/>
          </p:cNvSpPr>
          <p:nvPr>
            <p:ph idx="1"/>
          </p:nvPr>
        </p:nvSpPr>
        <p:spPr/>
        <p:txBody>
          <a:bodyPr>
            <a:normAutofit lnSpcReduction="10000"/>
          </a:bodyPr>
          <a:lstStyle/>
          <a:p>
            <a:pPr marL="0" indent="0" algn="just">
              <a:buNone/>
            </a:pPr>
            <a:r>
              <a:rPr lang="it-IT" dirty="0">
                <a:latin typeface="Arial" panose="020B0604020202020204" pitchFamily="34" charset="0"/>
                <a:cs typeface="Arial" panose="020B0604020202020204" pitchFamily="34" charset="0"/>
              </a:rPr>
              <a:t>c. 2 «E' facoltà degli interessati chiedere tramite il SUAP all'ufficio comunale competente per materia di pronunciarsi entro trenta giorni sulla conformità, allo stato degli atti, dei </a:t>
            </a:r>
            <a:r>
              <a:rPr lang="it-IT" b="1" dirty="0">
                <a:latin typeface="Arial" panose="020B0604020202020204" pitchFamily="34" charset="0"/>
                <a:cs typeface="Arial" panose="020B0604020202020204" pitchFamily="34" charset="0"/>
              </a:rPr>
              <a:t>progetti preliminari</a:t>
            </a:r>
            <a:r>
              <a:rPr lang="it-IT" dirty="0">
                <a:latin typeface="Arial" panose="020B0604020202020204" pitchFamily="34" charset="0"/>
                <a:cs typeface="Arial" panose="020B0604020202020204" pitchFamily="34" charset="0"/>
              </a:rPr>
              <a:t> dai medesimi sottoposti al suo parere con i vigenti strumenti di pianificazione paesaggistica, territoriale e urbanistica, senza che ciò pregiudichi la definizione dell'eventuale successivo procedimento; in caso di </a:t>
            </a:r>
            <a:r>
              <a:rPr lang="it-IT" b="1" dirty="0">
                <a:latin typeface="Arial" panose="020B0604020202020204" pitchFamily="34" charset="0"/>
                <a:cs typeface="Arial" panose="020B0604020202020204" pitchFamily="34" charset="0"/>
              </a:rPr>
              <a:t>pronuncia favorevole</a:t>
            </a:r>
            <a:r>
              <a:rPr lang="it-IT" dirty="0">
                <a:latin typeface="Arial" panose="020B0604020202020204" pitchFamily="34" charset="0"/>
                <a:cs typeface="Arial" panose="020B0604020202020204" pitchFamily="34" charset="0"/>
              </a:rPr>
              <a:t> il responsabile del SUAP dispone per il seguito immediato del procedimento con riduzione della metà dei termini previsti»</a:t>
            </a:r>
          </a:p>
          <a:p>
            <a:pPr marL="0" indent="0" algn="just">
              <a:buNone/>
            </a:pPr>
            <a:r>
              <a:rPr lang="it-IT" dirty="0">
                <a:latin typeface="Arial" panose="020B0604020202020204" pitchFamily="34" charset="0"/>
                <a:cs typeface="Arial" panose="020B0604020202020204" pitchFamily="34" charset="0"/>
              </a:rPr>
              <a:t>c. 3 </a:t>
            </a:r>
            <a:r>
              <a:rPr lang="it-IT" i="1" dirty="0">
                <a:latin typeface="Arial" panose="020B0604020202020204" pitchFamily="34" charset="0"/>
                <a:cs typeface="Arial" panose="020B0604020202020204" pitchFamily="34" charset="0"/>
              </a:rPr>
              <a:t>«</a:t>
            </a:r>
            <a:r>
              <a:rPr lang="it-IT" dirty="0">
                <a:latin typeface="Arial" panose="020B0604020202020204" pitchFamily="34" charset="0"/>
                <a:cs typeface="Arial" panose="020B0604020202020204" pitchFamily="34" charset="0"/>
              </a:rPr>
              <a:t>Sono </a:t>
            </a:r>
            <a:r>
              <a:rPr lang="it-IT" b="1" dirty="0">
                <a:latin typeface="Arial" panose="020B0604020202020204" pitchFamily="34" charset="0"/>
                <a:cs typeface="Arial" panose="020B0604020202020204" pitchFamily="34" charset="0"/>
              </a:rPr>
              <a:t>escluse</a:t>
            </a:r>
            <a:r>
              <a:rPr lang="it-IT" dirty="0">
                <a:latin typeface="Arial" panose="020B0604020202020204" pitchFamily="34" charset="0"/>
                <a:cs typeface="Arial" panose="020B0604020202020204" pitchFamily="34" charset="0"/>
              </a:rPr>
              <a:t> dall'applicazione del presente articolo le procedure afferenti alle strutture di vendita di cui agli articoli 8 e 9 del decreto legislativo 31 marzo 1998, n. 114, o alle relative norme regionali di settore» (medie o grandi strutture di vendita)</a:t>
            </a:r>
          </a:p>
          <a:p>
            <a:pPr marL="0" indent="0" algn="just">
              <a:buNone/>
            </a:pP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97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2BA690-3763-4C51-B802-AAA0C146D92C}"/>
              </a:ext>
            </a:extLst>
          </p:cNvPr>
          <p:cNvSpPr>
            <a:spLocks noGrp="1"/>
          </p:cNvSpPr>
          <p:nvPr>
            <p:ph type="title"/>
          </p:nvPr>
        </p:nvSpPr>
        <p:spPr>
          <a:xfrm>
            <a:off x="405780" y="74019"/>
            <a:ext cx="11161240" cy="546669"/>
          </a:xfrm>
        </p:spPr>
        <p:txBody>
          <a:bodyPr>
            <a:normAutofit/>
          </a:bodyPr>
          <a:lstStyle/>
          <a:p>
            <a:pPr algn="ctr"/>
            <a:r>
              <a:rPr lang="it-IT" sz="3200" b="1" dirty="0">
                <a:cs typeface="Arial" panose="020B0604020202020204" pitchFamily="34" charset="0"/>
              </a:rPr>
              <a:t>L’ITER DEL SUAP IN VARIANTE</a:t>
            </a:r>
            <a:endParaRPr lang="it-IT" sz="3200" dirty="0"/>
          </a:p>
        </p:txBody>
      </p:sp>
      <p:sp>
        <p:nvSpPr>
          <p:cNvPr id="3" name="Segnaposto contenuto 2">
            <a:extLst>
              <a:ext uri="{FF2B5EF4-FFF2-40B4-BE49-F238E27FC236}">
                <a16:creationId xmlns:a16="http://schemas.microsoft.com/office/drawing/2014/main" id="{C6978A11-18E0-43A6-B96A-D5F130CBEE8A}"/>
              </a:ext>
            </a:extLst>
          </p:cNvPr>
          <p:cNvSpPr>
            <a:spLocks noGrp="1"/>
          </p:cNvSpPr>
          <p:nvPr>
            <p:ph idx="1"/>
          </p:nvPr>
        </p:nvSpPr>
        <p:spPr>
          <a:xfrm>
            <a:off x="261764" y="620688"/>
            <a:ext cx="11665296" cy="6366099"/>
          </a:xfrm>
        </p:spPr>
        <p:txBody>
          <a:bodyPr>
            <a:normAutofit fontScale="77500" lnSpcReduction="20000"/>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a) benché l’assenso della Regione (o dell’ente delegato, nel caso di specie la Provincia) sia essenziale al completamento dell’iter (art. 8, comma 1,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160/2010), la Regione stessa è solo uno dei soggetti pubblici che prendono parte alla Conferenza di servizi contemplata dalle disposizioni ricordate;</a:t>
            </a:r>
          </a:p>
          <a:p>
            <a:pPr marL="0" indent="0" algn="just">
              <a:buNone/>
            </a:pPr>
            <a:r>
              <a:rPr lang="it-IT" i="1" dirty="0">
                <a:latin typeface="Arial" panose="020B0604020202020204" pitchFamily="34" charset="0"/>
                <a:cs typeface="Arial" panose="020B0604020202020204" pitchFamily="34" charset="0"/>
              </a:rPr>
              <a:t>b) il parere regionale ha natura di atto </a:t>
            </a:r>
            <a:r>
              <a:rPr lang="it-IT" i="1" dirty="0" err="1">
                <a:latin typeface="Arial" panose="020B0604020202020204" pitchFamily="34" charset="0"/>
                <a:cs typeface="Arial" panose="020B0604020202020204" pitchFamily="34" charset="0"/>
              </a:rPr>
              <a:t>endo</a:t>
            </a:r>
            <a:r>
              <a:rPr lang="it-IT" i="1" dirty="0">
                <a:latin typeface="Arial" panose="020B0604020202020204" pitchFamily="34" charset="0"/>
                <a:cs typeface="Arial" panose="020B0604020202020204" pitchFamily="34" charset="0"/>
              </a:rPr>
              <a:t> o infra procedimentale, la cui efficacia vincolante non incide sulla natura propria di questo, che - come detto - rimane un atto interno nell’ambito di un procedimento unico. Solo il parere contrario, producendo un arresto definitivo che termina nella sostanza il procedimento, ha un’autonoma efficacia lesiva, riveste carattere provvedimentale e, in quanto tale, può essere immediatamente impugnato dal destinatario (per una problematica analoga - riguardo al ruolo dell’autorizzazione paesaggistica nel procedimento di rilascio di un titolo edilizio - Cons. Stato, sez. VI, 12 giugno 2008, n. 2903; sez. IV, 12 febbraio 2015, n. 738); </a:t>
            </a:r>
          </a:p>
          <a:p>
            <a:pPr marL="0" indent="0" algn="just">
              <a:buNone/>
            </a:pPr>
            <a:r>
              <a:rPr lang="it-IT" i="1" dirty="0">
                <a:latin typeface="Arial" panose="020B0604020202020204" pitchFamily="34" charset="0"/>
                <a:cs typeface="Arial" panose="020B0604020202020204" pitchFamily="34" charset="0"/>
              </a:rPr>
              <a:t>c) l’atto conclusivo del procedimento che si articola nella Conferenza non ha carattere decisorio ma costituisce una proposta di variante dello strumento urbanistico (espressamente l’art. 5, comma 2,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447/1998; implicitamente l’art. 8, comma 1, del </a:t>
            </a:r>
            <a:r>
              <a:rPr lang="it-IT" i="1" dirty="0" err="1">
                <a:latin typeface="Arial" panose="020B0604020202020204" pitchFamily="34" charset="0"/>
                <a:cs typeface="Arial" panose="020B0604020202020204" pitchFamily="34" charset="0"/>
              </a:rPr>
              <a:t>d.P.R.</a:t>
            </a:r>
            <a:r>
              <a:rPr lang="it-IT" i="1" dirty="0">
                <a:latin typeface="Arial" panose="020B0604020202020204" pitchFamily="34" charset="0"/>
                <a:cs typeface="Arial" panose="020B0604020202020204" pitchFamily="34" charset="0"/>
              </a:rPr>
              <a:t> n. 160/2010); </a:t>
            </a:r>
          </a:p>
          <a:p>
            <a:pPr marL="0" indent="0" algn="just">
              <a:buNone/>
            </a:pPr>
            <a:r>
              <a:rPr lang="it-IT" i="1" dirty="0">
                <a:latin typeface="Arial" panose="020B0604020202020204" pitchFamily="34" charset="0"/>
                <a:cs typeface="Arial" panose="020B0604020202020204" pitchFamily="34" charset="0"/>
              </a:rPr>
              <a:t>d) secondo entrambe le disposizioni ora citate, la deliberazione definitiva - nel senso di aderire o no a tale proposta - spetta al Consiglio comunale (Cons. Stato, sez. IV, 10 agosto 2011, n. 4768; sez. IV, 2 ottobre 2012, n. 5187; sez. V, 11 aprile 2013, n. 1972; sez. IV, 26 maggio 2014, n. 2667); </a:t>
            </a:r>
          </a:p>
          <a:p>
            <a:pPr marL="0" indent="0" algn="just">
              <a:buNone/>
            </a:pPr>
            <a:r>
              <a:rPr lang="it-IT" i="1" dirty="0">
                <a:latin typeface="Arial" panose="020B0604020202020204" pitchFamily="34" charset="0"/>
                <a:cs typeface="Arial" panose="020B0604020202020204" pitchFamily="34" charset="0"/>
              </a:rPr>
              <a:t>e) il Comune è dunque la sola Autorità emanante, necessariamente destinata a essere evocata in giudizio. </a:t>
            </a:r>
          </a:p>
          <a:p>
            <a:pPr marL="0" indent="0" algn="just">
              <a:buNone/>
            </a:pPr>
            <a:r>
              <a:rPr lang="it-IT" i="1" dirty="0">
                <a:latin typeface="Arial" panose="020B0604020202020204" pitchFamily="34" charset="0"/>
                <a:cs typeface="Arial" panose="020B0604020202020204" pitchFamily="34" charset="0"/>
              </a:rPr>
              <a:t>f) poiché alla Regione (o alla Provincia) non è attribuito nell'ambito del procedimento alcun potere decisorio, non è necessario notificare ad essa la domanda </a:t>
            </a:r>
            <a:r>
              <a:rPr lang="it-IT" i="1" dirty="0" err="1">
                <a:latin typeface="Arial" panose="020B0604020202020204" pitchFamily="34" charset="0"/>
                <a:cs typeface="Arial" panose="020B0604020202020204" pitchFamily="34" charset="0"/>
              </a:rPr>
              <a:t>impugnatoria</a:t>
            </a:r>
            <a:r>
              <a:rPr lang="it-IT" i="1" dirty="0">
                <a:latin typeface="Arial" panose="020B0604020202020204" pitchFamily="34" charset="0"/>
                <a:cs typeface="Arial" panose="020B0604020202020204" pitchFamily="34" charset="0"/>
              </a:rPr>
              <a:t> della deliberazione del Consiglio comunale che approva la variante del P.R.G. in forma semplificata, e parimenti, essendo un atto </a:t>
            </a:r>
            <a:r>
              <a:rPr lang="it-IT" i="1" dirty="0" err="1">
                <a:latin typeface="Arial" panose="020B0604020202020204" pitchFamily="34" charset="0"/>
                <a:cs typeface="Arial" panose="020B0604020202020204" pitchFamily="34" charset="0"/>
              </a:rPr>
              <a:t>endoprocedimentale</a:t>
            </a:r>
            <a:r>
              <a:rPr lang="it-IT" i="1" dirty="0">
                <a:latin typeface="Arial" panose="020B0604020202020204" pitchFamily="34" charset="0"/>
                <a:cs typeface="Arial" panose="020B0604020202020204" pitchFamily="34" charset="0"/>
              </a:rPr>
              <a:t> l'assenso da essa espresso alla variante nel corso della Conferenza di servizi, non occorre neppure che lo stesso venga impugnato (Cons. Stato, n. 2667 del 2014, cit.)</a:t>
            </a:r>
            <a:r>
              <a:rPr lang="it-IT" dirty="0">
                <a:latin typeface="Arial" panose="020B0604020202020204" pitchFamily="34" charset="0"/>
                <a:cs typeface="Arial" panose="020B0604020202020204" pitchFamily="34" charset="0"/>
              </a:rPr>
              <a:t>» (Consiglio di Stato, sez. IV, 20.10.2016, n. 4380).</a:t>
            </a:r>
          </a:p>
          <a:p>
            <a:endParaRPr lang="it-IT" dirty="0"/>
          </a:p>
        </p:txBody>
      </p:sp>
    </p:spTree>
    <p:extLst>
      <p:ext uri="{BB962C8B-B14F-4D97-AF65-F5344CB8AC3E}">
        <p14:creationId xmlns:p14="http://schemas.microsoft.com/office/powerpoint/2010/main" val="391412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2107F-7D60-4D74-82A5-15A4E7EE362C}"/>
              </a:ext>
            </a:extLst>
          </p:cNvPr>
          <p:cNvSpPr>
            <a:spLocks noGrp="1"/>
          </p:cNvSpPr>
          <p:nvPr>
            <p:ph type="title"/>
          </p:nvPr>
        </p:nvSpPr>
        <p:spPr>
          <a:xfrm>
            <a:off x="621804" y="76200"/>
            <a:ext cx="11089232" cy="924520"/>
          </a:xfrm>
        </p:spPr>
        <p:txBody>
          <a:bodyPr>
            <a:normAutofit fontScale="90000"/>
          </a:bodyPr>
          <a:lstStyle/>
          <a:p>
            <a:pPr algn="ctr"/>
            <a:r>
              <a:rPr lang="it-IT" sz="3200" b="1" dirty="0"/>
              <a:t>IL COMUNE PUÒ INDICARE UNA DIVERSA </a:t>
            </a:r>
            <a:br>
              <a:rPr lang="it-IT" sz="3200" b="1" dirty="0"/>
            </a:br>
            <a:r>
              <a:rPr lang="it-IT" sz="3200" b="1" dirty="0"/>
              <a:t>LOCALIZZAZIONE DELL’INTERVENTO</a:t>
            </a:r>
          </a:p>
        </p:txBody>
      </p:sp>
      <p:sp>
        <p:nvSpPr>
          <p:cNvPr id="3" name="Segnaposto contenuto 2">
            <a:extLst>
              <a:ext uri="{FF2B5EF4-FFF2-40B4-BE49-F238E27FC236}">
                <a16:creationId xmlns:a16="http://schemas.microsoft.com/office/drawing/2014/main" id="{7379871C-7CCD-45D5-8CE6-28C6D4F0609E}"/>
              </a:ext>
            </a:extLst>
          </p:cNvPr>
          <p:cNvSpPr>
            <a:spLocks noGrp="1"/>
          </p:cNvSpPr>
          <p:nvPr>
            <p:ph idx="1"/>
          </p:nvPr>
        </p:nvSpPr>
        <p:spPr>
          <a:xfrm>
            <a:off x="369776" y="1268760"/>
            <a:ext cx="11449272" cy="5781080"/>
          </a:xfrm>
        </p:spPr>
        <p:txBody>
          <a:bodyPr>
            <a:normAutofit/>
          </a:bodyPr>
          <a:lstStyle/>
          <a:p>
            <a:pPr marL="0" indent="0" algn="just">
              <a:buNone/>
            </a:pPr>
            <a:r>
              <a:rPr lang="it-IT" dirty="0">
                <a:latin typeface="Arial" panose="020B0604020202020204" pitchFamily="34" charset="0"/>
                <a:cs typeface="Arial" panose="020B0604020202020204" pitchFamily="34" charset="0"/>
              </a:rPr>
              <a:t>«</a:t>
            </a:r>
            <a:r>
              <a:rPr lang="it-IT" i="1" dirty="0">
                <a:latin typeface="Arial" panose="020B0604020202020204" pitchFamily="34" charset="0"/>
                <a:cs typeface="Arial" panose="020B0604020202020204" pitchFamily="34" charset="0"/>
              </a:rPr>
              <a:t>Nella procedura ex art. 5 del DPR 447/1998 e poi ex art. 8 del DPR 160/2010 l’amministrazione dispone di ampi poteri regolatori, paragonabili a quelli della pianificazione ordinaria. Il Comune non deve quindi limitarsi ad attribuire la destinazione produttiva all’area indicata dal proponente, ma può spingersi fino a </a:t>
            </a:r>
            <a:r>
              <a:rPr lang="it-IT" b="1" i="1" dirty="0">
                <a:latin typeface="Arial" panose="020B0604020202020204" pitchFamily="34" charset="0"/>
                <a:cs typeface="Arial" panose="020B0604020202020204" pitchFamily="34" charset="0"/>
              </a:rPr>
              <a:t>indicare una localizzazione diversa</a:t>
            </a:r>
            <a:r>
              <a:rPr lang="it-IT" i="1" dirty="0">
                <a:latin typeface="Arial" panose="020B0604020202020204" pitchFamily="34" charset="0"/>
                <a:cs typeface="Arial" panose="020B0604020202020204" pitchFamily="34" charset="0"/>
              </a:rPr>
              <a:t>, tenendo conto degli interessi pubblici coinvolti … In sintesi, l’impiego della procedura ex art. 5 del DPR 447/1998 ed ex art. 8 del DPR 160/2010 è finalizzato a reperire aree che (1) possano ricevere la destinazione urbanistica desiderata senza creare incongruenze nella zonizzazione, (2) siano idonee in concreto a ospitare la specifica attività produttiva indicata nel progetto, e (3) possano essere realisticamente acquisite dal proponente. La variante non può essere concessa, da un lato, quando non sia in grado di soddisfare integralmente i suddetti requisiti, e dall’altro quando vi siano già delle aree che, secondo le stesse valutazioni dell’amministrazione, sono altrettanto idonee a ospitare l’attività produttiva di progetto</a:t>
            </a:r>
            <a:r>
              <a:rPr lang="it-IT" dirty="0">
                <a:latin typeface="Arial" panose="020B0604020202020204" pitchFamily="34" charset="0"/>
                <a:cs typeface="Arial" panose="020B0604020202020204" pitchFamily="34" charset="0"/>
              </a:rPr>
              <a:t>» (T.A.R. Lombardia, Brescia, sez. I, 17.06.2015, n. 854) </a:t>
            </a:r>
          </a:p>
        </p:txBody>
      </p:sp>
    </p:spTree>
    <p:extLst>
      <p:ext uri="{BB962C8B-B14F-4D97-AF65-F5344CB8AC3E}">
        <p14:creationId xmlns:p14="http://schemas.microsoft.com/office/powerpoint/2010/main" val="30747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F3516-8740-4D0F-9A28-467237C7B148}"/>
              </a:ext>
            </a:extLst>
          </p:cNvPr>
          <p:cNvSpPr>
            <a:spLocks noGrp="1"/>
          </p:cNvSpPr>
          <p:nvPr>
            <p:ph type="title"/>
          </p:nvPr>
        </p:nvSpPr>
        <p:spPr>
          <a:xfrm>
            <a:off x="549796" y="685800"/>
            <a:ext cx="10868883" cy="787400"/>
          </a:xfrm>
        </p:spPr>
        <p:txBody>
          <a:bodyPr>
            <a:normAutofit/>
          </a:bodyPr>
          <a:lstStyle/>
          <a:p>
            <a:pPr algn="ctr"/>
            <a:r>
              <a:rPr lang="it-IT" sz="3200" b="1" dirty="0"/>
              <a:t>MODIFICA DELLA DESTINAZIONE DI ZONA</a:t>
            </a:r>
          </a:p>
        </p:txBody>
      </p:sp>
      <p:sp>
        <p:nvSpPr>
          <p:cNvPr id="3" name="Segnaposto contenuto 2">
            <a:extLst>
              <a:ext uri="{FF2B5EF4-FFF2-40B4-BE49-F238E27FC236}">
                <a16:creationId xmlns:a16="http://schemas.microsoft.com/office/drawing/2014/main" id="{92C78108-4CD8-488C-87A5-7686C15961CE}"/>
              </a:ext>
            </a:extLst>
          </p:cNvPr>
          <p:cNvSpPr>
            <a:spLocks noGrp="1"/>
          </p:cNvSpPr>
          <p:nvPr>
            <p:ph idx="1"/>
          </p:nvPr>
        </p:nvSpPr>
        <p:spPr>
          <a:xfrm>
            <a:off x="1117309" y="1701800"/>
            <a:ext cx="10157354" cy="4967560"/>
          </a:xfrm>
        </p:spPr>
        <p:txBody>
          <a:bodyPr>
            <a:normAutofit fontScale="92500" lnSpcReduction="20000"/>
          </a:bodyPr>
          <a:lstStyle/>
          <a:p>
            <a:pPr algn="just"/>
            <a:r>
              <a:rPr lang="it-IT" dirty="0">
                <a:latin typeface="Arial" panose="020B0604020202020204" pitchFamily="34" charset="0"/>
                <a:cs typeface="Arial" panose="020B0604020202020204" pitchFamily="34" charset="0"/>
              </a:rPr>
              <a:t>Ampliamento di un’attività produttiva in zona impropria di un’attività produttiva esistente in zona impropria: </a:t>
            </a:r>
          </a:p>
          <a:p>
            <a:pPr marL="0" indent="0" algn="just">
              <a:buNone/>
            </a:pPr>
            <a:r>
              <a:rPr lang="it-IT" dirty="0">
                <a:latin typeface="Arial" panose="020B0604020202020204" pitchFamily="34" charset="0"/>
                <a:cs typeface="Arial" panose="020B0604020202020204" pitchFamily="34" charset="0"/>
              </a:rPr>
              <a:t>In questi casi l'ampliamento non comporterà alcuna zonizzazione, in quanto sia l'intervento originario che l'ampliamento continueranno ad essere in zona impropria. </a:t>
            </a:r>
          </a:p>
          <a:p>
            <a:pPr algn="just"/>
            <a:r>
              <a:rPr lang="it-IT" dirty="0">
                <a:latin typeface="Arial" panose="020B0604020202020204" pitchFamily="34" charset="0"/>
                <a:cs typeface="Arial" panose="020B0604020202020204" pitchFamily="34" charset="0"/>
              </a:rPr>
              <a:t>Ampliamento in zona impropria di un’attività produttiva esistente in zona propria:</a:t>
            </a:r>
          </a:p>
          <a:p>
            <a:pPr marL="0" indent="0" algn="just">
              <a:buNone/>
            </a:pPr>
            <a:r>
              <a:rPr lang="it-IT" dirty="0">
                <a:latin typeface="Arial" panose="020B0604020202020204" pitchFamily="34" charset="0"/>
                <a:cs typeface="Arial" panose="020B0604020202020204" pitchFamily="34" charset="0"/>
              </a:rPr>
              <a:t>Questa ipotesi ricorre nel caso in cui l'attività produttiva esistente è correttamente inserita da un punto di vista urbanistico, mentre l'ampliamento proposto ricade in tutto o in parte in zona impropria. Come vedremo </a:t>
            </a:r>
            <a:r>
              <a:rPr lang="it-IT" i="1" dirty="0">
                <a:latin typeface="Arial" panose="020B0604020202020204" pitchFamily="34" charset="0"/>
                <a:cs typeface="Arial" panose="020B0604020202020204" pitchFamily="34" charset="0"/>
              </a:rPr>
              <a:t>infra</a:t>
            </a:r>
            <a:r>
              <a:rPr lang="it-IT" dirty="0">
                <a:latin typeface="Arial" panose="020B0604020202020204" pitchFamily="34" charset="0"/>
                <a:cs typeface="Arial" panose="020B0604020202020204" pitchFamily="34" charset="0"/>
              </a:rPr>
              <a:t>, considerato che ai sensi dell’art. 12 della L.R.V. n. 14/2017, gli interventi di cui al Capo I della legge regionale 31 dicembre 2012, n. 55 sono sempre consentiti sin dall'entrata in vigore della legge stessa ed anche successivamente, in deroga ai limiti stabiliti dal provvedimento della Giunta Regionale relativo alla quantità massima di consumo di suolo ammessa per ogni Comune, non si provvederà alla </a:t>
            </a:r>
            <a:r>
              <a:rPr lang="it-IT" dirty="0" err="1">
                <a:latin typeface="Arial" panose="020B0604020202020204" pitchFamily="34" charset="0"/>
                <a:cs typeface="Arial" panose="020B0604020202020204" pitchFamily="34" charset="0"/>
              </a:rPr>
              <a:t>rizonizzazione</a:t>
            </a:r>
            <a:r>
              <a:rPr lang="it-IT" dirty="0">
                <a:latin typeface="Arial" panose="020B0604020202020204" pitchFamily="34" charset="0"/>
                <a:cs typeface="Arial" panose="020B0604020202020204" pitchFamily="34" charset="0"/>
              </a:rPr>
              <a:t> dell’ambito oggetto d’intervento.</a:t>
            </a:r>
          </a:p>
        </p:txBody>
      </p:sp>
    </p:spTree>
    <p:extLst>
      <p:ext uri="{BB962C8B-B14F-4D97-AF65-F5344CB8AC3E}">
        <p14:creationId xmlns:p14="http://schemas.microsoft.com/office/powerpoint/2010/main" val="7299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E073C-EE90-4FD0-9C59-44A184FC4921}"/>
              </a:ext>
            </a:extLst>
          </p:cNvPr>
          <p:cNvSpPr>
            <a:spLocks noGrp="1"/>
          </p:cNvSpPr>
          <p:nvPr>
            <p:ph type="title"/>
          </p:nvPr>
        </p:nvSpPr>
        <p:spPr>
          <a:xfrm>
            <a:off x="1197868" y="116632"/>
            <a:ext cx="10157354" cy="636488"/>
          </a:xfrm>
        </p:spPr>
        <p:txBody>
          <a:bodyPr>
            <a:normAutofit/>
          </a:bodyPr>
          <a:lstStyle/>
          <a:p>
            <a:pPr algn="ctr"/>
            <a:r>
              <a:rPr lang="it-IT" sz="3200" b="1" dirty="0"/>
              <a:t>LOCALIZZAZIONE E ZONIZZAZIONE</a:t>
            </a:r>
          </a:p>
        </p:txBody>
      </p:sp>
      <p:sp>
        <p:nvSpPr>
          <p:cNvPr id="3" name="Segnaposto contenuto 2">
            <a:extLst>
              <a:ext uri="{FF2B5EF4-FFF2-40B4-BE49-F238E27FC236}">
                <a16:creationId xmlns:a16="http://schemas.microsoft.com/office/drawing/2014/main" id="{3AEBE1EF-88C7-4420-B4A1-9712402214CB}"/>
              </a:ext>
            </a:extLst>
          </p:cNvPr>
          <p:cNvSpPr>
            <a:spLocks noGrp="1"/>
          </p:cNvSpPr>
          <p:nvPr>
            <p:ph idx="1"/>
          </p:nvPr>
        </p:nvSpPr>
        <p:spPr>
          <a:xfrm>
            <a:off x="621804" y="753120"/>
            <a:ext cx="10945216" cy="6204272"/>
          </a:xfrm>
        </p:spPr>
        <p:txBody>
          <a:bodyPr>
            <a:normAutofit fontScale="85000" lnSpcReduction="20000"/>
          </a:bodyPr>
          <a:lstStyle/>
          <a:p>
            <a:pPr marL="0" indent="0" algn="just">
              <a:buNone/>
            </a:pPr>
            <a:r>
              <a:rPr lang="it-IT" dirty="0">
                <a:latin typeface="Arial" panose="020B0604020202020204" pitchFamily="34" charset="0"/>
                <a:cs typeface="Arial" panose="020B0604020202020204" pitchFamily="34" charset="0"/>
              </a:rPr>
              <a:t>1) se la localizzazione è prevista in zona impropria, ma in adiacenza a zona D, previa valutazione del contesto territoriale, l’ambito d’intervento manterrà l’originaria destinazione in applicazione della L.R.V. n 14/2017 che, all’art. 12, consente gli interventi di cui alla L.R. V. n. 55/2012 in deroga ai limiti stabiliti dal provvedimento della Giunta Regionale relativo alla quantità massima di consumo di suolo ammessa per ogni Comune. </a:t>
            </a:r>
          </a:p>
          <a:p>
            <a:pPr marL="0" indent="0" algn="just">
              <a:buNone/>
            </a:pPr>
            <a:r>
              <a:rPr lang="it-IT" dirty="0">
                <a:latin typeface="Arial" panose="020B0604020202020204" pitchFamily="34" charset="0"/>
                <a:cs typeface="Arial" panose="020B0604020202020204" pitchFamily="34" charset="0"/>
              </a:rPr>
              <a:t>2) se la localizzazione è prevista in zona impropria non adiacente a Z.T.O. D, occorre valutare: </a:t>
            </a:r>
          </a:p>
          <a:p>
            <a:pPr algn="just"/>
            <a:r>
              <a:rPr lang="it-IT" dirty="0">
                <a:latin typeface="Arial" panose="020B0604020202020204" pitchFamily="34" charset="0"/>
                <a:cs typeface="Arial" panose="020B0604020202020204" pitchFamily="34" charset="0"/>
              </a:rPr>
              <a:t>se si tratta di intervento di modesta entità in contesto già prevalentemente edificato o in un ambito che ha perso la connotazione di area agricola a seguito di trasformazioni territoriali, l’area manterrà la zonizzazione esistente. </a:t>
            </a:r>
          </a:p>
          <a:p>
            <a:pPr algn="just"/>
            <a:r>
              <a:rPr lang="it-IT" dirty="0">
                <a:latin typeface="Arial" panose="020B0604020202020204" pitchFamily="34" charset="0"/>
                <a:cs typeface="Arial" panose="020B0604020202020204" pitchFamily="34" charset="0"/>
              </a:rPr>
              <a:t>se si tratta di insediamento in edificio già esistente, l’area manterrà la stessa zonizzazione.  </a:t>
            </a:r>
          </a:p>
          <a:p>
            <a:pPr algn="just"/>
            <a:r>
              <a:rPr lang="it-IT" dirty="0">
                <a:latin typeface="Arial" panose="020B0604020202020204" pitchFamily="34" charset="0"/>
                <a:cs typeface="Arial" panose="020B0604020202020204" pitchFamily="34" charset="0"/>
              </a:rPr>
              <a:t>se si tratta di un intervento non compatibile con la zona agricola, bisogna verificare la conformità con lo strumento sovraordinato (PTCP o PTRC). L’intervento potrebbe non essere ammissibile. </a:t>
            </a:r>
          </a:p>
          <a:p>
            <a:pPr marL="0" indent="0" algn="just">
              <a:buNone/>
            </a:pPr>
            <a:r>
              <a:rPr lang="it-IT" dirty="0">
                <a:latin typeface="Arial" panose="020B0604020202020204" pitchFamily="34" charset="0"/>
                <a:cs typeface="Arial" panose="020B0604020202020204" pitchFamily="34" charset="0"/>
              </a:rPr>
              <a:t>3) Interventi in fascia di rispetto stradale. In tale ipotesi si valuterà caso per caso se procedere alla </a:t>
            </a:r>
            <a:r>
              <a:rPr lang="it-IT" dirty="0" err="1">
                <a:latin typeface="Arial" panose="020B0604020202020204" pitchFamily="34" charset="0"/>
                <a:cs typeface="Arial" panose="020B0604020202020204" pitchFamily="34" charset="0"/>
              </a:rPr>
              <a:t>rizonizzazione</a:t>
            </a:r>
            <a:r>
              <a:rPr lang="it-IT" dirty="0">
                <a:latin typeface="Arial" panose="020B0604020202020204" pitchFamily="34" charset="0"/>
                <a:cs typeface="Arial" panose="020B0604020202020204" pitchFamily="34" charset="0"/>
              </a:rPr>
              <a:t> in D speciale, previa acquisizione del parere dell’Ente proprietario della strada.</a:t>
            </a:r>
          </a:p>
          <a:p>
            <a:pPr marL="0" indent="0" algn="ctr">
              <a:buNone/>
            </a:pPr>
            <a:r>
              <a:rPr lang="it-IT" dirty="0">
                <a:latin typeface="Arial" panose="020B0604020202020204" pitchFamily="34" charset="0"/>
                <a:cs typeface="Arial" panose="020B0604020202020204" pitchFamily="34" charset="0"/>
              </a:rPr>
              <a:t>	</a:t>
            </a:r>
            <a:endParaRPr lang="it-IT" sz="2100" dirty="0">
              <a:latin typeface="Arial" panose="020B0604020202020204" pitchFamily="34" charset="0"/>
              <a:cs typeface="Arial" panose="020B0604020202020204" pitchFamily="34" charset="0"/>
            </a:endParaRPr>
          </a:p>
          <a:p>
            <a:pPr marL="0" indent="0" algn="ctr">
              <a:buNone/>
            </a:pPr>
            <a:r>
              <a:rPr lang="it-IT" dirty="0">
                <a:latin typeface="Arial" panose="020B0604020202020204" pitchFamily="34" charset="0"/>
                <a:cs typeface="Arial" panose="020B0604020202020204" pitchFamily="34" charset="0"/>
                <a:hlinkClick r:id="rId2"/>
              </a:rPr>
              <a:t>www.provincia.vicenza.it/ente/la-struttura-della-provincia/servizi/urbanistica/varianti-urbanistiche-con-la-procedura-dello-sportello-unico-attivita-produttive-suap</a:t>
            </a: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a:p>
            <a:pPr marL="0" indent="0" algn="just">
              <a:buNone/>
            </a:pPr>
            <a:endParaRPr lang="it-IT" dirty="0">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39B58B7C-2A14-4951-83F9-7C6BFA353ACE}"/>
              </a:ext>
            </a:extLst>
          </p:cNvPr>
          <p:cNvSpPr txBox="1"/>
          <p:nvPr/>
        </p:nvSpPr>
        <p:spPr>
          <a:xfrm>
            <a:off x="2494012" y="5904825"/>
            <a:ext cx="7200800" cy="400110"/>
          </a:xfrm>
          <a:prstGeom prst="rect">
            <a:avLst/>
          </a:prstGeom>
          <a:noFill/>
        </p:spPr>
        <p:txBody>
          <a:bodyPr wrap="square" rtlCol="0">
            <a:spAutoFit/>
          </a:bodyPr>
          <a:lstStyle/>
          <a:p>
            <a:pPr algn="ctr"/>
            <a:r>
              <a:rPr lang="it-IT" sz="2000" dirty="0">
                <a:latin typeface="Arial" panose="020B0604020202020204" pitchFamily="34" charset="0"/>
                <a:cs typeface="Arial" panose="020B0604020202020204" pitchFamily="34" charset="0"/>
              </a:rPr>
              <a:t>Fonte: Linee Guida Provincia di Vicenza 2018</a:t>
            </a:r>
          </a:p>
        </p:txBody>
      </p:sp>
    </p:spTree>
    <p:extLst>
      <p:ext uri="{BB962C8B-B14F-4D97-AF65-F5344CB8AC3E}">
        <p14:creationId xmlns:p14="http://schemas.microsoft.com/office/powerpoint/2010/main" val="425938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95DC8-9D42-4DBC-82FC-D1C6BD7E27BB}"/>
              </a:ext>
            </a:extLst>
          </p:cNvPr>
          <p:cNvSpPr>
            <a:spLocks noGrp="1"/>
          </p:cNvSpPr>
          <p:nvPr>
            <p:ph type="title"/>
          </p:nvPr>
        </p:nvSpPr>
        <p:spPr>
          <a:xfrm>
            <a:off x="1015735" y="292100"/>
            <a:ext cx="10157354" cy="787400"/>
          </a:xfrm>
        </p:spPr>
        <p:txBody>
          <a:bodyPr>
            <a:normAutofit/>
          </a:bodyPr>
          <a:lstStyle/>
          <a:p>
            <a:pPr algn="ctr"/>
            <a:r>
              <a:rPr lang="it-IT" sz="3200" b="1" dirty="0"/>
              <a:t>D.P.R. N. 160/2010 E D.P.R. 447/1998</a:t>
            </a:r>
          </a:p>
        </p:txBody>
      </p:sp>
      <p:sp>
        <p:nvSpPr>
          <p:cNvPr id="3" name="Segnaposto contenuto 2">
            <a:extLst>
              <a:ext uri="{FF2B5EF4-FFF2-40B4-BE49-F238E27FC236}">
                <a16:creationId xmlns:a16="http://schemas.microsoft.com/office/drawing/2014/main" id="{D6B8A8A8-A378-46E5-BFCE-61A9556F088F}"/>
              </a:ext>
            </a:extLst>
          </p:cNvPr>
          <p:cNvSpPr>
            <a:spLocks noGrp="1"/>
          </p:cNvSpPr>
          <p:nvPr>
            <p:ph idx="1"/>
          </p:nvPr>
        </p:nvSpPr>
        <p:spPr>
          <a:xfrm>
            <a:off x="837828" y="1340768"/>
            <a:ext cx="10436835" cy="5517232"/>
          </a:xfrm>
        </p:spPr>
        <p:txBody>
          <a:bodyPr>
            <a:normAutofit fontScale="92500" lnSpcReduction="10000"/>
          </a:bodyPr>
          <a:lstStyle/>
          <a:p>
            <a:pPr algn="just"/>
            <a:r>
              <a:rPr lang="it-IT" dirty="0">
                <a:latin typeface="Arial" panose="020B0604020202020204" pitchFamily="34" charset="0"/>
                <a:cs typeface="Arial" panose="020B0604020202020204" pitchFamily="34" charset="0"/>
              </a:rPr>
              <a:t>Art. 5, c. 1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447/1998 «Qualora il progetto presentato sia in contrasto con lo strumento urbanistico, o comunque richieda una sua variazione, il responsabile del procedimento </a:t>
            </a:r>
            <a:r>
              <a:rPr lang="it-IT" b="1" dirty="0">
                <a:latin typeface="Arial" panose="020B0604020202020204" pitchFamily="34" charset="0"/>
                <a:cs typeface="Arial" panose="020B0604020202020204" pitchFamily="34" charset="0"/>
              </a:rPr>
              <a:t>rigetta</a:t>
            </a:r>
            <a:r>
              <a:rPr lang="it-IT" dirty="0">
                <a:latin typeface="Arial" panose="020B0604020202020204" pitchFamily="34" charset="0"/>
                <a:cs typeface="Arial" panose="020B0604020202020204" pitchFamily="34" charset="0"/>
              </a:rPr>
              <a:t> l'istanza. Tuttavia, allorché il progetto sia conforme alle norme vigenti in materia ambientale, sanitaria e di sicurezza del lavoro ma lo strumento urbanistico non individui aree destinate all'insediamento di impianti produttivi ovvero queste siano insufficienti in relazione al progetto presentato, il responsabile del procedimento </a:t>
            </a:r>
            <a:r>
              <a:rPr lang="it-IT" b="1" dirty="0">
                <a:latin typeface="Arial" panose="020B0604020202020204" pitchFamily="34" charset="0"/>
                <a:cs typeface="Arial" panose="020B0604020202020204" pitchFamily="34" charset="0"/>
              </a:rPr>
              <a:t>può</a:t>
            </a:r>
            <a:r>
              <a:rPr lang="it-IT" dirty="0">
                <a:latin typeface="Arial" panose="020B0604020202020204" pitchFamily="34" charset="0"/>
                <a:cs typeface="Arial" panose="020B0604020202020204" pitchFamily="34" charset="0"/>
              </a:rPr>
              <a:t>, motivatamente, convocare una conferenza di servizi, disciplinata dall'articolo 14 della legge 7 agosto 1990, n. 241, come modificato dall'articolo 17 della legge 15 maggio 1997, n.127, per le conseguenti decisioni, dandone contestualmente pubblico avviso.»</a:t>
            </a:r>
          </a:p>
          <a:p>
            <a:pPr algn="just"/>
            <a:r>
              <a:rPr lang="it-IT" dirty="0">
                <a:latin typeface="Arial" panose="020B0604020202020204" pitchFamily="34" charset="0"/>
                <a:cs typeface="Arial" panose="020B0604020202020204" pitchFamily="34" charset="0"/>
              </a:rPr>
              <a:t>A differenza del disposto dall'art. 5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n.447/1998, l'art. 8 del </a:t>
            </a:r>
            <a:r>
              <a:rPr lang="it-IT" dirty="0" err="1">
                <a:latin typeface="Arial" panose="020B0604020202020204" pitchFamily="34" charset="0"/>
                <a:cs typeface="Arial" panose="020B0604020202020204" pitchFamily="34" charset="0"/>
              </a:rPr>
              <a:t>d.P.R.</a:t>
            </a:r>
            <a:r>
              <a:rPr lang="it-IT" dirty="0">
                <a:latin typeface="Arial" panose="020B0604020202020204" pitchFamily="34" charset="0"/>
                <a:cs typeface="Arial" panose="020B0604020202020204" pitchFamily="34" charset="0"/>
              </a:rPr>
              <a:t> n. 160/2010 non contempla né il preliminare rigetto dell'istanza di approvazione del progetto né la preliminare verifica della conformità del progetto alle norme vigenti in materia ambientale, sanitaria e di sicurezza del lavoro. Appare però inevitabile che la verifica di tale conformità debba essere comunque preliminarmente effettuata a cura del Responsabile SUAP che, soprattutto, ora ha l’</a:t>
            </a:r>
            <a:r>
              <a:rPr lang="it-IT" b="1" dirty="0">
                <a:latin typeface="Arial" panose="020B0604020202020204" pitchFamily="34" charset="0"/>
                <a:cs typeface="Arial" panose="020B0604020202020204" pitchFamily="34" charset="0"/>
              </a:rPr>
              <a:t>obbligo</a:t>
            </a:r>
            <a:r>
              <a:rPr lang="it-IT" dirty="0">
                <a:latin typeface="Arial" panose="020B0604020202020204" pitchFamily="34" charset="0"/>
                <a:cs typeface="Arial" panose="020B0604020202020204" pitchFamily="34" charset="0"/>
              </a:rPr>
              <a:t> di indire la conferenza di servizi.</a:t>
            </a:r>
          </a:p>
          <a:p>
            <a:endParaRPr lang="it-IT" dirty="0"/>
          </a:p>
        </p:txBody>
      </p:sp>
    </p:spTree>
    <p:extLst>
      <p:ext uri="{BB962C8B-B14F-4D97-AF65-F5344CB8AC3E}">
        <p14:creationId xmlns:p14="http://schemas.microsoft.com/office/powerpoint/2010/main" val="175614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A073B9-AF09-44DB-BC61-EA3C960276A8}"/>
              </a:ext>
            </a:extLst>
          </p:cNvPr>
          <p:cNvSpPr>
            <a:spLocks noGrp="1"/>
          </p:cNvSpPr>
          <p:nvPr>
            <p:ph type="title"/>
          </p:nvPr>
        </p:nvSpPr>
        <p:spPr>
          <a:xfrm>
            <a:off x="1015735" y="332656"/>
            <a:ext cx="10157354" cy="636488"/>
          </a:xfrm>
        </p:spPr>
        <p:txBody>
          <a:bodyPr>
            <a:normAutofit/>
          </a:bodyPr>
          <a:lstStyle/>
          <a:p>
            <a:pPr algn="ctr"/>
            <a:r>
              <a:rPr lang="it-IT" sz="3200" b="1" dirty="0">
                <a:cs typeface="Arial" panose="020B0604020202020204" pitchFamily="34" charset="0"/>
              </a:rPr>
              <a:t>COSA DICE LA GIURISPRUDENZA?</a:t>
            </a:r>
          </a:p>
        </p:txBody>
      </p:sp>
      <p:sp>
        <p:nvSpPr>
          <p:cNvPr id="3" name="Segnaposto contenuto 2">
            <a:extLst>
              <a:ext uri="{FF2B5EF4-FFF2-40B4-BE49-F238E27FC236}">
                <a16:creationId xmlns:a16="http://schemas.microsoft.com/office/drawing/2014/main" id="{25B0F967-6299-4EE0-8DCA-CA71CF6C22CF}"/>
              </a:ext>
            </a:extLst>
          </p:cNvPr>
          <p:cNvSpPr>
            <a:spLocks noGrp="1"/>
          </p:cNvSpPr>
          <p:nvPr>
            <p:ph idx="1"/>
          </p:nvPr>
        </p:nvSpPr>
        <p:spPr>
          <a:xfrm>
            <a:off x="405780" y="1052736"/>
            <a:ext cx="11377264" cy="5688632"/>
          </a:xfrm>
        </p:spPr>
        <p:txBody>
          <a:bodyPr>
            <a:normAutofit/>
          </a:bodyPr>
          <a:lstStyle/>
          <a:p>
            <a:pPr marL="0" indent="0" algn="just">
              <a:buNone/>
            </a:pPr>
            <a:r>
              <a:rPr lang="it-IT" dirty="0"/>
              <a:t>«</a:t>
            </a:r>
            <a:r>
              <a:rPr lang="it-IT" i="1" dirty="0">
                <a:latin typeface="Arial" panose="020B0604020202020204" pitchFamily="34" charset="0"/>
                <a:cs typeface="Arial" panose="020B0604020202020204" pitchFamily="34" charset="0"/>
              </a:rPr>
              <a:t>Non vanno trascurate le differenze, già sul piano lessicale, tra la norma in esame ed il previgente art. 5, comma 1, del D.P.R. n. 447/1998, che, come evidenziato dalle ricorrenti non solo attribuiva al responsabile del procedimento un'autonoma potestà di rigetto dell'istanza (che oggi non è più prevista), ma, subito dopo, prescriveva che "allorché il progetto sia conforme alle norme vigenti in materia ambientale, sanitaria e di sicurezza del lavoro, ma lo strumento urbanistico non individui aree destinate all'insediamento di impianti produttivi ovvero queste siano insufficienti in relazione al progetto presentato, il responsabile del procedimento può, motivatamente, </a:t>
            </a:r>
            <a:r>
              <a:rPr lang="it-IT" dirty="0">
                <a:latin typeface="Arial" panose="020B0604020202020204" pitchFamily="34" charset="0"/>
                <a:cs typeface="Arial" panose="020B0604020202020204" pitchFamily="34" charset="0"/>
              </a:rPr>
              <a:t>(</a:t>
            </a:r>
            <a:r>
              <a:rPr lang="it-IT" i="1" dirty="0" err="1">
                <a:latin typeface="Arial" panose="020B0604020202020204" pitchFamily="34" charset="0"/>
                <a:cs typeface="Arial" panose="020B0604020202020204" pitchFamily="34" charset="0"/>
              </a:rPr>
              <a:t>n.d.r.</a:t>
            </a:r>
            <a:r>
              <a:rPr lang="it-IT" i="1" dirty="0">
                <a:latin typeface="Arial" panose="020B0604020202020204" pitchFamily="34" charset="0"/>
                <a:cs typeface="Arial" panose="020B0604020202020204" pitchFamily="34" charset="0"/>
              </a:rPr>
              <a:t> indire) una conferenza di servizi ... per le conseguenti decisioni, dandone contestualmente avviso pubblico ... una lettura diacronica e sistematica della norma di riferimento, di cui al ridetto art. 8, conferma la configurazione dell’effettivo ruolo del </a:t>
            </a:r>
            <a:r>
              <a:rPr lang="it-IT" b="1" i="1" dirty="0">
                <a:latin typeface="Arial" panose="020B0604020202020204" pitchFamily="34" charset="0"/>
                <a:cs typeface="Arial" panose="020B0604020202020204" pitchFamily="34" charset="0"/>
              </a:rPr>
              <a:t>responsabile del SUAP che ha mero carattere propedeutico all’intervento della conferenza di servizi, essa sola deputata all’adozione dell’atto conclusivo </a:t>
            </a:r>
            <a:r>
              <a:rPr lang="it-IT" i="1" dirty="0">
                <a:latin typeface="Arial" panose="020B0604020202020204" pitchFamily="34" charset="0"/>
                <a:cs typeface="Arial" panose="020B0604020202020204" pitchFamily="34" charset="0"/>
              </a:rPr>
              <a:t>del decorso procedimentale involgente valutazioni di contenuto discrezionale</a:t>
            </a:r>
            <a:r>
              <a:rPr lang="it-IT" dirty="0">
                <a:latin typeface="Arial" panose="020B0604020202020204" pitchFamily="34" charset="0"/>
                <a:cs typeface="Arial" panose="020B0604020202020204" pitchFamily="34" charset="0"/>
              </a:rPr>
              <a:t>» (T.A.R. Campania, Salerno, sez. I, 15.12.2016, n. 2655)</a:t>
            </a:r>
          </a:p>
        </p:txBody>
      </p:sp>
    </p:spTree>
    <p:extLst>
      <p:ext uri="{BB962C8B-B14F-4D97-AF65-F5344CB8AC3E}">
        <p14:creationId xmlns:p14="http://schemas.microsoft.com/office/powerpoint/2010/main" val="39967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10E62-3E3B-429A-81C5-B95ADAE72EB0}"/>
              </a:ext>
            </a:extLst>
          </p:cNvPr>
          <p:cNvSpPr>
            <a:spLocks noGrp="1"/>
          </p:cNvSpPr>
          <p:nvPr>
            <p:ph type="title"/>
          </p:nvPr>
        </p:nvSpPr>
        <p:spPr>
          <a:xfrm>
            <a:off x="1117309" y="548680"/>
            <a:ext cx="10157354" cy="924520"/>
          </a:xfrm>
        </p:spPr>
        <p:txBody>
          <a:bodyPr>
            <a:normAutofit/>
          </a:bodyPr>
          <a:lstStyle/>
          <a:p>
            <a:pPr algn="ctr"/>
            <a:r>
              <a:rPr lang="it-IT" sz="3200" b="1" dirty="0"/>
              <a:t>ART. 9 CHIARIMENTI TECNICI</a:t>
            </a:r>
          </a:p>
        </p:txBody>
      </p:sp>
      <p:sp>
        <p:nvSpPr>
          <p:cNvPr id="3" name="Segnaposto contenuto 2">
            <a:extLst>
              <a:ext uri="{FF2B5EF4-FFF2-40B4-BE49-F238E27FC236}">
                <a16:creationId xmlns:a16="http://schemas.microsoft.com/office/drawing/2014/main" id="{66790097-1B2A-450D-A2F9-D58212F86A86}"/>
              </a:ext>
            </a:extLst>
          </p:cNvPr>
          <p:cNvSpPr>
            <a:spLocks noGrp="1"/>
          </p:cNvSpPr>
          <p:nvPr>
            <p:ph idx="1"/>
          </p:nvPr>
        </p:nvSpPr>
        <p:spPr/>
        <p:txBody>
          <a:bodyPr>
            <a:normAutofit/>
          </a:bodyPr>
          <a:lstStyle/>
          <a:p>
            <a:pPr marL="0" indent="0" algn="just">
              <a:buNone/>
            </a:pPr>
            <a:r>
              <a:rPr lang="it-IT" dirty="0">
                <a:latin typeface="Arial" panose="020B0604020202020204" pitchFamily="34" charset="0"/>
                <a:cs typeface="Arial" panose="020B0604020202020204" pitchFamily="34" charset="0"/>
              </a:rPr>
              <a:t>«Qualora occorrano chiarimenti circa il rispetto delle normative tecniche e la localizzazione dell'impianto, il responsabile del SUAP, anche su richiesta dell'interessato o delle amministrazioni coinvolte o dei soggetti portatori di interessi pubblici o privati, individuali o collettivi, o di soggetti portatori di interessi diffusi costituiti in associazioni o comitati che vi abbiano interesse, </a:t>
            </a:r>
            <a:r>
              <a:rPr lang="it-IT" b="1" dirty="0">
                <a:latin typeface="Arial" panose="020B0604020202020204" pitchFamily="34" charset="0"/>
                <a:cs typeface="Arial" panose="020B0604020202020204" pitchFamily="34" charset="0"/>
              </a:rPr>
              <a:t>entro dieci giorni </a:t>
            </a:r>
            <a:r>
              <a:rPr lang="it-IT" dirty="0">
                <a:latin typeface="Arial" panose="020B0604020202020204" pitchFamily="34" charset="0"/>
                <a:cs typeface="Arial" panose="020B0604020202020204" pitchFamily="34" charset="0"/>
              </a:rPr>
              <a:t>dalla richiesta di chiarimenti, convoca anche per via telematica, dandone pubblicità sul portale ai sensi dell'articolo 4, comma 3, una riunione, di cui è redatto apposito verbale, fra i soggetti interessati e le amministrazioni competenti, ai sensi dell'articolo 11 della legge 7 agosto 1990, n. 241. La convocazione della riunione </a:t>
            </a:r>
            <a:r>
              <a:rPr lang="it-IT" b="1" dirty="0">
                <a:latin typeface="Arial" panose="020B0604020202020204" pitchFamily="34" charset="0"/>
                <a:cs typeface="Arial" panose="020B0604020202020204" pitchFamily="34" charset="0"/>
              </a:rPr>
              <a:t>non comporta l'interruzione </a:t>
            </a:r>
            <a:r>
              <a:rPr lang="it-IT" dirty="0">
                <a:latin typeface="Arial" panose="020B0604020202020204" pitchFamily="34" charset="0"/>
                <a:cs typeface="Arial" panose="020B0604020202020204" pitchFamily="34" charset="0"/>
              </a:rPr>
              <a:t>dell'attività avviata ai sensi delle disposizioni del </a:t>
            </a:r>
            <a:r>
              <a:rPr lang="it-IT" b="1" dirty="0">
                <a:latin typeface="Arial" panose="020B0604020202020204" pitchFamily="34" charset="0"/>
                <a:cs typeface="Arial" panose="020B0604020202020204" pitchFamily="34" charset="0"/>
              </a:rPr>
              <a:t>presente capo</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26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296CE-E4D2-45E3-A8B1-F18C3525FFA3}"/>
              </a:ext>
            </a:extLst>
          </p:cNvPr>
          <p:cNvSpPr>
            <a:spLocks noGrp="1"/>
          </p:cNvSpPr>
          <p:nvPr>
            <p:ph type="title"/>
          </p:nvPr>
        </p:nvSpPr>
        <p:spPr>
          <a:xfrm>
            <a:off x="1117309" y="685800"/>
            <a:ext cx="10157354" cy="787400"/>
          </a:xfrm>
        </p:spPr>
        <p:txBody>
          <a:bodyPr>
            <a:normAutofit/>
          </a:bodyPr>
          <a:lstStyle/>
          <a:p>
            <a:pPr algn="ctr"/>
            <a:r>
              <a:rPr lang="it-IT" sz="3200" b="1" dirty="0"/>
              <a:t>SULL’INTERRUZIONE</a:t>
            </a:r>
          </a:p>
        </p:txBody>
      </p:sp>
      <p:sp>
        <p:nvSpPr>
          <p:cNvPr id="3" name="Segnaposto contenuto 2">
            <a:extLst>
              <a:ext uri="{FF2B5EF4-FFF2-40B4-BE49-F238E27FC236}">
                <a16:creationId xmlns:a16="http://schemas.microsoft.com/office/drawing/2014/main" id="{59BDF7D0-01D2-4AF5-98F0-F67CAE3F6993}"/>
              </a:ext>
            </a:extLst>
          </p:cNvPr>
          <p:cNvSpPr>
            <a:spLocks noGrp="1"/>
          </p:cNvSpPr>
          <p:nvPr>
            <p:ph idx="1"/>
          </p:nvPr>
        </p:nvSpPr>
        <p:spPr/>
        <p:txBody>
          <a:bodyPr/>
          <a:lstStyle/>
          <a:p>
            <a:pPr algn="just"/>
            <a:r>
              <a:rPr lang="it-IT" dirty="0">
                <a:latin typeface="Arial" panose="020B0604020202020204" pitchFamily="34" charset="0"/>
                <a:cs typeface="Arial" panose="020B0604020202020204" pitchFamily="34" charset="0"/>
              </a:rPr>
              <a:t>Il «presente capo» è il capo V che si riferisce ai chiarimenti tecnici (art. 9) ed alla chiusura dei lavori e collaudo (art. 10). </a:t>
            </a:r>
          </a:p>
          <a:p>
            <a:pPr algn="just"/>
            <a:r>
              <a:rPr lang="it-IT" dirty="0">
                <a:latin typeface="Arial" panose="020B0604020202020204" pitchFamily="34" charset="0"/>
                <a:cs typeface="Arial" panose="020B0604020202020204" pitchFamily="34" charset="0"/>
              </a:rPr>
              <a:t>Cosa succede nel procedimento automatizzato e/o ordinario?</a:t>
            </a:r>
          </a:p>
          <a:p>
            <a:pPr algn="just"/>
            <a:r>
              <a:rPr lang="it-IT" dirty="0">
                <a:latin typeface="Arial" panose="020B0604020202020204" pitchFamily="34" charset="0"/>
                <a:cs typeface="Arial" panose="020B0604020202020204" pitchFamily="34" charset="0"/>
              </a:rPr>
              <a:t>Sembra che questi procedimenti restino sospesi per il tempo necessario al compimento del sub-procedimento relativo ai chiarimenti tecnici. La sospensione, comunque, non può superare i trenta giorni (Nota della Presidenza del Consiglio dei Ministri del 13.05.2011 in risposta al quesito ANCI).</a:t>
            </a:r>
          </a:p>
        </p:txBody>
      </p:sp>
    </p:spTree>
    <p:extLst>
      <p:ext uri="{BB962C8B-B14F-4D97-AF65-F5344CB8AC3E}">
        <p14:creationId xmlns:p14="http://schemas.microsoft.com/office/powerpoint/2010/main" val="38903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i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02_TF02787940_TF02787940.potx" id="{16BC592A-5788-410B-8483-B87DA45B8300}" vid="{E443AD33-126F-45B8-9771-6333635CD181}"/>
    </a:ext>
  </a:extLst>
</a:theme>
</file>

<file path=ppt/theme/theme2.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 ds:uri="http://purl.org/dc/terms/"/>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pila di libri blu (widescreen)</Template>
  <TotalTime>0</TotalTime>
  <Words>17769</Words>
  <Application>Microsoft Office PowerPoint</Application>
  <PresentationFormat>Personalizzato</PresentationFormat>
  <Paragraphs>601</Paragraphs>
  <Slides>152</Slides>
  <Notes>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152</vt:i4>
      </vt:variant>
    </vt:vector>
  </HeadingPairs>
  <TitlesOfParts>
    <vt:vector size="155" baseType="lpstr">
      <vt:lpstr>Arial</vt:lpstr>
      <vt:lpstr>Century Gothic</vt:lpstr>
      <vt:lpstr>Libri 16x9</vt:lpstr>
      <vt:lpstr>SPORTELLO UNICO  EDILIZIA E SPORTELLO UNICO ATTIVITÀ PRODUTTIVE </vt:lpstr>
      <vt:lpstr>COS’È LO SPORTELLO UNICO EDILIZIA?</vt:lpstr>
      <vt:lpstr>QUAL È LA DISCIPLINA NORMATIVA DEL SUE?</vt:lpstr>
      <vt:lpstr>ART. 5, C. 1 DEL D.P.R. N. 380/2001</vt:lpstr>
      <vt:lpstr>C’È L’OBBLIGO DI ISTITUIRE IL SUE</vt:lpstr>
      <vt:lpstr> COME SI ISTITUISCE IL SUE?</vt:lpstr>
      <vt:lpstr>QUALI POTERI HA IL COMUNE?</vt:lpstr>
      <vt:lpstr>SUE E SOCCORSO ISTRUTTORIO PROCEDIMENTALE</vt:lpstr>
      <vt:lpstr>SUE ED ABUSI EDILIZI</vt:lpstr>
      <vt:lpstr>SUE ED ABUSI EDILIZI</vt:lpstr>
      <vt:lpstr>SUE E CAPACITÀ PROCESSUALE</vt:lpstr>
      <vt:lpstr>ART. 5, C. 1 BIS DEL D.P.R. N. 380/2001</vt:lpstr>
      <vt:lpstr>SUE E CONFERENZA DI SERVIZI</vt:lpstr>
      <vt:lpstr>SUE E CONFERENZA DI SERVIZI</vt:lpstr>
      <vt:lpstr>ART. 5, C. 1 TER DEL D.P.R. N. 380/2001</vt:lpstr>
      <vt:lpstr>SUE E SEMPLIFICAZIONE</vt:lpstr>
      <vt:lpstr>SUE: UNICO INTERLOCUTORE PER L’UTENTE</vt:lpstr>
      <vt:lpstr>ART. 5, C. 2, LETT. A) DEL D.P.R. N. 380/2001</vt:lpstr>
      <vt:lpstr>SUE E SOPRINTENDENZA</vt:lpstr>
      <vt:lpstr>ART. 5, C. 2, LETT. B) DEL D.P.R. N. 380/2001</vt:lpstr>
      <vt:lpstr>ART. 5, C. 2, LETT. C) DEL D.P.R. N. 380/2001</vt:lpstr>
      <vt:lpstr>COME AVVIENE L’ACCESSO?</vt:lpstr>
      <vt:lpstr>COSA DICE LA GIURISPRUDENZA?</vt:lpstr>
      <vt:lpstr>SULLA VICINITAS</vt:lpstr>
      <vt:lpstr>ART. 5, C. 2, LETT. D) DEL D.P.R. N. 380/2001</vt:lpstr>
      <vt:lpstr>ART. 5, C. 2, LETT. E) DEL D.P.R. N. 380/2001</vt:lpstr>
      <vt:lpstr>CHI RILASCIA IL TITOLO?</vt:lpstr>
      <vt:lpstr>IL SUE COINVOLGE TRE SOGGETTI</vt:lpstr>
      <vt:lpstr>ART. 5, C. 3 DEL D.P.R. N. 380/2001</vt:lpstr>
      <vt:lpstr>ART. 5, C. 3 DEL D.P.R. N. 380/2001</vt:lpstr>
      <vt:lpstr>Presentazione standard di PowerPoint</vt:lpstr>
      <vt:lpstr>SUE ED ATTI DI ASSENSO</vt:lpstr>
      <vt:lpstr>ART. 5, C. 3 BIS DEL D.P.R. N. 380/2001</vt:lpstr>
      <vt:lpstr>ART. 5, C. 4 BIS DEL D.P.R. N. 380/2001</vt:lpstr>
      <vt:lpstr>SUE E TITOLI EDILIZI</vt:lpstr>
      <vt:lpstr>QUALI SONO I COMPITI DEL SUE?</vt:lpstr>
      <vt:lpstr>RIASSUMENDO</vt:lpstr>
      <vt:lpstr>SUE E PDC</vt:lpstr>
      <vt:lpstr>SUE E SCIA ALTERNATIVA A PDC</vt:lpstr>
      <vt:lpstr>PROBLEMA DI COORDINAMENTO?</vt:lpstr>
      <vt:lpstr>SUE E SCIA EDILIZIA</vt:lpstr>
      <vt:lpstr>SUE E SCIA AGIBILITÀ</vt:lpstr>
      <vt:lpstr>SUE E CEMENTI</vt:lpstr>
      <vt:lpstr>SUE E CEMENTI</vt:lpstr>
      <vt:lpstr>SUE E COLLAUDO STATICO</vt:lpstr>
      <vt:lpstr>SUE E BARRIERE ARCHITETTONICHE</vt:lpstr>
      <vt:lpstr>SUE E ZONE SISMICHE</vt:lpstr>
      <vt:lpstr>SUE E FONTI RINNOVABILI</vt:lpstr>
      <vt:lpstr>SUE E IMPIANTI TECNICI</vt:lpstr>
      <vt:lpstr>I VANTAGGI DEL SUE</vt:lpstr>
      <vt:lpstr>GLI SVANTAGGI DEL SUE</vt:lpstr>
      <vt:lpstr>SUE E SUAP</vt:lpstr>
      <vt:lpstr>Il SUE E IL SUAP SONO DUE ENTITÀ DIVERSE</vt:lpstr>
      <vt:lpstr>COS’È LO SPORTELLO UNICO ATTIVITÀ PRODUTTIVE?</vt:lpstr>
      <vt:lpstr>COME FUNZIONA?</vt:lpstr>
      <vt:lpstr>CHI PUÒ RIVOLGERSI ALLO SPORTELLO UNICO  ATTIVITÀ PRODUTTIVE?</vt:lpstr>
      <vt:lpstr>QUALI SONO LE MATERIE DEL SUAP?</vt:lpstr>
      <vt:lpstr>QUALI PROCEDIMENTI TRATTA LO SPORTELLO UNICO?</vt:lpstr>
      <vt:lpstr>COME TROVARE LO SPORTELLO UNICO  ATTIVITÀ PRODUTTIVE?</vt:lpstr>
      <vt:lpstr>QUAL È LA DISCIPLINA NORMATIVA DEL SUAP?</vt:lpstr>
      <vt:lpstr>ALLEGATO A AL D.P.R. N. 160/2010</vt:lpstr>
      <vt:lpstr>QUALI SONO I REQUISITI MINIMI?</vt:lpstr>
      <vt:lpstr>QUAL È LA NATURA DEL SUAP?</vt:lpstr>
      <vt:lpstr>È UNO STRUMENTO CHE FAVORISCE L’ECONOMIA</vt:lpstr>
      <vt:lpstr>È UNO STRUMENTO DI SEMPLIFICAZIONE</vt:lpstr>
      <vt:lpstr>ART. 38 L. 133/2008 «IMPRESA IN UN GIORNO»</vt:lpstr>
      <vt:lpstr>ART. 38 L. 133/2008 «IMPRESA IN UN GIORNO»</vt:lpstr>
      <vt:lpstr>ART. 38 L. 133/2008 «IMPRESA IN UN GIORNO»</vt:lpstr>
      <vt:lpstr>D.P.R. N. 160/2010</vt:lpstr>
      <vt:lpstr>ART. 1 DEFINIZIONI </vt:lpstr>
      <vt:lpstr>QUALI ATTIVITÀ SONO SOGGETTE A SUAP?</vt:lpstr>
      <vt:lpstr>ART. 2 FINALITÀ E AMBITO DI APPLICAZIONE</vt:lpstr>
      <vt:lpstr>IL SUAP NON È UN SOGGETTO PROCESSUALE</vt:lpstr>
      <vt:lpstr>ART. 2 FINALITÀ E AMBITO DI APPLICAZIONE </vt:lpstr>
      <vt:lpstr>D.P.R. 160/2010 E D.P.R. N. 447/1998 A CONFRONTO</vt:lpstr>
      <vt:lpstr>ART. 3 IL PORTALE «IMPRESAINUNGIORNO» </vt:lpstr>
      <vt:lpstr>SUAP ED ONERI</vt:lpstr>
      <vt:lpstr>ART. 4. FUNZIONI E ORGANIZZAZIONE DEL SUAP </vt:lpstr>
      <vt:lpstr>ART. 4. FUNZIONI E ORGANIZZAZIONE DEL SUAP</vt:lpstr>
      <vt:lpstr>ART. 4. FUNZIONI E ORGANIZZAZIONE DEL SUAP</vt:lpstr>
      <vt:lpstr>SUAP E CCIAA</vt:lpstr>
      <vt:lpstr>PROCEDIMENTO AUTOMATIZZATO</vt:lpstr>
      <vt:lpstr>PROCEDIMENTO ORDINARIO/UNICO</vt:lpstr>
      <vt:lpstr>PROCEDIMENTO ORDINARIO/UNICO</vt:lpstr>
      <vt:lpstr>ART. 7 PROCEDIMENTO UNICO</vt:lpstr>
      <vt:lpstr>COME FUNZIONA IL SUAP?</vt:lpstr>
      <vt:lpstr>ART. 8. RACCORDI PROCEDIMENTALI CON  STRUMENTI URBANISTICI</vt:lpstr>
      <vt:lpstr>IL CARATTERE ECCEZIONALE DELLA  C.D. VARIANTE SEMPLIFICATA</vt:lpstr>
      <vt:lpstr>COSA DICE LA GIURISPRUDENZA?</vt:lpstr>
      <vt:lpstr>INSUFFICIENZA ED IMPIANTO ESISTENTE</vt:lpstr>
      <vt:lpstr>ART. 8. RACCORDI PROCEDIMENTALI CON  STRUMENTI URBANISTICI</vt:lpstr>
      <vt:lpstr>L’ITER DEL SUAP IN VARIANTE</vt:lpstr>
      <vt:lpstr>IL COMUNE PUÒ INDICARE UNA DIVERSA  LOCALIZZAZIONE DELL’INTERVENTO</vt:lpstr>
      <vt:lpstr>MODIFICA DELLA DESTINAZIONE DI ZONA</vt:lpstr>
      <vt:lpstr>LOCALIZZAZIONE E ZONIZZAZIONE</vt:lpstr>
      <vt:lpstr>D.P.R. N. 160/2010 E D.P.R. 447/1998</vt:lpstr>
      <vt:lpstr>COSA DICE LA GIURISPRUDENZA?</vt:lpstr>
      <vt:lpstr>ART. 9 CHIARIMENTI TECNICI</vt:lpstr>
      <vt:lpstr>SULL’INTERRUZIONE</vt:lpstr>
      <vt:lpstr>ART. 10 CHIUSURA DEI LAVORI E COLLAUDO </vt:lpstr>
      <vt:lpstr>SUAP ED ABUSI</vt:lpstr>
      <vt:lpstr>RIASSUMENDO</vt:lpstr>
      <vt:lpstr>IL SUAP NELLA REGIONE VENETO</vt:lpstr>
      <vt:lpstr>LA NORMATIVA PREVIGENTE</vt:lpstr>
      <vt:lpstr>ART. 1 FINALITÀ E OGGETTO </vt:lpstr>
      <vt:lpstr>ART. 2 INTERVENTI DI EDILIZIA PRODUTTIVA CHE  NON CONFIGURANO VARIANTE ALLO  STRUMENTO URBANISTICO GENERALE </vt:lpstr>
      <vt:lpstr>SUAP NON IN VARIANTE</vt:lpstr>
      <vt:lpstr>ART. 3 INTERVENTI DI EDILIZIA PRODUTTIVA REALIZZABILI  IN DEROGA ALLO STRUMENTO URBANISTICO GENERALE </vt:lpstr>
      <vt:lpstr>SUAP IN DEROGA</vt:lpstr>
      <vt:lpstr>SUAP IN DEROGA</vt:lpstr>
      <vt:lpstr>SUAP IN DEROGA</vt:lpstr>
      <vt:lpstr>SUAP IN DEROGA</vt:lpstr>
      <vt:lpstr>ART. 4 INTERVENTI DI EDILIZIA PRODUTTIVA  IN VARIANTE ALLO STRUMENTO URBANISTICO GENERALE </vt:lpstr>
      <vt:lpstr>ART. 4 INTERVENTI DI EDILIZIA PRODUTTIVA  IN VARIANTE ALLO STRUMENTO URBANISTICO GENERALE</vt:lpstr>
      <vt:lpstr>SUAP IN VARIANTE</vt:lpstr>
      <vt:lpstr>SUAP IN VARIANTE</vt:lpstr>
      <vt:lpstr>SUAP IN VARIANTE</vt:lpstr>
      <vt:lpstr>SUAP IN VARIANTE</vt:lpstr>
      <vt:lpstr>SUAP E DISCREZIONALITÀ</vt:lpstr>
      <vt:lpstr>COSA DICE LA GIURISPRUDENZA?</vt:lpstr>
      <vt:lpstr>SUAP IN VARIANTE E PIANO URBANISTICO</vt:lpstr>
      <vt:lpstr>SUAP E PAT/PATI</vt:lpstr>
      <vt:lpstr>SUAP E PROVINCIA</vt:lpstr>
      <vt:lpstr>SUAP IN DEROGA ED IN VARIANTE</vt:lpstr>
      <vt:lpstr>COSA DICE LA GIURISPRUDENZA?</vt:lpstr>
      <vt:lpstr>VI È L’OBBLIGO DI INDIRE LA CONFERENZA</vt:lpstr>
      <vt:lpstr>SUAP E CONFERENZA DI SERVIZI </vt:lpstr>
      <vt:lpstr>IL CONSIGLIO NON HA L’OBBLIGO DI  APPROVARE LA VARIANTE</vt:lpstr>
      <vt:lpstr>SUAP IN VARIANTE E ZONA AGRICOLA</vt:lpstr>
      <vt:lpstr>SUAP E TERMINI PERENTORI</vt:lpstr>
      <vt:lpstr>ART. 5 CONVENZIONE </vt:lpstr>
      <vt:lpstr>D.G.R.V. N. 2045 DEL 19.11.2013</vt:lpstr>
      <vt:lpstr>CONVENZIONE E POLIZZA FIDEIUSSORIA  E SANZIONI</vt:lpstr>
      <vt:lpstr>CONVENZIONE E SUAP IN DEROGA ED IN VARIANTE</vt:lpstr>
      <vt:lpstr>ART. 6 ELENCHI E MONITORAGGIO </vt:lpstr>
      <vt:lpstr>ART. 7 NORME TRANSITORIE </vt:lpstr>
      <vt:lpstr>ART. 8 ABROGAZIONI </vt:lpstr>
      <vt:lpstr>NO SUAP IN SANATORIA</vt:lpstr>
      <vt:lpstr>COSA DICE LA GIURISPRUDENZA?</vt:lpstr>
      <vt:lpstr>COSA DICE LA GIURISPRUDENZA?</vt:lpstr>
      <vt:lpstr>NON SI SOSPENDE LA DEMOLIZIONE  IN CASO DI VARIANTE NON ANCORA APPROVATA</vt:lpstr>
      <vt:lpstr>VANTAGGI DEL SUAP</vt:lpstr>
      <vt:lpstr>SVANTAGGI SUAP</vt:lpstr>
      <vt:lpstr>SUAP E PEREQUAZIONE</vt:lpstr>
      <vt:lpstr>SUAP IN DEROGA E PEREQUAZIONE</vt:lpstr>
      <vt:lpstr>SUAP IN VARIANTE E PEREQUAZIONE</vt:lpstr>
      <vt:lpstr>SUAP IN VARIANTE E PEREQUAZIONE</vt:lpstr>
      <vt:lpstr>L.R.V. N. 55/2012 E L.R.V. N. 50/2012</vt:lpstr>
      <vt:lpstr>SUAP E VAS</vt:lpstr>
      <vt:lpstr>SUAP E AUA</vt:lpstr>
      <vt:lpstr>SUAP E CONSUMO DEL SUOLO</vt:lpstr>
      <vt:lpstr>IN UNA FRASE…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2018-04-02T19:37:18Z</dcterms:created>
  <dcterms:modified xsi:type="dcterms:W3CDTF">2018-06-25T14:00:17Z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