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9" r:id="rId3"/>
    <p:sldId id="270" r:id="rId4"/>
    <p:sldId id="271" r:id="rId5"/>
    <p:sldId id="272" r:id="rId6"/>
    <p:sldId id="273" r:id="rId7"/>
    <p:sldId id="274" r:id="rId8"/>
    <p:sldId id="275" r:id="rId9"/>
    <p:sldId id="280" r:id="rId10"/>
    <p:sldId id="281"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8C497F6-327E-4337-8E1A-D695F19CB022}" type="datetimeFigureOut">
              <a:rPr lang="it-IT" smtClean="0"/>
              <a:t>01/02/2022</a:t>
            </a:fld>
            <a:endParaRPr lang="it-IT"/>
          </a:p>
        </p:txBody>
      </p:sp>
      <p:sp>
        <p:nvSpPr>
          <p:cNvPr id="5" name="Footer Placeholder 4"/>
          <p:cNvSpPr>
            <a:spLocks noGrp="1"/>
          </p:cNvSpPr>
          <p:nvPr>
            <p:ph type="ftr" sz="quarter" idx="11"/>
          </p:nvPr>
        </p:nvSpPr>
        <p:spPr>
          <a:xfrm>
            <a:off x="2692397" y="5037663"/>
            <a:ext cx="5214635" cy="279400"/>
          </a:xfrm>
        </p:spPr>
        <p:txBody>
          <a:bodyPr/>
          <a:lstStyle/>
          <a:p>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8A2C9562-49E2-4B46-8C4B-60C06EADAB62}" type="slidenum">
              <a:rPr lang="it-IT" smtClean="0"/>
              <a:t>‹N›</a:t>
            </a:fld>
            <a:endParaRPr lang="it-I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859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8C497F6-327E-4337-8E1A-D695F19CB022}" type="datetimeFigureOut">
              <a:rPr lang="it-IT" smtClean="0"/>
              <a:t>01/02/2022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A2C9562-49E2-4B46-8C4B-60C06EADAB62}" type="slidenum">
              <a:rPr lang="it-IT" smtClean="0"/>
              <a:t>‹N›</a:t>
            </a:fld>
            <a:endParaRPr lang="it-IT"/>
          </a:p>
        </p:txBody>
      </p:sp>
    </p:spTree>
    <p:extLst>
      <p:ext uri="{BB962C8B-B14F-4D97-AF65-F5344CB8AC3E}">
        <p14:creationId xmlns:p14="http://schemas.microsoft.com/office/powerpoint/2010/main" val="1719606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8C497F6-327E-4337-8E1A-D695F19CB022}" type="datetimeFigureOut">
              <a:rPr lang="it-IT" smtClean="0"/>
              <a:t>01/02/2022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2C9562-49E2-4B46-8C4B-60C06EADAB62}" type="slidenum">
              <a:rPr lang="it-IT" smtClean="0"/>
              <a:t>‹N›</a:t>
            </a:fld>
            <a:endParaRPr lang="it-I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5740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8C497F6-327E-4337-8E1A-D695F19CB022}" type="datetimeFigureOut">
              <a:rPr lang="it-IT" smtClean="0"/>
              <a:t>01/02/2022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2C9562-49E2-4B46-8C4B-60C06EADAB62}" type="slidenum">
              <a:rPr lang="it-IT" smtClean="0"/>
              <a:t>‹N›</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5092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8C497F6-327E-4337-8E1A-D695F19CB022}" type="datetimeFigureOut">
              <a:rPr lang="it-IT" smtClean="0"/>
              <a:t>01/02/2022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2C9562-49E2-4B46-8C4B-60C06EADAB62}" type="slidenum">
              <a:rPr lang="it-IT" smtClean="0"/>
              <a:t>‹N›</a:t>
            </a:fld>
            <a:endParaRPr lang="it-IT"/>
          </a:p>
        </p:txBody>
      </p:sp>
    </p:spTree>
    <p:extLst>
      <p:ext uri="{BB962C8B-B14F-4D97-AF65-F5344CB8AC3E}">
        <p14:creationId xmlns:p14="http://schemas.microsoft.com/office/powerpoint/2010/main" val="3749876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8C497F6-327E-4337-8E1A-D695F19CB022}" type="datetimeFigureOut">
              <a:rPr lang="it-IT" smtClean="0"/>
              <a:t>01/02/2022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2C9562-49E2-4B46-8C4B-60C06EADAB62}" type="slidenum">
              <a:rPr lang="it-IT" smtClean="0"/>
              <a:t>‹N›</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3883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8C497F6-327E-4337-8E1A-D695F19CB022}" type="datetimeFigureOut">
              <a:rPr lang="it-IT" smtClean="0"/>
              <a:t>01/02/2022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2C9562-49E2-4B46-8C4B-60C06EADAB62}" type="slidenum">
              <a:rPr lang="it-IT" smtClean="0"/>
              <a:t>‹N›</a:t>
            </a:fld>
            <a:endParaRPr lang="it-I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1174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8C497F6-327E-4337-8E1A-D695F19CB022}" type="datetimeFigureOut">
              <a:rPr lang="it-IT" smtClean="0"/>
              <a:t>01/02/2022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2C9562-49E2-4B46-8C4B-60C06EADAB62}"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5214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8C497F6-327E-4337-8E1A-D695F19CB022}" type="datetimeFigureOut">
              <a:rPr lang="it-IT" smtClean="0"/>
              <a:t>01/02/2022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2C9562-49E2-4B46-8C4B-60C06EADAB62}" type="slidenum">
              <a:rPr lang="it-IT" smtClean="0"/>
              <a:t>‹N›</a:t>
            </a:fld>
            <a:endParaRPr lang="it-I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6994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8C497F6-327E-4337-8E1A-D695F19CB022}" type="datetimeFigureOut">
              <a:rPr lang="it-IT" smtClean="0"/>
              <a:t>01/02/2022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2C9562-49E2-4B46-8C4B-60C06EADAB62}" type="slidenum">
              <a:rPr lang="it-IT" smtClean="0"/>
              <a:t>‹N›</a:t>
            </a:fld>
            <a:endParaRPr lang="it-IT"/>
          </a:p>
        </p:txBody>
      </p:sp>
    </p:spTree>
    <p:extLst>
      <p:ext uri="{BB962C8B-B14F-4D97-AF65-F5344CB8AC3E}">
        <p14:creationId xmlns:p14="http://schemas.microsoft.com/office/powerpoint/2010/main" val="2267489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8C497F6-327E-4337-8E1A-D695F19CB022}" type="datetimeFigureOut">
              <a:rPr lang="it-IT" smtClean="0"/>
              <a:t>01/02/2022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2C9562-49E2-4B46-8C4B-60C06EADAB62}" type="slidenum">
              <a:rPr lang="it-IT" smtClean="0"/>
              <a:t>‹N›</a:t>
            </a:fld>
            <a:endParaRPr lang="it-I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9946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8C497F6-327E-4337-8E1A-D695F19CB022}" type="datetimeFigureOut">
              <a:rPr lang="it-IT" smtClean="0"/>
              <a:t>01/02/2022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A2C9562-49E2-4B46-8C4B-60C06EADAB62}" type="slidenum">
              <a:rPr lang="it-IT" smtClean="0"/>
              <a:t>‹N›</a:t>
            </a:fld>
            <a:endParaRPr lang="it-IT"/>
          </a:p>
        </p:txBody>
      </p:sp>
    </p:spTree>
    <p:extLst>
      <p:ext uri="{BB962C8B-B14F-4D97-AF65-F5344CB8AC3E}">
        <p14:creationId xmlns:p14="http://schemas.microsoft.com/office/powerpoint/2010/main" val="2898425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8C497F6-327E-4337-8E1A-D695F19CB022}" type="datetimeFigureOut">
              <a:rPr lang="it-IT" smtClean="0"/>
              <a:t>01/02/2022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A2C9562-49E2-4B46-8C4B-60C06EADAB62}" type="slidenum">
              <a:rPr lang="it-IT" smtClean="0"/>
              <a:t>‹N›</a:t>
            </a:fld>
            <a:endParaRPr lang="it-I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4507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B8C497F6-327E-4337-8E1A-D695F19CB022}" type="datetimeFigureOut">
              <a:rPr lang="it-IT" smtClean="0"/>
              <a:t>01/02/2022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A2C9562-49E2-4B46-8C4B-60C06EADAB62}"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9305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497F6-327E-4337-8E1A-D695F19CB022}" type="datetimeFigureOut">
              <a:rPr lang="it-IT" smtClean="0"/>
              <a:t>01/02/2022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A2C9562-49E2-4B46-8C4B-60C06EADAB62}" type="slidenum">
              <a:rPr lang="it-IT" smtClean="0"/>
              <a:t>‹N›</a:t>
            </a:fld>
            <a:endParaRPr lang="it-IT"/>
          </a:p>
        </p:txBody>
      </p:sp>
    </p:spTree>
    <p:extLst>
      <p:ext uri="{BB962C8B-B14F-4D97-AF65-F5344CB8AC3E}">
        <p14:creationId xmlns:p14="http://schemas.microsoft.com/office/powerpoint/2010/main" val="215580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8C497F6-327E-4337-8E1A-D695F19CB022}" type="datetimeFigureOut">
              <a:rPr lang="it-IT" smtClean="0"/>
              <a:t>01/02/2022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A2C9562-49E2-4B46-8C4B-60C06EADAB62}" type="slidenum">
              <a:rPr lang="it-IT" smtClean="0"/>
              <a:t>‹N›</a:t>
            </a:fld>
            <a:endParaRPr lang="it-I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5405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8C497F6-327E-4337-8E1A-D695F19CB022}" type="datetimeFigureOut">
              <a:rPr lang="it-IT" smtClean="0"/>
              <a:t>01/02/2022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A2C9562-49E2-4B46-8C4B-60C06EADAB62}" type="slidenum">
              <a:rPr lang="it-IT" smtClean="0"/>
              <a:t>‹N›</a:t>
            </a:fld>
            <a:endParaRPr lang="it-IT"/>
          </a:p>
        </p:txBody>
      </p:sp>
    </p:spTree>
    <p:extLst>
      <p:ext uri="{BB962C8B-B14F-4D97-AF65-F5344CB8AC3E}">
        <p14:creationId xmlns:p14="http://schemas.microsoft.com/office/powerpoint/2010/main" val="2807495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8C497F6-327E-4337-8E1A-D695F19CB022}" type="datetimeFigureOut">
              <a:rPr lang="it-IT" smtClean="0"/>
              <a:t>01/02/2022</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2C9562-49E2-4B46-8C4B-60C06EADAB62}" type="slidenum">
              <a:rPr lang="it-IT" smtClean="0"/>
              <a:t>‹N›</a:t>
            </a:fld>
            <a:endParaRPr lang="it-IT"/>
          </a:p>
        </p:txBody>
      </p:sp>
    </p:spTree>
    <p:extLst>
      <p:ext uri="{BB962C8B-B14F-4D97-AF65-F5344CB8AC3E}">
        <p14:creationId xmlns:p14="http://schemas.microsoft.com/office/powerpoint/2010/main" val="155226608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71600" y="1228725"/>
            <a:ext cx="9448800" cy="2399776"/>
          </a:xfrm>
        </p:spPr>
        <p:txBody>
          <a:bodyPr>
            <a:noAutofit/>
          </a:bodyPr>
          <a:lstStyle/>
          <a:p>
            <a:r>
              <a:rPr lang="it-IT" sz="3600" b="1" dirty="0"/>
              <a:t>LA LEGITTIMAZIONE ATTIVA E L’INTERESSE AD AGIRE NELLE IMPUGNAZIONI “EDILIZIE”.</a:t>
            </a:r>
            <a:endParaRPr lang="it-IT" sz="2800" dirty="0"/>
          </a:p>
        </p:txBody>
      </p:sp>
      <p:sp>
        <p:nvSpPr>
          <p:cNvPr id="3" name="Sottotitolo 2"/>
          <p:cNvSpPr>
            <a:spLocks noGrp="1"/>
          </p:cNvSpPr>
          <p:nvPr>
            <p:ph type="subTitle" idx="1"/>
          </p:nvPr>
        </p:nvSpPr>
        <p:spPr/>
        <p:txBody>
          <a:bodyPr>
            <a:normAutofit/>
          </a:bodyPr>
          <a:lstStyle/>
          <a:p>
            <a:r>
              <a:rPr lang="it-IT" sz="2400" dirty="0"/>
              <a:t>Piattaforma ZOOM AVAA, 28/01/2022</a:t>
            </a:r>
          </a:p>
          <a:p>
            <a:r>
              <a:rPr lang="it-IT" sz="2400" b="1" dirty="0"/>
              <a:t>avv. Dario Meneguzzo</a:t>
            </a:r>
          </a:p>
        </p:txBody>
      </p:sp>
    </p:spTree>
    <p:extLst>
      <p:ext uri="{BB962C8B-B14F-4D97-AF65-F5344CB8AC3E}">
        <p14:creationId xmlns:p14="http://schemas.microsoft.com/office/powerpoint/2010/main" val="359618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a:t>IMPUGNAZIONE DELL’ADOZIONE E DELL’APPROVAZIONE DI UNO STRUMENTO URBANISTICO</a:t>
            </a:r>
          </a:p>
        </p:txBody>
      </p:sp>
      <p:sp>
        <p:nvSpPr>
          <p:cNvPr id="3" name="Segnaposto contenuto 2"/>
          <p:cNvSpPr>
            <a:spLocks noGrp="1"/>
          </p:cNvSpPr>
          <p:nvPr>
            <p:ph idx="1"/>
          </p:nvPr>
        </p:nvSpPr>
        <p:spPr>
          <a:xfrm>
            <a:off x="1295401" y="2556931"/>
            <a:ext cx="9601196" cy="3529543"/>
          </a:xfrm>
        </p:spPr>
        <p:txBody>
          <a:bodyPr>
            <a:normAutofit fontScale="85000" lnSpcReduction="20000"/>
          </a:bodyPr>
          <a:lstStyle/>
          <a:p>
            <a:pPr marL="0" indent="0">
              <a:buNone/>
            </a:pPr>
            <a:r>
              <a:rPr lang="it-IT" dirty="0"/>
              <a:t>In caso di impugnazione dell’adozione di un Piano:</a:t>
            </a:r>
          </a:p>
          <a:p>
            <a:r>
              <a:rPr lang="it-IT" dirty="0"/>
              <a:t>L’omessa impugnazione della deliberazione di approvazione non determina l’improcedibilità del ricorso proposto contro l’adozione, in quanto l’eventuale annullamento di quest’ultima esplica effetti </a:t>
            </a:r>
            <a:r>
              <a:rPr lang="it-IT" u="sng" dirty="0"/>
              <a:t>automaticamente caducanti </a:t>
            </a:r>
            <a:r>
              <a:rPr lang="it-IT" dirty="0"/>
              <a:t>sul successivo provvedimento di approvazione. Ciò vale nella parte in cui la delibera di approvazione abbia confermato le previsioni già contenute nel piano adottato.</a:t>
            </a:r>
          </a:p>
          <a:p>
            <a:r>
              <a:rPr lang="it-IT" dirty="0"/>
              <a:t>Ove dette previsioni fossero state </a:t>
            </a:r>
            <a:r>
              <a:rPr lang="it-IT" u="sng" dirty="0"/>
              <a:t>modificate</a:t>
            </a:r>
            <a:r>
              <a:rPr lang="it-IT" dirty="0"/>
              <a:t>, l’effetto caducante non può verificarsi. Qualora l’atto sopravvenuto e non impugnato muti il </a:t>
            </a:r>
            <a:r>
              <a:rPr lang="it-IT" u="sng" dirty="0"/>
              <a:t>preesistente regime giuridico</a:t>
            </a:r>
            <a:r>
              <a:rPr lang="it-IT" dirty="0"/>
              <a:t>, il mezzo originario dovrebbe essere dichiarato improcedibile. In ogni caso, la sentenza pronunciata in relazione all’atto pregresso, superato da quello successivo, non potrebbe spiegare effetti nei confronti di quest’ultimo.</a:t>
            </a:r>
          </a:p>
          <a:p>
            <a:pPr marL="0" indent="0">
              <a:buNone/>
            </a:pPr>
            <a:r>
              <a:rPr lang="it-IT" i="1" dirty="0"/>
              <a:t>(</a:t>
            </a:r>
            <a:r>
              <a:rPr lang="it-IT" i="1" dirty="0" err="1"/>
              <a:t>Sent</a:t>
            </a:r>
            <a:r>
              <a:rPr lang="it-IT" i="1" dirty="0"/>
              <a:t>. </a:t>
            </a:r>
            <a:r>
              <a:rPr lang="it-IT" i="1" dirty="0" err="1"/>
              <a:t>Cons</a:t>
            </a:r>
            <a:r>
              <a:rPr lang="it-IT" i="1" dirty="0"/>
              <a:t>. St., Sez. II, 13 ottobre 2021, n. 6883)</a:t>
            </a:r>
            <a:r>
              <a:rPr lang="it-IT" dirty="0"/>
              <a:t>.</a:t>
            </a:r>
          </a:p>
          <a:p>
            <a:pPr marL="0" indent="0">
              <a:buNone/>
            </a:pPr>
            <a:endParaRPr lang="it-IT" dirty="0"/>
          </a:p>
        </p:txBody>
      </p:sp>
    </p:spTree>
    <p:extLst>
      <p:ext uri="{BB962C8B-B14F-4D97-AF65-F5344CB8AC3E}">
        <p14:creationId xmlns:p14="http://schemas.microsoft.com/office/powerpoint/2010/main" val="304235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Autofit/>
          </a:bodyPr>
          <a:lstStyle/>
          <a:p>
            <a:r>
              <a:rPr lang="it-IT" sz="3000" b="1" dirty="0"/>
              <a:t>Parte II</a:t>
            </a:r>
            <a:br>
              <a:rPr lang="it-IT" sz="3000" b="1" dirty="0"/>
            </a:br>
            <a:r>
              <a:rPr lang="it-IT" sz="3000" b="1" dirty="0"/>
              <a:t>L’impugnazione degli strumenti urbanistici davanti al Giudice amministrativo</a:t>
            </a:r>
          </a:p>
        </p:txBody>
      </p:sp>
    </p:spTree>
    <p:extLst>
      <p:ext uri="{BB962C8B-B14F-4D97-AF65-F5344CB8AC3E}">
        <p14:creationId xmlns:p14="http://schemas.microsoft.com/office/powerpoint/2010/main" val="281221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a:t>IMPUGNAZIONE DEGLI STRUMENTI URBANISTICI E </a:t>
            </a:r>
            <a:r>
              <a:rPr lang="it-IT" sz="3200" i="1" dirty="0"/>
              <a:t>VICINITAS</a:t>
            </a:r>
            <a:endParaRPr lang="it-IT" sz="3200" dirty="0"/>
          </a:p>
        </p:txBody>
      </p:sp>
      <p:sp>
        <p:nvSpPr>
          <p:cNvPr id="3" name="Segnaposto contenuto 2"/>
          <p:cNvSpPr>
            <a:spLocks noGrp="1"/>
          </p:cNvSpPr>
          <p:nvPr>
            <p:ph idx="1"/>
          </p:nvPr>
        </p:nvSpPr>
        <p:spPr>
          <a:xfrm>
            <a:off x="1295401" y="2556931"/>
            <a:ext cx="9601196" cy="3529543"/>
          </a:xfrm>
        </p:spPr>
        <p:txBody>
          <a:bodyPr>
            <a:normAutofit/>
          </a:bodyPr>
          <a:lstStyle/>
          <a:p>
            <a:pPr marL="0" indent="0">
              <a:buNone/>
            </a:pPr>
            <a:r>
              <a:rPr lang="it-IT" dirty="0"/>
              <a:t>Nel caso di impugnazione di strumenti urbanistici, anche particolareggiati, o di loro varianti, il semplice rapporto di </a:t>
            </a:r>
            <a:r>
              <a:rPr lang="it-IT" i="1" dirty="0"/>
              <a:t>vicinitas</a:t>
            </a:r>
            <a:r>
              <a:rPr lang="it-IT" dirty="0"/>
              <a:t> non è sufficiente a fondare l’interesse a ricorrere, occorrendo a tale fine, l’allegazione e la prova di uno </a:t>
            </a:r>
            <a:r>
              <a:rPr lang="it-IT" u="sng" dirty="0"/>
              <a:t>specifico e concreto pregiudizio a carico dei suoli</a:t>
            </a:r>
            <a:r>
              <a:rPr lang="it-IT" dirty="0"/>
              <a:t>, che non può risolversi nel generico pregiudizio all’ordinato assetto del territorio, alla salubrità dell'ambiente e ad altri valori, la cui fruizione potrebbe essere rivendicata da qualsiasi soggetto residente </a:t>
            </a:r>
            <a:r>
              <a:rPr lang="it-IT" i="1" dirty="0"/>
              <a:t>(</a:t>
            </a:r>
            <a:r>
              <a:rPr lang="nb-NO" i="1" dirty="0"/>
              <a:t>Sent. TAR Veneto, Sez. II, 12/11/2020, n. 1053</a:t>
            </a:r>
            <a:r>
              <a:rPr lang="it-IT" i="1" dirty="0"/>
              <a:t>)</a:t>
            </a:r>
            <a:r>
              <a:rPr lang="it-IT" dirty="0"/>
              <a:t>.</a:t>
            </a:r>
          </a:p>
          <a:p>
            <a:pPr marL="0" indent="0">
              <a:buNone/>
            </a:pPr>
            <a:endParaRPr lang="it-IT" dirty="0"/>
          </a:p>
        </p:txBody>
      </p:sp>
    </p:spTree>
    <p:extLst>
      <p:ext uri="{BB962C8B-B14F-4D97-AF65-F5344CB8AC3E}">
        <p14:creationId xmlns:p14="http://schemas.microsoft.com/office/powerpoint/2010/main" val="4076930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a:t>INTERESSE QUALIFICATO AI FINI DELL’IMPUGNAZIONE DEGLI STRUMENTI URBANISTICI</a:t>
            </a:r>
          </a:p>
        </p:txBody>
      </p:sp>
      <p:sp>
        <p:nvSpPr>
          <p:cNvPr id="3" name="Segnaposto contenuto 2"/>
          <p:cNvSpPr>
            <a:spLocks noGrp="1"/>
          </p:cNvSpPr>
          <p:nvPr>
            <p:ph idx="1"/>
          </p:nvPr>
        </p:nvSpPr>
        <p:spPr>
          <a:xfrm>
            <a:off x="1295401" y="2556931"/>
            <a:ext cx="9601196" cy="3529543"/>
          </a:xfrm>
        </p:spPr>
        <p:txBody>
          <a:bodyPr>
            <a:normAutofit/>
          </a:bodyPr>
          <a:lstStyle/>
          <a:p>
            <a:pPr marL="0" indent="0">
              <a:buNone/>
            </a:pPr>
            <a:r>
              <a:rPr lang="it-IT" dirty="0"/>
              <a:t>Ad esempio:</a:t>
            </a:r>
          </a:p>
          <a:p>
            <a:r>
              <a:rPr lang="it-IT" dirty="0"/>
              <a:t>Deprezzamento del valore del bene;</a:t>
            </a:r>
          </a:p>
          <a:p>
            <a:r>
              <a:rPr lang="it-IT" dirty="0"/>
              <a:t>Concreta compromissione del diritto alla salute ed all’ambiente;</a:t>
            </a:r>
          </a:p>
          <a:p>
            <a:r>
              <a:rPr lang="it-IT" dirty="0"/>
              <a:t>Deterioramento delle condizioni di vita;</a:t>
            </a:r>
          </a:p>
          <a:p>
            <a:r>
              <a:rPr lang="it-IT" dirty="0"/>
              <a:t>Peggioramento dei caratteri urbanistici che </a:t>
            </a:r>
            <a:r>
              <a:rPr lang="it-IT"/>
              <a:t>connotano l’area.</a:t>
            </a:r>
            <a:endParaRPr lang="it-IT" dirty="0"/>
          </a:p>
          <a:p>
            <a:pPr marL="0" indent="0">
              <a:buNone/>
            </a:pPr>
            <a:r>
              <a:rPr lang="it-IT" i="1" dirty="0"/>
              <a:t>(</a:t>
            </a:r>
            <a:r>
              <a:rPr lang="nb-NO" i="1" dirty="0"/>
              <a:t>Sent. Cons. St., Sez. II, 08/06/2021, n. 4375</a:t>
            </a:r>
            <a:r>
              <a:rPr lang="it-IT" i="1" dirty="0"/>
              <a:t>)</a:t>
            </a:r>
            <a:r>
              <a:rPr lang="it-IT" dirty="0"/>
              <a:t>.</a:t>
            </a:r>
          </a:p>
          <a:p>
            <a:pPr marL="0" indent="0">
              <a:buNone/>
            </a:pPr>
            <a:endParaRPr lang="it-IT" dirty="0"/>
          </a:p>
        </p:txBody>
      </p:sp>
    </p:spTree>
    <p:extLst>
      <p:ext uri="{BB962C8B-B14F-4D97-AF65-F5344CB8AC3E}">
        <p14:creationId xmlns:p14="http://schemas.microsoft.com/office/powerpoint/2010/main" val="3354397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a:t>IMPUGNAZIONE DI UNO STRUMENTO PIANIFICATORIO SOGGETTO A V.A.S.</a:t>
            </a:r>
          </a:p>
        </p:txBody>
      </p:sp>
      <p:sp>
        <p:nvSpPr>
          <p:cNvPr id="3" name="Segnaposto contenuto 2"/>
          <p:cNvSpPr>
            <a:spLocks noGrp="1"/>
          </p:cNvSpPr>
          <p:nvPr>
            <p:ph idx="1"/>
          </p:nvPr>
        </p:nvSpPr>
        <p:spPr>
          <a:xfrm>
            <a:off x="1295401" y="2556931"/>
            <a:ext cx="9601196" cy="3529543"/>
          </a:xfrm>
        </p:spPr>
        <p:txBody>
          <a:bodyPr>
            <a:normAutofit/>
          </a:bodyPr>
          <a:lstStyle/>
          <a:p>
            <a:pPr marL="0" indent="0">
              <a:buNone/>
            </a:pPr>
            <a:r>
              <a:rPr lang="it-IT" dirty="0"/>
              <a:t>Chi si ritiene leso da uno strumento pianificatorio sottoposto a V.A.S. non può limitarsi a lamentare vizi e irregolarità concernenti la procedura di V.A.S. stessa, ma deve chiarire </a:t>
            </a:r>
            <a:r>
              <a:rPr lang="it-IT" u="sng" dirty="0"/>
              <a:t>se e in quale misura tali vizi abbiano inciso sul regime impresso ai suoli di sua proprietà</a:t>
            </a:r>
            <a:r>
              <a:rPr lang="it-IT" dirty="0"/>
              <a:t>.</a:t>
            </a:r>
          </a:p>
          <a:p>
            <a:pPr marL="0" indent="0">
              <a:buNone/>
            </a:pPr>
            <a:r>
              <a:rPr lang="it-IT" i="1" dirty="0"/>
              <a:t>(</a:t>
            </a:r>
            <a:r>
              <a:rPr lang="it-IT" i="1" dirty="0" err="1"/>
              <a:t>Sent</a:t>
            </a:r>
            <a:r>
              <a:rPr lang="it-IT" i="1" dirty="0"/>
              <a:t>. TAR Lombardia – Milano, Sez. II, 24/05/2021, n. 1268)</a:t>
            </a:r>
            <a:r>
              <a:rPr lang="it-IT" dirty="0"/>
              <a:t>.</a:t>
            </a:r>
          </a:p>
          <a:p>
            <a:pPr marL="0" indent="0">
              <a:buNone/>
            </a:pPr>
            <a:endParaRPr lang="it-IT" dirty="0"/>
          </a:p>
        </p:txBody>
      </p:sp>
    </p:spTree>
    <p:extLst>
      <p:ext uri="{BB962C8B-B14F-4D97-AF65-F5344CB8AC3E}">
        <p14:creationId xmlns:p14="http://schemas.microsoft.com/office/powerpoint/2010/main" val="3955788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a:t>STRUMENTO PIANIFICATORIO INERENTE AREE DI TERZI, MA CHE INCIDE SUGLI STANDARD URBANISTICI DELLA PROPRIA ZONA</a:t>
            </a:r>
          </a:p>
        </p:txBody>
      </p:sp>
      <p:sp>
        <p:nvSpPr>
          <p:cNvPr id="3" name="Segnaposto contenuto 2"/>
          <p:cNvSpPr>
            <a:spLocks noGrp="1"/>
          </p:cNvSpPr>
          <p:nvPr>
            <p:ph idx="1"/>
          </p:nvPr>
        </p:nvSpPr>
        <p:spPr>
          <a:xfrm>
            <a:off x="1295401" y="2556931"/>
            <a:ext cx="9601196" cy="3529543"/>
          </a:xfrm>
        </p:spPr>
        <p:txBody>
          <a:bodyPr>
            <a:normAutofit/>
          </a:bodyPr>
          <a:lstStyle/>
          <a:p>
            <a:pPr marL="0" indent="0">
              <a:buNone/>
            </a:pPr>
            <a:r>
              <a:rPr lang="it-IT"/>
              <a:t>Poiché </a:t>
            </a:r>
            <a:r>
              <a:rPr lang="it-IT" dirty="0"/>
              <a:t>gli standard urbanistici debbono essere soddisfatti a livello dello strumento urbanistico generale, non esiste un interesse differenziato e qualificato dei cittadini residenti in una determinata zona al mantenimento del carico urbanistico su una determinata area standard, salvo il caso in cui l’utilizzo dell’area da parte di terzi comporti l’esclusione della sua fruizione da parte dei cittadini già insediati nell’area.</a:t>
            </a:r>
          </a:p>
          <a:p>
            <a:pPr marL="0" indent="0">
              <a:buNone/>
            </a:pPr>
            <a:r>
              <a:rPr lang="it-IT" i="1" dirty="0"/>
              <a:t>(</a:t>
            </a:r>
            <a:r>
              <a:rPr lang="it-IT" i="1" dirty="0" err="1"/>
              <a:t>Sent</a:t>
            </a:r>
            <a:r>
              <a:rPr lang="it-IT" i="1" dirty="0"/>
              <a:t>. TAR Lombardia – Milano, Sez. II, 29/04/2009, n. 3596)</a:t>
            </a:r>
            <a:r>
              <a:rPr lang="it-IT" dirty="0"/>
              <a:t>.</a:t>
            </a:r>
          </a:p>
          <a:p>
            <a:pPr marL="0" indent="0">
              <a:buNone/>
            </a:pPr>
            <a:endParaRPr lang="it-IT" dirty="0"/>
          </a:p>
        </p:txBody>
      </p:sp>
    </p:spTree>
    <p:extLst>
      <p:ext uri="{BB962C8B-B14F-4D97-AF65-F5344CB8AC3E}">
        <p14:creationId xmlns:p14="http://schemas.microsoft.com/office/powerpoint/2010/main" val="1773505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a:t>IMPUGNAZIONE DELLE PRESCRIZIONI PIANIFICATORIE SU FONDI DI TERZI</a:t>
            </a:r>
          </a:p>
        </p:txBody>
      </p:sp>
      <p:sp>
        <p:nvSpPr>
          <p:cNvPr id="3" name="Segnaposto contenuto 2"/>
          <p:cNvSpPr>
            <a:spLocks noGrp="1"/>
          </p:cNvSpPr>
          <p:nvPr>
            <p:ph idx="1"/>
          </p:nvPr>
        </p:nvSpPr>
        <p:spPr>
          <a:xfrm>
            <a:off x="1295401" y="2556931"/>
            <a:ext cx="9601196" cy="3529543"/>
          </a:xfrm>
        </p:spPr>
        <p:txBody>
          <a:bodyPr>
            <a:normAutofit/>
          </a:bodyPr>
          <a:lstStyle/>
          <a:p>
            <a:pPr marL="0" indent="0">
              <a:buNone/>
            </a:pPr>
            <a:r>
              <a:rPr lang="it-IT" dirty="0"/>
              <a:t>Ciascun privato è legittimato ad impugnare le previsioni di Piano riferite alle </a:t>
            </a:r>
            <a:r>
              <a:rPr lang="it-IT" u="sng" dirty="0"/>
              <a:t>sole aree di sua proprietà</a:t>
            </a:r>
            <a:r>
              <a:rPr lang="it-IT" dirty="0"/>
              <a:t>, salvo che dimostri che </a:t>
            </a:r>
            <a:r>
              <a:rPr lang="it-IT" u="sng" dirty="0"/>
              <a:t>le previsioni riferite a fondi di terzi incidono direttamente su interessi propri e specifici</a:t>
            </a:r>
            <a:r>
              <a:rPr lang="it-IT" dirty="0"/>
              <a:t>.</a:t>
            </a:r>
          </a:p>
          <a:p>
            <a:pPr marL="0" indent="0">
              <a:buNone/>
            </a:pPr>
            <a:r>
              <a:rPr lang="it-IT" i="1" dirty="0"/>
              <a:t>(</a:t>
            </a:r>
            <a:r>
              <a:rPr lang="nb-NO" i="1" dirty="0"/>
              <a:t>Sent. TAR Veneto, Sez. II, 12/11/2020, n. 1053</a:t>
            </a:r>
            <a:r>
              <a:rPr lang="it-IT" i="1" dirty="0"/>
              <a:t>).</a:t>
            </a:r>
            <a:endParaRPr lang="it-IT" dirty="0"/>
          </a:p>
          <a:p>
            <a:pPr marL="0" indent="0">
              <a:buNone/>
            </a:pPr>
            <a:r>
              <a:rPr lang="it-IT" dirty="0"/>
              <a:t>Ad esempio, perché comportano un significativo decremento del valore di mercato o dell’utilità dei suoi immobili.</a:t>
            </a:r>
          </a:p>
          <a:p>
            <a:pPr marL="0" indent="0">
              <a:buNone/>
            </a:pPr>
            <a:r>
              <a:rPr lang="it-IT" i="1" dirty="0"/>
              <a:t>(</a:t>
            </a:r>
            <a:r>
              <a:rPr lang="it-IT" i="1" dirty="0" err="1"/>
              <a:t>Sent</a:t>
            </a:r>
            <a:r>
              <a:rPr lang="it-IT" i="1" dirty="0"/>
              <a:t>. </a:t>
            </a:r>
            <a:r>
              <a:rPr lang="en-US" i="1" dirty="0"/>
              <a:t>Cons. St., </a:t>
            </a:r>
            <a:r>
              <a:rPr lang="en-US" i="1" dirty="0" err="1"/>
              <a:t>Sez</a:t>
            </a:r>
            <a:r>
              <a:rPr lang="en-US" i="1" dirty="0"/>
              <a:t>. II, 22/11/2021, n. 7812</a:t>
            </a:r>
            <a:r>
              <a:rPr lang="it-IT" i="1" dirty="0"/>
              <a:t>).</a:t>
            </a:r>
            <a:endParaRPr lang="it-IT" dirty="0"/>
          </a:p>
          <a:p>
            <a:pPr marL="0" indent="0">
              <a:buNone/>
            </a:pPr>
            <a:endParaRPr lang="it-IT" dirty="0"/>
          </a:p>
        </p:txBody>
      </p:sp>
    </p:spTree>
    <p:extLst>
      <p:ext uri="{BB962C8B-B14F-4D97-AF65-F5344CB8AC3E}">
        <p14:creationId xmlns:p14="http://schemas.microsoft.com/office/powerpoint/2010/main" val="1376800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a:t>APPROVAZIONE DI UNO STRUMENTO PIANIFICATORIO MODIFICATIVO DI QUELLO IMPUGNATO</a:t>
            </a:r>
          </a:p>
        </p:txBody>
      </p:sp>
      <p:sp>
        <p:nvSpPr>
          <p:cNvPr id="3" name="Segnaposto contenuto 2"/>
          <p:cNvSpPr>
            <a:spLocks noGrp="1"/>
          </p:cNvSpPr>
          <p:nvPr>
            <p:ph idx="1"/>
          </p:nvPr>
        </p:nvSpPr>
        <p:spPr>
          <a:xfrm>
            <a:off x="1295401" y="2556931"/>
            <a:ext cx="9601196" cy="3529543"/>
          </a:xfrm>
        </p:spPr>
        <p:txBody>
          <a:bodyPr>
            <a:normAutofit lnSpcReduction="10000"/>
          </a:bodyPr>
          <a:lstStyle/>
          <a:p>
            <a:pPr marL="0" indent="0">
              <a:buNone/>
            </a:pPr>
            <a:r>
              <a:rPr lang="it-IT" dirty="0"/>
              <a:t>Permane l’interesse alla decisione dell’impugnazione? Due orientamenti:</a:t>
            </a:r>
          </a:p>
          <a:p>
            <a:pPr marL="457200" indent="-457200">
              <a:buFont typeface="+mj-lt"/>
              <a:buAutoNum type="arabicPeriod"/>
            </a:pPr>
            <a:r>
              <a:rPr lang="it-IT" dirty="0"/>
              <a:t>L’interesse viene meno, fatto salvo l’accertamento dell’illegittimità degli atti ai fini risarcitori, ma soltanto laddove la relativa domanda sia stata proposta nello stesso giudizio, oppure sia già stato incardinato un separato giudizio di risarcimento, o il ricorrente sia in procinto di farlo.</a:t>
            </a:r>
          </a:p>
          <a:p>
            <a:pPr marL="457200" indent="-457200">
              <a:buFont typeface="+mj-lt"/>
              <a:buAutoNum type="arabicPeriod"/>
            </a:pPr>
            <a:r>
              <a:rPr lang="it-IT" dirty="0"/>
              <a:t>L’interesse permane, perché la vittoria del ricorso comporterebbe la reviviscenza della pregressa destinazione urbanistica.</a:t>
            </a:r>
          </a:p>
          <a:p>
            <a:pPr marL="0" indent="0">
              <a:buNone/>
            </a:pPr>
            <a:r>
              <a:rPr lang="it-IT" i="1" dirty="0"/>
              <a:t>(</a:t>
            </a:r>
            <a:r>
              <a:rPr lang="it-IT" i="1" dirty="0" err="1"/>
              <a:t>Sent</a:t>
            </a:r>
            <a:r>
              <a:rPr lang="it-IT" i="1" dirty="0"/>
              <a:t>. TAR Lombardia – Milano, Sez. II, 07/05/2020, n. 751)</a:t>
            </a:r>
            <a:r>
              <a:rPr lang="it-IT" dirty="0"/>
              <a:t>.</a:t>
            </a:r>
          </a:p>
          <a:p>
            <a:pPr marL="0" indent="0">
              <a:buNone/>
            </a:pPr>
            <a:endParaRPr lang="it-IT" dirty="0"/>
          </a:p>
        </p:txBody>
      </p:sp>
    </p:spTree>
    <p:extLst>
      <p:ext uri="{BB962C8B-B14F-4D97-AF65-F5344CB8AC3E}">
        <p14:creationId xmlns:p14="http://schemas.microsoft.com/office/powerpoint/2010/main" val="2457864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a:t>(Segue)</a:t>
            </a:r>
          </a:p>
        </p:txBody>
      </p:sp>
      <p:sp>
        <p:nvSpPr>
          <p:cNvPr id="3" name="Segnaposto contenuto 2"/>
          <p:cNvSpPr>
            <a:spLocks noGrp="1"/>
          </p:cNvSpPr>
          <p:nvPr>
            <p:ph idx="1"/>
          </p:nvPr>
        </p:nvSpPr>
        <p:spPr>
          <a:xfrm>
            <a:off x="1295401" y="2556931"/>
            <a:ext cx="9601196" cy="3529543"/>
          </a:xfrm>
        </p:spPr>
        <p:txBody>
          <a:bodyPr>
            <a:normAutofit fontScale="62500" lnSpcReduction="20000"/>
          </a:bodyPr>
          <a:lstStyle/>
          <a:p>
            <a:pPr marL="0" indent="0">
              <a:buNone/>
            </a:pPr>
            <a:r>
              <a:rPr lang="it-IT" sz="2700" dirty="0"/>
              <a:t>In seno alla tesi della permanenza dell’interesse, si è affermato che:</a:t>
            </a:r>
          </a:p>
          <a:p>
            <a:r>
              <a:rPr lang="it-IT" sz="2700" dirty="0"/>
              <a:t>Dalla decisione del Piano temporalmente antecedente il privato può ottenere l’affermazione del principio di diritto applicabile alla fattispecie e la declaratoria dell’illegittimità degli effetti pregiudizievoli </a:t>
            </a:r>
            <a:r>
              <a:rPr lang="it-IT" sz="2700" i="1" dirty="0"/>
              <a:t>medio tempore </a:t>
            </a:r>
            <a:r>
              <a:rPr lang="it-IT" sz="2700" dirty="0"/>
              <a:t>verificatisi e di conseguirne l’eventuale ristoro;</a:t>
            </a:r>
          </a:p>
          <a:p>
            <a:r>
              <a:rPr lang="it-IT" sz="2700" dirty="0"/>
              <a:t>In presenza di un annullamento giurisdizionale delle previsioni urbanistiche, rivivono provvisoriamente le previgenti regole fino all’adozione di una determinazione da parte del Comune che potrebbe, in ipotesi, estrinsecarsi nell’accettazione dell’assetto conseguente alla reviviscenza. </a:t>
            </a:r>
          </a:p>
          <a:p>
            <a:r>
              <a:rPr lang="it-IT" sz="2700" dirty="0"/>
              <a:t>Ragionando diversamente, in caso di accoglimento del primo ricorso, la mancata reviviscenza della previgenti previsioni urbanistiche determinerebbe un vuoto di regolazione, che non sembrerebbe potersi colmare attraverso l’applicazione dell’art. 9 </a:t>
            </a:r>
            <a:r>
              <a:rPr lang="it-IT" sz="2700" dirty="0" err="1"/>
              <a:t>d.P.R.</a:t>
            </a:r>
            <a:r>
              <a:rPr lang="it-IT" sz="2700" dirty="0"/>
              <a:t> 380/2001, che riguarda il diverso caso di Comuni sprovvisti dello strumento urbanistico e non di Comuni il cui strumento sia annullato in sede giurisdizionale.</a:t>
            </a:r>
          </a:p>
          <a:p>
            <a:pPr marL="0" indent="0">
              <a:buNone/>
            </a:pPr>
            <a:r>
              <a:rPr lang="it-IT" sz="2700" i="1" dirty="0"/>
              <a:t>(</a:t>
            </a:r>
            <a:r>
              <a:rPr lang="it-IT" sz="2700" i="1" dirty="0" err="1"/>
              <a:t>Ordd</a:t>
            </a:r>
            <a:r>
              <a:rPr lang="it-IT" sz="2700" i="1" dirty="0"/>
              <a:t>. TAR Lombardia – Milano, Sez. II, 09 ottobre 2019, </a:t>
            </a:r>
            <a:r>
              <a:rPr lang="it-IT" sz="2700" i="1" dirty="0" err="1"/>
              <a:t>nn</a:t>
            </a:r>
            <a:r>
              <a:rPr lang="it-IT" sz="2700" i="1" dirty="0"/>
              <a:t>. 2115-2116)</a:t>
            </a:r>
          </a:p>
          <a:p>
            <a:pPr marL="0" indent="0">
              <a:buNone/>
            </a:pPr>
            <a:endParaRPr lang="it-IT" dirty="0"/>
          </a:p>
        </p:txBody>
      </p:sp>
    </p:spTree>
    <p:extLst>
      <p:ext uri="{BB962C8B-B14F-4D97-AF65-F5344CB8AC3E}">
        <p14:creationId xmlns:p14="http://schemas.microsoft.com/office/powerpoint/2010/main" val="33098368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91</TotalTime>
  <Words>890</Words>
  <Application>Microsoft Office PowerPoint</Application>
  <PresentationFormat>Widescreen</PresentationFormat>
  <Paragraphs>40</Paragraphs>
  <Slides>10</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10</vt:i4>
      </vt:variant>
    </vt:vector>
  </HeadingPairs>
  <TitlesOfParts>
    <vt:vector size="13" baseType="lpstr">
      <vt:lpstr>Arial</vt:lpstr>
      <vt:lpstr>Garamond</vt:lpstr>
      <vt:lpstr>Organico</vt:lpstr>
      <vt:lpstr>LA LEGITTIMAZIONE ATTIVA E L’INTERESSE AD AGIRE NELLE IMPUGNAZIONI “EDILIZIE”.</vt:lpstr>
      <vt:lpstr>Parte II L’impugnazione degli strumenti urbanistici davanti al Giudice amministrativo</vt:lpstr>
      <vt:lpstr>IMPUGNAZIONE DEGLI STRUMENTI URBANISTICI E VICINITAS</vt:lpstr>
      <vt:lpstr>INTERESSE QUALIFICATO AI FINI DELL’IMPUGNAZIONE DEGLI STRUMENTI URBANISTICI</vt:lpstr>
      <vt:lpstr>IMPUGNAZIONE DI UNO STRUMENTO PIANIFICATORIO SOGGETTO A V.A.S.</vt:lpstr>
      <vt:lpstr>STRUMENTO PIANIFICATORIO INERENTE AREE DI TERZI, MA CHE INCIDE SUGLI STANDARD URBANISTICI DELLA PROPRIA ZONA</vt:lpstr>
      <vt:lpstr>IMPUGNAZIONE DELLE PRESCRIZIONI PIANIFICATORIE SU FONDI DI TERZI</vt:lpstr>
      <vt:lpstr>APPROVAZIONE DI UNO STRUMENTO PIANIFICATORIO MODIFICATIVO DI QUELLO IMPUGNATO</vt:lpstr>
      <vt:lpstr>(Segue)</vt:lpstr>
      <vt:lpstr>IMPUGNAZIONE DELL’ADOZIONE E DELL’APPROVAZIONE DI UNO STRUMENTO URBANISTICO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LEGITTIMAZIONE ATTIVA E L’INTERESSE AD AGIRE NELLE IMPUGNAZIONI “EDILIZIE”. Piattaforma ZOOM AVAA, 28/01/2022</dc:title>
  <dc:creator>pc</dc:creator>
  <cp:lastModifiedBy>Segreteria</cp:lastModifiedBy>
  <cp:revision>17</cp:revision>
  <dcterms:created xsi:type="dcterms:W3CDTF">2022-01-27T11:41:04Z</dcterms:created>
  <dcterms:modified xsi:type="dcterms:W3CDTF">2022-02-01T16:38:22Z</dcterms:modified>
</cp:coreProperties>
</file>