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 id="258" r:id="rId4"/>
    <p:sldId id="259" r:id="rId5"/>
    <p:sldId id="260" r:id="rId6"/>
    <p:sldId id="261" r:id="rId7"/>
    <p:sldId id="262" r:id="rId8"/>
    <p:sldId id="263" r:id="rId9"/>
    <p:sldId id="276" r:id="rId10"/>
    <p:sldId id="277" r:id="rId11"/>
    <p:sldId id="278" r:id="rId12"/>
    <p:sldId id="279" r:id="rId13"/>
    <p:sldId id="264" r:id="rId14"/>
    <p:sldId id="265" r:id="rId15"/>
    <p:sldId id="266" r:id="rId16"/>
    <p:sldId id="267" r:id="rId17"/>
    <p:sldId id="268" r:id="rId18"/>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678"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it-IT"/>
              <a:t>Fare clic per modificare lo stile del titolo</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8C497F6-327E-4337-8E1A-D695F19CB022}" type="datetimeFigureOut">
              <a:rPr lang="it-IT" smtClean="0"/>
              <a:t>01/02/2022</a:t>
            </a:fld>
            <a:endParaRPr lang="it-IT"/>
          </a:p>
        </p:txBody>
      </p:sp>
      <p:sp>
        <p:nvSpPr>
          <p:cNvPr id="5" name="Footer Placeholder 4"/>
          <p:cNvSpPr>
            <a:spLocks noGrp="1"/>
          </p:cNvSpPr>
          <p:nvPr>
            <p:ph type="ftr" sz="quarter" idx="11"/>
          </p:nvPr>
        </p:nvSpPr>
        <p:spPr>
          <a:xfrm>
            <a:off x="2692397" y="5037663"/>
            <a:ext cx="5214635" cy="279400"/>
          </a:xfrm>
        </p:spPr>
        <p:txBody>
          <a:bodyPr/>
          <a:lstStyle/>
          <a:p>
            <a:endParaRPr lang="it-IT"/>
          </a:p>
        </p:txBody>
      </p:sp>
      <p:sp>
        <p:nvSpPr>
          <p:cNvPr id="6" name="Slide Number Placeholder 5"/>
          <p:cNvSpPr>
            <a:spLocks noGrp="1"/>
          </p:cNvSpPr>
          <p:nvPr>
            <p:ph type="sldNum" sz="quarter" idx="12"/>
          </p:nvPr>
        </p:nvSpPr>
        <p:spPr>
          <a:xfrm>
            <a:off x="8956900" y="5037663"/>
            <a:ext cx="551167" cy="279400"/>
          </a:xfrm>
        </p:spPr>
        <p:txBody>
          <a:bodyPr/>
          <a:lstStyle/>
          <a:p>
            <a:fld id="{8A2C9562-49E2-4B46-8C4B-60C06EADAB62}" type="slidenum">
              <a:rPr lang="it-IT" smtClean="0"/>
              <a:t>‹N›</a:t>
            </a:fld>
            <a:endParaRPr lang="it-IT"/>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185996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it-IT"/>
              <a:t>Fare clic per modificare lo stile del titolo</a:t>
            </a:r>
            <a:endParaRPr lang="en-US" dirty="0"/>
          </a:p>
        </p:txBody>
      </p:sp>
      <p:sp>
        <p:nvSpPr>
          <p:cNvPr id="3" name="Content Placeholder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B8C497F6-327E-4337-8E1A-D695F19CB022}" type="datetimeFigureOut">
              <a:rPr lang="it-IT" smtClean="0"/>
              <a:t>01/02/2022</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A2C9562-49E2-4B46-8C4B-60C06EADAB62}" type="slidenum">
              <a:rPr lang="it-IT" smtClean="0"/>
              <a:t>‹N›</a:t>
            </a:fld>
            <a:endParaRPr lang="it-IT"/>
          </a:p>
        </p:txBody>
      </p:sp>
    </p:spTree>
    <p:extLst>
      <p:ext uri="{BB962C8B-B14F-4D97-AF65-F5344CB8AC3E}">
        <p14:creationId xmlns:p14="http://schemas.microsoft.com/office/powerpoint/2010/main" val="22674891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it-IT"/>
              <a:t>Fare clic per modificare lo stile del titolo</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Date Placeholder 3"/>
          <p:cNvSpPr>
            <a:spLocks noGrp="1"/>
          </p:cNvSpPr>
          <p:nvPr>
            <p:ph type="dt" sz="half" idx="10"/>
          </p:nvPr>
        </p:nvSpPr>
        <p:spPr/>
        <p:txBody>
          <a:bodyPr/>
          <a:lstStyle/>
          <a:p>
            <a:fld id="{B8C497F6-327E-4337-8E1A-D695F19CB022}" type="datetimeFigureOut">
              <a:rPr lang="it-IT" smtClean="0"/>
              <a:t>01/02/2022</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A2C9562-49E2-4B46-8C4B-60C06EADAB62}" type="slidenum">
              <a:rPr lang="it-IT" smtClean="0"/>
              <a:t>‹N›</a:t>
            </a:fld>
            <a:endParaRPr lang="it-IT"/>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499461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it-IT"/>
              <a:t>Fare clic per modificare lo stile del titolo</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Date Placeholder 4"/>
          <p:cNvSpPr>
            <a:spLocks noGrp="1"/>
          </p:cNvSpPr>
          <p:nvPr>
            <p:ph type="dt" sz="half" idx="10"/>
          </p:nvPr>
        </p:nvSpPr>
        <p:spPr/>
        <p:txBody>
          <a:bodyPr/>
          <a:lstStyle/>
          <a:p>
            <a:fld id="{B8C497F6-327E-4337-8E1A-D695F19CB022}" type="datetimeFigureOut">
              <a:rPr lang="it-IT" smtClean="0"/>
              <a:t>01/02/2022</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8A2C9562-49E2-4B46-8C4B-60C06EADAB62}" type="slidenum">
              <a:rPr lang="it-IT" smtClean="0"/>
              <a:t>‹N›</a:t>
            </a:fld>
            <a:endParaRPr lang="it-IT"/>
          </a:p>
        </p:txBody>
      </p:sp>
    </p:spTree>
    <p:extLst>
      <p:ext uri="{BB962C8B-B14F-4D97-AF65-F5344CB8AC3E}">
        <p14:creationId xmlns:p14="http://schemas.microsoft.com/office/powerpoint/2010/main" val="28984251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it-IT"/>
              <a:t>Fare clic per modificare lo stile del titolo</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7" name="Date Placeholder 6"/>
          <p:cNvSpPr>
            <a:spLocks noGrp="1"/>
          </p:cNvSpPr>
          <p:nvPr>
            <p:ph type="dt" sz="half" idx="10"/>
          </p:nvPr>
        </p:nvSpPr>
        <p:spPr/>
        <p:txBody>
          <a:bodyPr/>
          <a:lstStyle/>
          <a:p>
            <a:fld id="{B8C497F6-327E-4337-8E1A-D695F19CB022}" type="datetimeFigureOut">
              <a:rPr lang="it-IT" smtClean="0"/>
              <a:t>01/02/2022</a:t>
            </a:fld>
            <a:endParaRPr lang="it-IT"/>
          </a:p>
        </p:txBody>
      </p:sp>
      <p:sp>
        <p:nvSpPr>
          <p:cNvPr id="8" name="Footer Placeholder 7"/>
          <p:cNvSpPr>
            <a:spLocks noGrp="1"/>
          </p:cNvSpPr>
          <p:nvPr>
            <p:ph type="ftr" sz="quarter" idx="11"/>
          </p:nvPr>
        </p:nvSpPr>
        <p:spPr/>
        <p:txBody>
          <a:bodyPr/>
          <a:lstStyle/>
          <a:p>
            <a:endParaRPr lang="it-IT"/>
          </a:p>
        </p:txBody>
      </p:sp>
      <p:sp>
        <p:nvSpPr>
          <p:cNvPr id="9" name="Slide Number Placeholder 8"/>
          <p:cNvSpPr>
            <a:spLocks noGrp="1"/>
          </p:cNvSpPr>
          <p:nvPr>
            <p:ph type="sldNum" sz="quarter" idx="12"/>
          </p:nvPr>
        </p:nvSpPr>
        <p:spPr/>
        <p:txBody>
          <a:bodyPr/>
          <a:lstStyle/>
          <a:p>
            <a:fld id="{8A2C9562-49E2-4B46-8C4B-60C06EADAB62}" type="slidenum">
              <a:rPr lang="it-IT" smtClean="0"/>
              <a:t>‹N›</a:t>
            </a:fld>
            <a:endParaRPr lang="it-IT"/>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545073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a:t>
            </a:r>
            <a:endParaRPr lang="en-US" dirty="0"/>
          </a:p>
        </p:txBody>
      </p:sp>
      <p:sp>
        <p:nvSpPr>
          <p:cNvPr id="3" name="Date Placeholder 2"/>
          <p:cNvSpPr>
            <a:spLocks noGrp="1"/>
          </p:cNvSpPr>
          <p:nvPr>
            <p:ph type="dt" sz="half" idx="10"/>
          </p:nvPr>
        </p:nvSpPr>
        <p:spPr/>
        <p:txBody>
          <a:bodyPr/>
          <a:lstStyle/>
          <a:p>
            <a:fld id="{B8C497F6-327E-4337-8E1A-D695F19CB022}" type="datetimeFigureOut">
              <a:rPr lang="it-IT" smtClean="0"/>
              <a:t>01/02/2022</a:t>
            </a:fld>
            <a:endParaRPr lang="it-IT"/>
          </a:p>
        </p:txBody>
      </p:sp>
      <p:sp>
        <p:nvSpPr>
          <p:cNvPr id="4" name="Footer Placeholder 3"/>
          <p:cNvSpPr>
            <a:spLocks noGrp="1"/>
          </p:cNvSpPr>
          <p:nvPr>
            <p:ph type="ftr" sz="quarter" idx="11"/>
          </p:nvPr>
        </p:nvSpPr>
        <p:spPr/>
        <p:txBody>
          <a:bodyPr/>
          <a:lstStyle/>
          <a:p>
            <a:endParaRPr lang="it-IT"/>
          </a:p>
        </p:txBody>
      </p:sp>
      <p:sp>
        <p:nvSpPr>
          <p:cNvPr id="5" name="Slide Number Placeholder 4"/>
          <p:cNvSpPr>
            <a:spLocks noGrp="1"/>
          </p:cNvSpPr>
          <p:nvPr>
            <p:ph type="sldNum" sz="quarter" idx="12"/>
          </p:nvPr>
        </p:nvSpPr>
        <p:spPr/>
        <p:txBody>
          <a:bodyPr/>
          <a:lstStyle/>
          <a:p>
            <a:fld id="{8A2C9562-49E2-4B46-8C4B-60C06EADAB62}" type="slidenum">
              <a:rPr lang="it-IT" smtClean="0"/>
              <a:t>‹N›</a:t>
            </a:fld>
            <a:endParaRPr lang="it-IT"/>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493052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8C497F6-327E-4337-8E1A-D695F19CB022}" type="datetimeFigureOut">
              <a:rPr lang="it-IT" smtClean="0"/>
              <a:t>01/02/2022</a:t>
            </a:fld>
            <a:endParaRPr lang="it-IT"/>
          </a:p>
        </p:txBody>
      </p:sp>
      <p:sp>
        <p:nvSpPr>
          <p:cNvPr id="3" name="Footer Placeholder 2"/>
          <p:cNvSpPr>
            <a:spLocks noGrp="1"/>
          </p:cNvSpPr>
          <p:nvPr>
            <p:ph type="ftr" sz="quarter" idx="11"/>
          </p:nvPr>
        </p:nvSpPr>
        <p:spPr/>
        <p:txBody>
          <a:bodyPr/>
          <a:lstStyle/>
          <a:p>
            <a:endParaRPr lang="it-IT"/>
          </a:p>
        </p:txBody>
      </p:sp>
      <p:sp>
        <p:nvSpPr>
          <p:cNvPr id="4" name="Slide Number Placeholder 3"/>
          <p:cNvSpPr>
            <a:spLocks noGrp="1"/>
          </p:cNvSpPr>
          <p:nvPr>
            <p:ph type="sldNum" sz="quarter" idx="12"/>
          </p:nvPr>
        </p:nvSpPr>
        <p:spPr/>
        <p:txBody>
          <a:bodyPr/>
          <a:lstStyle/>
          <a:p>
            <a:fld id="{8A2C9562-49E2-4B46-8C4B-60C06EADAB62}" type="slidenum">
              <a:rPr lang="it-IT" smtClean="0"/>
              <a:t>‹N›</a:t>
            </a:fld>
            <a:endParaRPr lang="it-IT"/>
          </a:p>
        </p:txBody>
      </p:sp>
    </p:spTree>
    <p:extLst>
      <p:ext uri="{BB962C8B-B14F-4D97-AF65-F5344CB8AC3E}">
        <p14:creationId xmlns:p14="http://schemas.microsoft.com/office/powerpoint/2010/main" val="21558079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it-IT"/>
              <a:t>Fare clic per modificare lo stile del titolo</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Date Placeholder 4"/>
          <p:cNvSpPr>
            <a:spLocks noGrp="1"/>
          </p:cNvSpPr>
          <p:nvPr>
            <p:ph type="dt" sz="half" idx="10"/>
          </p:nvPr>
        </p:nvSpPr>
        <p:spPr/>
        <p:txBody>
          <a:bodyPr/>
          <a:lstStyle/>
          <a:p>
            <a:fld id="{B8C497F6-327E-4337-8E1A-D695F19CB022}" type="datetimeFigureOut">
              <a:rPr lang="it-IT" smtClean="0"/>
              <a:t>01/02/2022</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8A2C9562-49E2-4B46-8C4B-60C06EADAB62}" type="slidenum">
              <a:rPr lang="it-IT" smtClean="0"/>
              <a:t>‹N›</a:t>
            </a:fld>
            <a:endParaRPr lang="it-IT"/>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654059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it-IT"/>
              <a:t>Fare clic per modificare lo stile del titolo</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a:t>Fare clic sull'icona per inserire un'immagine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Date Placeholder 4"/>
          <p:cNvSpPr>
            <a:spLocks noGrp="1"/>
          </p:cNvSpPr>
          <p:nvPr>
            <p:ph type="dt" sz="half" idx="10"/>
          </p:nvPr>
        </p:nvSpPr>
        <p:spPr/>
        <p:txBody>
          <a:bodyPr/>
          <a:lstStyle/>
          <a:p>
            <a:fld id="{B8C497F6-327E-4337-8E1A-D695F19CB022}" type="datetimeFigureOut">
              <a:rPr lang="it-IT" smtClean="0"/>
              <a:t>01/02/2022</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8A2C9562-49E2-4B46-8C4B-60C06EADAB62}" type="slidenum">
              <a:rPr lang="it-IT" smtClean="0"/>
              <a:t>‹N›</a:t>
            </a:fld>
            <a:endParaRPr lang="it-IT"/>
          </a:p>
        </p:txBody>
      </p:sp>
    </p:spTree>
    <p:extLst>
      <p:ext uri="{BB962C8B-B14F-4D97-AF65-F5344CB8AC3E}">
        <p14:creationId xmlns:p14="http://schemas.microsoft.com/office/powerpoint/2010/main" val="28074950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magine panoramica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it-IT"/>
              <a:t>Fare clic per modificare lo stile del titolo</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a:t>Fare clic sull'icona per inserire un'immagine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Date Placeholder 4"/>
          <p:cNvSpPr>
            <a:spLocks noGrp="1"/>
          </p:cNvSpPr>
          <p:nvPr>
            <p:ph type="dt" sz="half" idx="10"/>
          </p:nvPr>
        </p:nvSpPr>
        <p:spPr/>
        <p:txBody>
          <a:bodyPr/>
          <a:lstStyle/>
          <a:p>
            <a:fld id="{B8C497F6-327E-4337-8E1A-D695F19CB022}" type="datetimeFigureOut">
              <a:rPr lang="it-IT" smtClean="0"/>
              <a:t>01/02/2022</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8A2C9562-49E2-4B46-8C4B-60C06EADAB62}" type="slidenum">
              <a:rPr lang="it-IT" smtClean="0"/>
              <a:t>‹N›</a:t>
            </a:fld>
            <a:endParaRPr lang="it-IT"/>
          </a:p>
        </p:txBody>
      </p:sp>
    </p:spTree>
    <p:extLst>
      <p:ext uri="{BB962C8B-B14F-4D97-AF65-F5344CB8AC3E}">
        <p14:creationId xmlns:p14="http://schemas.microsoft.com/office/powerpoint/2010/main" val="17196063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olo e sottotitolo">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it-IT"/>
              <a:t>Fare clic per modificare lo stile del titolo</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Date Placeholder 3"/>
          <p:cNvSpPr>
            <a:spLocks noGrp="1"/>
          </p:cNvSpPr>
          <p:nvPr>
            <p:ph type="dt" sz="half" idx="10"/>
          </p:nvPr>
        </p:nvSpPr>
        <p:spPr/>
        <p:txBody>
          <a:bodyPr/>
          <a:lstStyle/>
          <a:p>
            <a:fld id="{B8C497F6-327E-4337-8E1A-D695F19CB022}" type="datetimeFigureOut">
              <a:rPr lang="it-IT" smtClean="0"/>
              <a:t>01/02/2022</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A2C9562-49E2-4B46-8C4B-60C06EADAB62}" type="slidenum">
              <a:rPr lang="it-IT" smtClean="0"/>
              <a:t>‹N›</a:t>
            </a:fld>
            <a:endParaRPr lang="it-IT"/>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457404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zio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it-IT"/>
              <a:t>Fare clic per modificare lo stile del titolo</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a:t>Fare clic per modificare stili del testo dello schema</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Date Placeholder 3"/>
          <p:cNvSpPr>
            <a:spLocks noGrp="1"/>
          </p:cNvSpPr>
          <p:nvPr>
            <p:ph type="dt" sz="half" idx="10"/>
          </p:nvPr>
        </p:nvSpPr>
        <p:spPr/>
        <p:txBody>
          <a:bodyPr/>
          <a:lstStyle/>
          <a:p>
            <a:fld id="{B8C497F6-327E-4337-8E1A-D695F19CB022}" type="datetimeFigureOut">
              <a:rPr lang="it-IT" smtClean="0"/>
              <a:t>01/02/2022</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A2C9562-49E2-4B46-8C4B-60C06EADAB62}" type="slidenum">
              <a:rPr lang="it-IT" smtClean="0"/>
              <a:t>‹N›</a:t>
            </a:fld>
            <a:endParaRPr lang="it-IT"/>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450925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Scheda nome">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it-IT"/>
              <a:t>Fare clic per modificare lo stile del titolo</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Date Placeholder 3"/>
          <p:cNvSpPr>
            <a:spLocks noGrp="1"/>
          </p:cNvSpPr>
          <p:nvPr>
            <p:ph type="dt" sz="half" idx="10"/>
          </p:nvPr>
        </p:nvSpPr>
        <p:spPr/>
        <p:txBody>
          <a:bodyPr/>
          <a:lstStyle/>
          <a:p>
            <a:fld id="{B8C497F6-327E-4337-8E1A-D695F19CB022}" type="datetimeFigureOut">
              <a:rPr lang="it-IT" smtClean="0"/>
              <a:t>01/02/2022</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A2C9562-49E2-4B46-8C4B-60C06EADAB62}" type="slidenum">
              <a:rPr lang="it-IT" smtClean="0"/>
              <a:t>‹N›</a:t>
            </a:fld>
            <a:endParaRPr lang="it-IT"/>
          </a:p>
        </p:txBody>
      </p:sp>
    </p:spTree>
    <p:extLst>
      <p:ext uri="{BB962C8B-B14F-4D97-AF65-F5344CB8AC3E}">
        <p14:creationId xmlns:p14="http://schemas.microsoft.com/office/powerpoint/2010/main" val="37498761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Scheda nome citazione">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it-IT"/>
              <a:t>Fare clic per modificare lo stile del titolo</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Date Placeholder 3"/>
          <p:cNvSpPr>
            <a:spLocks noGrp="1"/>
          </p:cNvSpPr>
          <p:nvPr>
            <p:ph type="dt" sz="half" idx="10"/>
          </p:nvPr>
        </p:nvSpPr>
        <p:spPr/>
        <p:txBody>
          <a:bodyPr/>
          <a:lstStyle/>
          <a:p>
            <a:fld id="{B8C497F6-327E-4337-8E1A-D695F19CB022}" type="datetimeFigureOut">
              <a:rPr lang="it-IT" smtClean="0"/>
              <a:t>01/02/2022</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A2C9562-49E2-4B46-8C4B-60C06EADAB62}" type="slidenum">
              <a:rPr lang="it-IT" smtClean="0"/>
              <a:t>‹N›</a:t>
            </a:fld>
            <a:endParaRPr lang="it-IT"/>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33883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Vero o falso">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it-IT"/>
              <a:t>Fare clic per modificare lo stile del titolo</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Date Placeholder 3"/>
          <p:cNvSpPr>
            <a:spLocks noGrp="1"/>
          </p:cNvSpPr>
          <p:nvPr>
            <p:ph type="dt" sz="half" idx="10"/>
          </p:nvPr>
        </p:nvSpPr>
        <p:spPr/>
        <p:txBody>
          <a:bodyPr/>
          <a:lstStyle/>
          <a:p>
            <a:fld id="{B8C497F6-327E-4337-8E1A-D695F19CB022}" type="datetimeFigureOut">
              <a:rPr lang="it-IT" smtClean="0"/>
              <a:t>01/02/2022</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A2C9562-49E2-4B46-8C4B-60C06EADAB62}" type="slidenum">
              <a:rPr lang="it-IT" smtClean="0"/>
              <a:t>‹N›</a:t>
            </a:fld>
            <a:endParaRPr lang="it-IT"/>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0117473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it-IT"/>
              <a:t>Fare clic per modificare lo stile del titolo</a:t>
            </a:r>
            <a:endParaRPr lang="en-US" dirty="0"/>
          </a:p>
        </p:txBody>
      </p:sp>
      <p:sp>
        <p:nvSpPr>
          <p:cNvPr id="3" name="Vertical Text Placeholder 2"/>
          <p:cNvSpPr>
            <a:spLocks noGrp="1"/>
          </p:cNvSpPr>
          <p:nvPr>
            <p:ph type="body" orient="vert" idx="1"/>
          </p:nvPr>
        </p:nvSpPr>
        <p:spPr/>
        <p:txBody>
          <a:bodyPr vert="eaVert" ancho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B8C497F6-327E-4337-8E1A-D695F19CB022}" type="datetimeFigureOut">
              <a:rPr lang="it-IT" smtClean="0"/>
              <a:t>01/02/2022</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A2C9562-49E2-4B46-8C4B-60C06EADAB62}" type="slidenum">
              <a:rPr lang="it-IT" smtClean="0"/>
              <a:t>‹N›</a:t>
            </a:fld>
            <a:endParaRPr lang="it-IT"/>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852149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it-IT"/>
              <a:t>Fare clic per modificare lo stile del titolo</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B8C497F6-327E-4337-8E1A-D695F19CB022}" type="datetimeFigureOut">
              <a:rPr lang="it-IT" smtClean="0"/>
              <a:t>01/02/2022</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A2C9562-49E2-4B46-8C4B-60C06EADAB62}" type="slidenum">
              <a:rPr lang="it-IT" smtClean="0"/>
              <a:t>‹N›</a:t>
            </a:fld>
            <a:endParaRPr lang="it-IT"/>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969942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it-IT"/>
              <a:t>Fare clic per modificare lo stile del titolo</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8C497F6-327E-4337-8E1A-D695F19CB022}" type="datetimeFigureOut">
              <a:rPr lang="it-IT" smtClean="0"/>
              <a:t>01/02/2022</a:t>
            </a:fld>
            <a:endParaRPr lang="it-IT"/>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it-IT"/>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A2C9562-49E2-4B46-8C4B-60C06EADAB62}" type="slidenum">
              <a:rPr lang="it-IT" smtClean="0"/>
              <a:t>‹N›</a:t>
            </a:fld>
            <a:endParaRPr lang="it-IT"/>
          </a:p>
        </p:txBody>
      </p:sp>
    </p:spTree>
    <p:extLst>
      <p:ext uri="{BB962C8B-B14F-4D97-AF65-F5344CB8AC3E}">
        <p14:creationId xmlns:p14="http://schemas.microsoft.com/office/powerpoint/2010/main" val="1552266083"/>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1371600" y="1228725"/>
            <a:ext cx="9448800" cy="2399776"/>
          </a:xfrm>
        </p:spPr>
        <p:txBody>
          <a:bodyPr>
            <a:noAutofit/>
          </a:bodyPr>
          <a:lstStyle/>
          <a:p>
            <a:r>
              <a:rPr lang="it-IT" sz="3600" b="1" dirty="0"/>
              <a:t>LA LEGITTIMAZIONE ATTIVA E L’INTERESSE AD AGIRE NELLE IMPUGNAZIONI “EDILIZIE”.</a:t>
            </a:r>
            <a:endParaRPr lang="it-IT" sz="2800" dirty="0"/>
          </a:p>
        </p:txBody>
      </p:sp>
      <p:sp>
        <p:nvSpPr>
          <p:cNvPr id="3" name="Sottotitolo 2"/>
          <p:cNvSpPr>
            <a:spLocks noGrp="1"/>
          </p:cNvSpPr>
          <p:nvPr>
            <p:ph type="subTitle" idx="1"/>
          </p:nvPr>
        </p:nvSpPr>
        <p:spPr/>
        <p:txBody>
          <a:bodyPr>
            <a:normAutofit/>
          </a:bodyPr>
          <a:lstStyle/>
          <a:p>
            <a:r>
              <a:rPr lang="it-IT" sz="2400" dirty="0"/>
              <a:t>Piattaforma ZOOM AVAA, 28/01/2022</a:t>
            </a:r>
          </a:p>
          <a:p>
            <a:r>
              <a:rPr lang="it-IT" sz="2400" b="1" dirty="0"/>
              <a:t>avv. Dario Meneguzzo</a:t>
            </a:r>
          </a:p>
        </p:txBody>
      </p:sp>
    </p:spTree>
    <p:extLst>
      <p:ext uri="{BB962C8B-B14F-4D97-AF65-F5344CB8AC3E}">
        <p14:creationId xmlns:p14="http://schemas.microsoft.com/office/powerpoint/2010/main" val="3596183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noAutofit/>
          </a:bodyPr>
          <a:lstStyle/>
          <a:p>
            <a:r>
              <a:rPr lang="it-IT" sz="3200" b="1" dirty="0"/>
              <a:t>Parte I</a:t>
            </a:r>
            <a:br>
              <a:rPr lang="it-IT" sz="3200" b="1" dirty="0"/>
            </a:br>
            <a:r>
              <a:rPr lang="it-IT" sz="3200" b="1" cap="none" dirty="0"/>
              <a:t>La tutela civilistica nei confronti della attività edificatoria del vicino</a:t>
            </a:r>
            <a:endParaRPr lang="it-IT" sz="3200" b="1" dirty="0"/>
          </a:p>
        </p:txBody>
      </p:sp>
    </p:spTree>
    <p:extLst>
      <p:ext uri="{BB962C8B-B14F-4D97-AF65-F5344CB8AC3E}">
        <p14:creationId xmlns:p14="http://schemas.microsoft.com/office/powerpoint/2010/main" val="20408811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Autofit/>
          </a:bodyPr>
          <a:lstStyle/>
          <a:p>
            <a:r>
              <a:rPr lang="it-IT" sz="3200" dirty="0"/>
              <a:t>DOPPIA TUTELA NEI CONFRONTI DELL’ATTIVITÀ EDIFICATORIA DEL VICINO</a:t>
            </a:r>
          </a:p>
        </p:txBody>
      </p:sp>
      <p:sp>
        <p:nvSpPr>
          <p:cNvPr id="3" name="Segnaposto contenuto 2"/>
          <p:cNvSpPr>
            <a:spLocks noGrp="1"/>
          </p:cNvSpPr>
          <p:nvPr>
            <p:ph idx="1"/>
          </p:nvPr>
        </p:nvSpPr>
        <p:spPr/>
        <p:txBody>
          <a:bodyPr>
            <a:normAutofit fontScale="92500"/>
          </a:bodyPr>
          <a:lstStyle/>
          <a:p>
            <a:pPr marL="0" indent="0">
              <a:buNone/>
            </a:pPr>
            <a:r>
              <a:rPr lang="it-IT" b="1" dirty="0"/>
              <a:t>Art. 872 c.c. (</a:t>
            </a:r>
            <a:r>
              <a:rPr lang="it-IT" b="1" i="1" dirty="0"/>
              <a:t>Violazione delle norme di edilizia</a:t>
            </a:r>
            <a:r>
              <a:rPr lang="it-IT" b="1" dirty="0"/>
              <a:t>)</a:t>
            </a:r>
          </a:p>
          <a:p>
            <a:pPr marL="0" indent="0">
              <a:buNone/>
            </a:pPr>
            <a:r>
              <a:rPr lang="it-IT" dirty="0"/>
              <a:t>T</a:t>
            </a:r>
            <a:r>
              <a:rPr lang="it-IT" dirty="0">
                <a:sym typeface="Wingdings" panose="05000000000000000000" pitchFamily="2" charset="2"/>
              </a:rPr>
              <a:t>utela avverso la violazione delle norme di edilizia e di ornato pubblico (art. 871 c.c.).</a:t>
            </a:r>
            <a:endParaRPr lang="it-IT" dirty="0"/>
          </a:p>
          <a:p>
            <a:r>
              <a:rPr lang="it-IT" b="1" dirty="0"/>
              <a:t>Comma 1.</a:t>
            </a:r>
          </a:p>
          <a:p>
            <a:pPr marL="0" indent="0">
              <a:buNone/>
            </a:pPr>
            <a:r>
              <a:rPr lang="it-IT" dirty="0"/>
              <a:t>T</a:t>
            </a:r>
            <a:r>
              <a:rPr lang="it-IT" dirty="0">
                <a:sym typeface="Wingdings" panose="05000000000000000000" pitchFamily="2" charset="2"/>
              </a:rPr>
              <a:t>utela secondo le leggi speciali: diritto amministrativo e giustizia amministrativa.</a:t>
            </a:r>
          </a:p>
          <a:p>
            <a:pPr marL="0" indent="0">
              <a:buNone/>
            </a:pPr>
            <a:r>
              <a:rPr lang="it-IT" dirty="0">
                <a:sym typeface="Wingdings" panose="05000000000000000000" pitchFamily="2" charset="2"/>
              </a:rPr>
              <a:t>Interessi legittimi tutelabili innanzi al Giudice amministrativo (G.A.).</a:t>
            </a:r>
          </a:p>
          <a:p>
            <a:r>
              <a:rPr lang="it-IT" b="1" dirty="0">
                <a:sym typeface="Wingdings" panose="05000000000000000000" pitchFamily="2" charset="2"/>
              </a:rPr>
              <a:t>Comma 2.</a:t>
            </a:r>
            <a:r>
              <a:rPr lang="it-IT" dirty="0">
                <a:sym typeface="Wingdings" panose="05000000000000000000" pitchFamily="2" charset="2"/>
              </a:rPr>
              <a:t> </a:t>
            </a:r>
          </a:p>
          <a:p>
            <a:pPr marL="0" indent="0">
              <a:buNone/>
            </a:pPr>
            <a:r>
              <a:rPr lang="it-IT" dirty="0"/>
              <a:t>Diritti soggettivi tutelabili innanzi al Giudice ordinario (G.O.).</a:t>
            </a:r>
          </a:p>
        </p:txBody>
      </p:sp>
    </p:spTree>
    <p:extLst>
      <p:ext uri="{BB962C8B-B14F-4D97-AF65-F5344CB8AC3E}">
        <p14:creationId xmlns:p14="http://schemas.microsoft.com/office/powerpoint/2010/main" val="29725327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Autofit/>
          </a:bodyPr>
          <a:lstStyle/>
          <a:p>
            <a:r>
              <a:rPr lang="it-IT" sz="3200" dirty="0"/>
              <a:t>AZIONI INNANZI AL GIUDICE ORDINARIO EX ART. 872, CO. 2 C.C.</a:t>
            </a:r>
          </a:p>
        </p:txBody>
      </p:sp>
      <p:sp>
        <p:nvSpPr>
          <p:cNvPr id="3" name="Segnaposto contenuto 2"/>
          <p:cNvSpPr>
            <a:spLocks noGrp="1"/>
          </p:cNvSpPr>
          <p:nvPr>
            <p:ph idx="1"/>
          </p:nvPr>
        </p:nvSpPr>
        <p:spPr/>
        <p:txBody>
          <a:bodyPr>
            <a:normAutofit/>
          </a:bodyPr>
          <a:lstStyle/>
          <a:p>
            <a:pPr marL="0" indent="0">
              <a:buNone/>
            </a:pPr>
            <a:r>
              <a:rPr lang="it-IT" b="1" dirty="0"/>
              <a:t>Azione di riduzione in pristino e/o azione risarcitoria.</a:t>
            </a:r>
          </a:p>
          <a:p>
            <a:pPr marL="0" indent="0">
              <a:buNone/>
            </a:pPr>
            <a:r>
              <a:rPr lang="it-IT" dirty="0"/>
              <a:t>In caso di violazioni delle norme della Sezione VI (</a:t>
            </a:r>
            <a:r>
              <a:rPr lang="it-IT" i="1" dirty="0"/>
              <a:t>Delle distanze nelle costruzioni, piantagioni e scavi, e dei muri, fossi e siepi interposti tra i fondi</a:t>
            </a:r>
            <a:r>
              <a:rPr lang="it-IT" dirty="0"/>
              <a:t>) del Capo I (</a:t>
            </a:r>
            <a:r>
              <a:rPr lang="it-IT" i="1" dirty="0"/>
              <a:t>Disposizioni generali</a:t>
            </a:r>
            <a:r>
              <a:rPr lang="it-IT" dirty="0"/>
              <a:t>) del Titolo II (</a:t>
            </a:r>
            <a:r>
              <a:rPr lang="it-IT" i="1" dirty="0"/>
              <a:t>Della proprietà</a:t>
            </a:r>
            <a:r>
              <a:rPr lang="it-IT" dirty="0"/>
              <a:t>) del Libro III (</a:t>
            </a:r>
            <a:r>
              <a:rPr lang="it-IT" i="1" dirty="0"/>
              <a:t>Della proprietà</a:t>
            </a:r>
            <a:r>
              <a:rPr lang="it-IT" dirty="0"/>
              <a:t>) del Codice civile, o norme ivi richiamate.</a:t>
            </a:r>
          </a:p>
          <a:p>
            <a:pPr marL="0" indent="0">
              <a:buNone/>
            </a:pPr>
            <a:r>
              <a:rPr lang="it-IT" b="1" dirty="0"/>
              <a:t>(Mera) azione aquiliana.</a:t>
            </a:r>
          </a:p>
          <a:p>
            <a:pPr marL="0" indent="0">
              <a:buNone/>
            </a:pPr>
            <a:r>
              <a:rPr lang="it-IT" dirty="0"/>
              <a:t>Per ogni altra violazione.</a:t>
            </a:r>
          </a:p>
        </p:txBody>
      </p:sp>
    </p:spTree>
    <p:extLst>
      <p:ext uri="{BB962C8B-B14F-4D97-AF65-F5344CB8AC3E}">
        <p14:creationId xmlns:p14="http://schemas.microsoft.com/office/powerpoint/2010/main" val="26836027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Autofit/>
          </a:bodyPr>
          <a:lstStyle/>
          <a:p>
            <a:r>
              <a:rPr lang="it-IT" sz="3200" dirty="0"/>
              <a:t>DISTANZA TRA LE COSTRUZIONI</a:t>
            </a:r>
          </a:p>
        </p:txBody>
      </p:sp>
      <p:sp>
        <p:nvSpPr>
          <p:cNvPr id="3" name="Segnaposto contenuto 2"/>
          <p:cNvSpPr>
            <a:spLocks noGrp="1"/>
          </p:cNvSpPr>
          <p:nvPr>
            <p:ph idx="1"/>
          </p:nvPr>
        </p:nvSpPr>
        <p:spPr/>
        <p:txBody>
          <a:bodyPr>
            <a:normAutofit fontScale="92500" lnSpcReduction="10000"/>
          </a:bodyPr>
          <a:lstStyle/>
          <a:p>
            <a:pPr marL="0" indent="0">
              <a:buNone/>
            </a:pPr>
            <a:r>
              <a:rPr lang="it-IT" b="1" dirty="0"/>
              <a:t>Art. 873 c.c.:</a:t>
            </a:r>
            <a:r>
              <a:rPr lang="it-IT" dirty="0"/>
              <a:t> </a:t>
            </a:r>
            <a:r>
              <a:rPr lang="it-IT" i="1" dirty="0"/>
              <a:t>Le costruzioni su fondi finitimi, </a:t>
            </a:r>
            <a:r>
              <a:rPr lang="it-IT" i="1" u="sng" dirty="0"/>
              <a:t>se non sono unite o aderenti</a:t>
            </a:r>
            <a:r>
              <a:rPr lang="it-IT" i="1" dirty="0"/>
              <a:t>, devono essere tenute a distanza </a:t>
            </a:r>
            <a:r>
              <a:rPr lang="it-IT" i="1" u="sng" dirty="0"/>
              <a:t>non minore di tre metri</a:t>
            </a:r>
            <a:r>
              <a:rPr lang="it-IT" i="1" dirty="0"/>
              <a:t>. Nei </a:t>
            </a:r>
            <a:r>
              <a:rPr lang="it-IT" i="1" u="sng" dirty="0"/>
              <a:t>regolamenti locali </a:t>
            </a:r>
            <a:r>
              <a:rPr lang="it-IT" i="1" dirty="0"/>
              <a:t>può essere stabilita una distanza </a:t>
            </a:r>
            <a:r>
              <a:rPr lang="it-IT" i="1" u="sng" dirty="0"/>
              <a:t>maggiore</a:t>
            </a:r>
            <a:r>
              <a:rPr lang="it-IT" i="1" dirty="0"/>
              <a:t>.</a:t>
            </a:r>
          </a:p>
          <a:p>
            <a:pPr marL="0" indent="0">
              <a:buNone/>
            </a:pPr>
            <a:r>
              <a:rPr lang="it-IT" b="1" dirty="0"/>
              <a:t>Rientrano:</a:t>
            </a:r>
            <a:r>
              <a:rPr lang="it-IT" dirty="0"/>
              <a:t> prescrizioni inerenti lo spazio tra le costruzioni, il distacco dal confine, distanze in rapporto con l’altezza delle costruzioni, ancorché inserite in un contesto normativo volto a tutelare il paesaggio o a regolare l'assetto del territorio.</a:t>
            </a:r>
          </a:p>
          <a:p>
            <a:pPr marL="0" indent="0">
              <a:buNone/>
            </a:pPr>
            <a:r>
              <a:rPr lang="it-IT" b="1" dirty="0"/>
              <a:t>Non rientrano: </a:t>
            </a:r>
            <a:r>
              <a:rPr lang="it-IT" dirty="0"/>
              <a:t>norme che hanno come scopo principale la tutela d’interessi generali urbanistici, o disciplinano solo l’altezza in sé degli edifici, senza nessun rapporto con le distanze intercorrenti tra gli stessi.</a:t>
            </a:r>
          </a:p>
          <a:p>
            <a:pPr marL="0" indent="0">
              <a:buNone/>
            </a:pPr>
            <a:r>
              <a:rPr lang="it-IT" i="1" dirty="0"/>
              <a:t>(</a:t>
            </a:r>
            <a:r>
              <a:rPr lang="it-IT" i="1" dirty="0" err="1"/>
              <a:t>Ord</a:t>
            </a:r>
            <a:r>
              <a:rPr lang="it-IT" i="1" dirty="0"/>
              <a:t>. </a:t>
            </a:r>
            <a:r>
              <a:rPr lang="it-IT" i="1" dirty="0" err="1"/>
              <a:t>Cass</a:t>
            </a:r>
            <a:r>
              <a:rPr lang="it-IT" i="1" dirty="0"/>
              <a:t>., Sez. II, 19/05/2021, n. 13624; </a:t>
            </a:r>
            <a:r>
              <a:rPr lang="fr-FR" i="1" dirty="0"/>
              <a:t>sent. </a:t>
            </a:r>
            <a:r>
              <a:rPr lang="fr-FR" i="1" dirty="0" err="1"/>
              <a:t>Cass</a:t>
            </a:r>
            <a:r>
              <a:rPr lang="fr-FR" i="1" dirty="0"/>
              <a:t>., </a:t>
            </a:r>
            <a:r>
              <a:rPr lang="fr-FR" i="1" dirty="0" err="1"/>
              <a:t>Sez</a:t>
            </a:r>
            <a:r>
              <a:rPr lang="fr-FR" i="1" dirty="0"/>
              <a:t>. II, 16/01/2009, n. 1073</a:t>
            </a:r>
            <a:r>
              <a:rPr lang="it-IT" i="1" dirty="0"/>
              <a:t>).</a:t>
            </a:r>
          </a:p>
        </p:txBody>
      </p:sp>
    </p:spTree>
    <p:extLst>
      <p:ext uri="{BB962C8B-B14F-4D97-AF65-F5344CB8AC3E}">
        <p14:creationId xmlns:p14="http://schemas.microsoft.com/office/powerpoint/2010/main" val="23951895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Autofit/>
          </a:bodyPr>
          <a:lstStyle/>
          <a:p>
            <a:r>
              <a:rPr lang="it-IT" sz="3200" dirty="0"/>
              <a:t>(Segue)</a:t>
            </a:r>
          </a:p>
        </p:txBody>
      </p:sp>
      <p:sp>
        <p:nvSpPr>
          <p:cNvPr id="3" name="Segnaposto contenuto 2"/>
          <p:cNvSpPr>
            <a:spLocks noGrp="1"/>
          </p:cNvSpPr>
          <p:nvPr>
            <p:ph idx="1"/>
          </p:nvPr>
        </p:nvSpPr>
        <p:spPr/>
        <p:txBody>
          <a:bodyPr>
            <a:normAutofit/>
          </a:bodyPr>
          <a:lstStyle/>
          <a:p>
            <a:pPr marL="0" indent="0">
              <a:buNone/>
            </a:pPr>
            <a:r>
              <a:rPr lang="it-IT" dirty="0"/>
              <a:t>Le violazioni inerenti le distanze danno diritto anche a una </a:t>
            </a:r>
            <a:r>
              <a:rPr lang="it-IT" b="1" dirty="0"/>
              <a:t>tutela risarcitoria</a:t>
            </a:r>
            <a:r>
              <a:rPr lang="it-IT" dirty="0"/>
              <a:t>, in cui </a:t>
            </a:r>
            <a:r>
              <a:rPr lang="it-IT" u="sng" dirty="0"/>
              <a:t>il danno alla proprietà si presume, salva la dimostrazione contraria</a:t>
            </a:r>
            <a:r>
              <a:rPr lang="it-IT" dirty="0"/>
              <a:t> da parte del presunto danneggiante che per le peculiarità dei luoghi o dei modi della lesione, </a:t>
            </a:r>
            <a:r>
              <a:rPr lang="it-IT" u="sng" dirty="0"/>
              <a:t>il pregiudizio debba essere escluso</a:t>
            </a:r>
            <a:r>
              <a:rPr lang="it-IT" dirty="0"/>
              <a:t>.</a:t>
            </a:r>
          </a:p>
          <a:p>
            <a:pPr marL="0" indent="0">
              <a:buNone/>
            </a:pPr>
            <a:r>
              <a:rPr lang="it-IT" i="1" dirty="0"/>
              <a:t>(</a:t>
            </a:r>
            <a:r>
              <a:rPr lang="it-IT" i="1" dirty="0" err="1"/>
              <a:t>ord</a:t>
            </a:r>
            <a:r>
              <a:rPr lang="it-IT" i="1" dirty="0"/>
              <a:t>. </a:t>
            </a:r>
            <a:r>
              <a:rPr lang="it-IT" i="1" dirty="0" err="1"/>
              <a:t>Cass</a:t>
            </a:r>
            <a:r>
              <a:rPr lang="it-IT" i="1" dirty="0"/>
              <a:t>., Sez. VI, 09/11/2020, n. 25082).</a:t>
            </a:r>
          </a:p>
        </p:txBody>
      </p:sp>
    </p:spTree>
    <p:extLst>
      <p:ext uri="{BB962C8B-B14F-4D97-AF65-F5344CB8AC3E}">
        <p14:creationId xmlns:p14="http://schemas.microsoft.com/office/powerpoint/2010/main" val="14312859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Autofit/>
          </a:bodyPr>
          <a:lstStyle/>
          <a:p>
            <a:r>
              <a:rPr lang="it-IT" sz="3200" dirty="0"/>
              <a:t>LEGITTIMAZIONE ED INTERESSE AD AGIRE INNANZI AL GIUDICE ORDINARIO</a:t>
            </a:r>
          </a:p>
        </p:txBody>
      </p:sp>
      <p:sp>
        <p:nvSpPr>
          <p:cNvPr id="3" name="Segnaposto contenuto 2"/>
          <p:cNvSpPr>
            <a:spLocks noGrp="1"/>
          </p:cNvSpPr>
          <p:nvPr>
            <p:ph idx="1"/>
          </p:nvPr>
        </p:nvSpPr>
        <p:spPr/>
        <p:txBody>
          <a:bodyPr>
            <a:normAutofit/>
          </a:bodyPr>
          <a:lstStyle/>
          <a:p>
            <a:pPr marL="0" indent="0">
              <a:buNone/>
            </a:pPr>
            <a:r>
              <a:rPr lang="it-IT" dirty="0"/>
              <a:t>L’interesse ad agire si considera </a:t>
            </a:r>
            <a:r>
              <a:rPr lang="it-IT" u="sng" dirty="0"/>
              <a:t>connaturato</a:t>
            </a:r>
            <a:r>
              <a:rPr lang="it-IT" dirty="0"/>
              <a:t> alla prospettazione, da parte del soggetto legittimato, di una lesione o sottoposizione a pericolo o discussione del diritto dominicale. </a:t>
            </a:r>
            <a:r>
              <a:rPr lang="it-IT" i="1" dirty="0"/>
              <a:t>(</a:t>
            </a:r>
            <a:r>
              <a:rPr lang="it-IT" i="1" dirty="0" err="1"/>
              <a:t>Ord</a:t>
            </a:r>
            <a:r>
              <a:rPr lang="it-IT" i="1" dirty="0"/>
              <a:t>. </a:t>
            </a:r>
            <a:r>
              <a:rPr lang="it-IT" i="1" dirty="0" err="1"/>
              <a:t>Cass</a:t>
            </a:r>
            <a:r>
              <a:rPr lang="it-IT" i="1" dirty="0"/>
              <a:t>., </a:t>
            </a:r>
            <a:r>
              <a:rPr lang="fr-FR" i="1" dirty="0" err="1"/>
              <a:t>Sez</a:t>
            </a:r>
            <a:r>
              <a:rPr lang="fr-FR" i="1" dirty="0"/>
              <a:t>. II, 06/12/2021, n. 38640</a:t>
            </a:r>
            <a:r>
              <a:rPr lang="it-IT" i="1" dirty="0"/>
              <a:t>).</a:t>
            </a:r>
            <a:endParaRPr lang="it-IT" dirty="0"/>
          </a:p>
          <a:p>
            <a:pPr marL="0" indent="0">
              <a:buNone/>
            </a:pPr>
            <a:r>
              <a:rPr lang="it-IT" dirty="0"/>
              <a:t>L’azione promossa dal proprietario del fondo per la demolizione delle parti di un fabbricato costruite dal vicino a distanza illegale, essendo per lui utile, </a:t>
            </a:r>
            <a:r>
              <a:rPr lang="it-IT" u="sng" dirty="0"/>
              <a:t>non costituisce atto emulativo ex art. 833 c.c.</a:t>
            </a:r>
            <a:r>
              <a:rPr lang="it-IT" dirty="0"/>
              <a:t>, il quale invece deve essere posto in essere al solo scopo di nuocere o arrecare molestia ad altri. </a:t>
            </a:r>
            <a:r>
              <a:rPr lang="it-IT" i="1" dirty="0"/>
              <a:t>(S</a:t>
            </a:r>
            <a:r>
              <a:rPr lang="fr-FR" i="1" dirty="0" err="1"/>
              <a:t>ent</a:t>
            </a:r>
            <a:r>
              <a:rPr lang="fr-FR" i="1" dirty="0"/>
              <a:t>. </a:t>
            </a:r>
            <a:r>
              <a:rPr lang="fr-FR" i="1" dirty="0" err="1"/>
              <a:t>Cass</a:t>
            </a:r>
            <a:r>
              <a:rPr lang="fr-FR" i="1" dirty="0"/>
              <a:t>., </a:t>
            </a:r>
            <a:r>
              <a:rPr lang="fr-FR" i="1" dirty="0" err="1"/>
              <a:t>Sez</a:t>
            </a:r>
            <a:r>
              <a:rPr lang="fr-FR" i="1" dirty="0"/>
              <a:t>. II, 23/05/2002, n. 7525</a:t>
            </a:r>
            <a:r>
              <a:rPr lang="it-IT" i="1" dirty="0"/>
              <a:t>).</a:t>
            </a:r>
          </a:p>
        </p:txBody>
      </p:sp>
    </p:spTree>
    <p:extLst>
      <p:ext uri="{BB962C8B-B14F-4D97-AF65-F5344CB8AC3E}">
        <p14:creationId xmlns:p14="http://schemas.microsoft.com/office/powerpoint/2010/main" val="11096507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Autofit/>
          </a:bodyPr>
          <a:lstStyle/>
          <a:p>
            <a:r>
              <a:rPr lang="it-IT" sz="3200" dirty="0"/>
              <a:t>TUTELA RISARCITORIA INNANZI AL GIUDICE ORDINARIO</a:t>
            </a:r>
          </a:p>
        </p:txBody>
      </p:sp>
      <p:sp>
        <p:nvSpPr>
          <p:cNvPr id="3" name="Segnaposto contenuto 2"/>
          <p:cNvSpPr>
            <a:spLocks noGrp="1"/>
          </p:cNvSpPr>
          <p:nvPr>
            <p:ph idx="1"/>
          </p:nvPr>
        </p:nvSpPr>
        <p:spPr>
          <a:xfrm>
            <a:off x="1295401" y="2556931"/>
            <a:ext cx="9601196" cy="3529543"/>
          </a:xfrm>
        </p:spPr>
        <p:txBody>
          <a:bodyPr>
            <a:normAutofit lnSpcReduction="10000"/>
          </a:bodyPr>
          <a:lstStyle/>
          <a:p>
            <a:r>
              <a:rPr lang="it-IT" dirty="0"/>
              <a:t>Violazione dei vincoli imposti dai regolamenti edilizi comunali a tutela del paesaggio </a:t>
            </a:r>
            <a:r>
              <a:rPr lang="it-IT" i="1" dirty="0"/>
              <a:t>(</a:t>
            </a:r>
            <a:r>
              <a:rPr lang="it-IT" i="1" dirty="0" err="1"/>
              <a:t>Ord</a:t>
            </a:r>
            <a:r>
              <a:rPr lang="it-IT" i="1" dirty="0"/>
              <a:t>. </a:t>
            </a:r>
            <a:r>
              <a:rPr lang="it-IT" i="1" dirty="0" err="1"/>
              <a:t>Cass</a:t>
            </a:r>
            <a:r>
              <a:rPr lang="it-IT" i="1" dirty="0"/>
              <a:t>., </a:t>
            </a:r>
            <a:r>
              <a:rPr lang="fr-FR" i="1" dirty="0" err="1"/>
              <a:t>Sez</a:t>
            </a:r>
            <a:r>
              <a:rPr lang="fr-FR" i="1" dirty="0"/>
              <a:t>. II, 06/04/2018, n. 8532</a:t>
            </a:r>
            <a:r>
              <a:rPr lang="it-IT" i="1" dirty="0"/>
              <a:t>).</a:t>
            </a:r>
            <a:endParaRPr lang="it-IT" dirty="0"/>
          </a:p>
          <a:p>
            <a:r>
              <a:rPr lang="it-IT" dirty="0"/>
              <a:t>Carattere abusivo della costruzione finitima, insediamento in zona non consentita, disomogeneità della sua destinazione rispetto a quella (legittimamente) conferita al fabbricato, insuscettibilità di sanatoria amministrativa </a:t>
            </a:r>
            <a:r>
              <a:rPr lang="it-IT" i="1" dirty="0"/>
              <a:t>(S</a:t>
            </a:r>
            <a:r>
              <a:rPr lang="fr-FR" i="1" dirty="0" err="1"/>
              <a:t>ent</a:t>
            </a:r>
            <a:r>
              <a:rPr lang="fr-FR" i="1" dirty="0"/>
              <a:t>. </a:t>
            </a:r>
            <a:r>
              <a:rPr lang="fr-FR" i="1" dirty="0" err="1"/>
              <a:t>Cass</a:t>
            </a:r>
            <a:r>
              <a:rPr lang="fr-FR" i="1" dirty="0"/>
              <a:t>., </a:t>
            </a:r>
            <a:r>
              <a:rPr lang="fr-FR" i="1" dirty="0" err="1"/>
              <a:t>Sez</a:t>
            </a:r>
            <a:r>
              <a:rPr lang="fr-FR" i="1" dirty="0"/>
              <a:t>. II, 20/01/2022, n. 1764</a:t>
            </a:r>
            <a:r>
              <a:rPr lang="it-IT" i="1" dirty="0"/>
              <a:t>).</a:t>
            </a:r>
          </a:p>
          <a:p>
            <a:r>
              <a:rPr lang="it-IT" dirty="0"/>
              <a:t>Mancata realizzazione degli spazi destinati a parcheggio nei fabbricati di nuova costruzione </a:t>
            </a:r>
            <a:r>
              <a:rPr lang="it-IT" i="1" dirty="0"/>
              <a:t>ex</a:t>
            </a:r>
            <a:r>
              <a:rPr lang="it-IT" dirty="0"/>
              <a:t> art. 41-</a:t>
            </a:r>
            <a:r>
              <a:rPr lang="it-IT" i="1" dirty="0"/>
              <a:t>sexies</a:t>
            </a:r>
            <a:r>
              <a:rPr lang="it-IT" dirty="0"/>
              <a:t> l. 1150/1942 </a:t>
            </a:r>
            <a:r>
              <a:rPr lang="it-IT" i="1" dirty="0"/>
              <a:t>(S</a:t>
            </a:r>
            <a:r>
              <a:rPr lang="fr-FR" i="1" dirty="0" err="1"/>
              <a:t>ent</a:t>
            </a:r>
            <a:r>
              <a:rPr lang="fr-FR" i="1" dirty="0"/>
              <a:t>. </a:t>
            </a:r>
            <a:r>
              <a:rPr lang="fr-FR" i="1" dirty="0" err="1"/>
              <a:t>Cass</a:t>
            </a:r>
            <a:r>
              <a:rPr lang="fr-FR" i="1" dirty="0"/>
              <a:t>., </a:t>
            </a:r>
            <a:r>
              <a:rPr lang="fr-FR" i="1" dirty="0" err="1"/>
              <a:t>Sez</a:t>
            </a:r>
            <a:r>
              <a:rPr lang="fr-FR" i="1" dirty="0"/>
              <a:t>. II, 18/01/2022, n. 1445</a:t>
            </a:r>
            <a:r>
              <a:rPr lang="it-IT" i="1" dirty="0"/>
              <a:t>).</a:t>
            </a:r>
          </a:p>
          <a:p>
            <a:endParaRPr lang="it-IT" dirty="0"/>
          </a:p>
        </p:txBody>
      </p:sp>
    </p:spTree>
    <p:extLst>
      <p:ext uri="{BB962C8B-B14F-4D97-AF65-F5344CB8AC3E}">
        <p14:creationId xmlns:p14="http://schemas.microsoft.com/office/powerpoint/2010/main" val="38870954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Autofit/>
          </a:bodyPr>
          <a:lstStyle/>
          <a:p>
            <a:r>
              <a:rPr lang="it-IT" sz="3200" i="1" dirty="0"/>
              <a:t>FOCUS</a:t>
            </a:r>
            <a:r>
              <a:rPr lang="it-IT" sz="3200" dirty="0"/>
              <a:t>: EVOLUZIONE NORMATIVA IN MATERIA DI SPAZI A PARCHEGGI</a:t>
            </a:r>
          </a:p>
        </p:txBody>
      </p:sp>
      <p:sp>
        <p:nvSpPr>
          <p:cNvPr id="3" name="Segnaposto contenuto 2"/>
          <p:cNvSpPr>
            <a:spLocks noGrp="1"/>
          </p:cNvSpPr>
          <p:nvPr>
            <p:ph idx="1"/>
          </p:nvPr>
        </p:nvSpPr>
        <p:spPr>
          <a:xfrm>
            <a:off x="1295401" y="2556931"/>
            <a:ext cx="9601196" cy="3529543"/>
          </a:xfrm>
        </p:spPr>
        <p:txBody>
          <a:bodyPr>
            <a:normAutofit fontScale="92500" lnSpcReduction="10000"/>
          </a:bodyPr>
          <a:lstStyle/>
          <a:p>
            <a:r>
              <a:rPr lang="it-IT" dirty="0"/>
              <a:t>L’art. 18, co. 1 l. 765/1967 introduce l’art. 41-</a:t>
            </a:r>
            <a:r>
              <a:rPr lang="it-IT" i="1" dirty="0"/>
              <a:t>sexies</a:t>
            </a:r>
            <a:r>
              <a:rPr lang="it-IT" dirty="0"/>
              <a:t> l. 1150/1942 nel seguente testo: “</a:t>
            </a:r>
            <a:r>
              <a:rPr lang="it-IT" i="1" dirty="0"/>
              <a:t>Nelle nuove costruzioni ed anche nelle aree di pertinenza delle costruzioni stesse, debbono essere riservati appositi spazi per parcheggi in misura non inferiore ad un metro quadrato per ogni venti metri cubi di costruzione</a:t>
            </a:r>
            <a:r>
              <a:rPr lang="it-IT" dirty="0"/>
              <a:t>”.</a:t>
            </a:r>
          </a:p>
          <a:p>
            <a:r>
              <a:rPr lang="it-IT" dirty="0"/>
              <a:t>L’art. 26, </a:t>
            </a:r>
            <a:r>
              <a:rPr lang="it-IT" dirty="0" err="1"/>
              <a:t>ult</a:t>
            </a:r>
            <a:r>
              <a:rPr lang="it-IT" dirty="0"/>
              <a:t>. co. l. 47/1985 afferma che gli spazi per parcheggio “</a:t>
            </a:r>
            <a:r>
              <a:rPr lang="it-IT" i="1" dirty="0"/>
              <a:t>costituiscono pertinenze degli edifici, ai sensi degli artt. 817, 818 e 819 del codice civile</a:t>
            </a:r>
            <a:r>
              <a:rPr lang="it-IT" dirty="0"/>
              <a:t>”.</a:t>
            </a:r>
          </a:p>
          <a:p>
            <a:r>
              <a:rPr lang="it-IT" dirty="0"/>
              <a:t>L’art. 2, co. 2 l. 122/1989 (legge Tognoli) ha così novellato l’art. 41-</a:t>
            </a:r>
            <a:r>
              <a:rPr lang="it-IT" i="1" dirty="0"/>
              <a:t>sexies</a:t>
            </a:r>
            <a:r>
              <a:rPr lang="it-IT" dirty="0"/>
              <a:t> l. 1150/1942: “</a:t>
            </a:r>
            <a:r>
              <a:rPr lang="it-IT" i="1" dirty="0"/>
              <a:t>Nelle nuove costruzioni ed anche nelle aree di pertinenza delle costruzioni stesse, debbono essere riservati appositi spazi per parcheggi in misura non inferiore ad un metro quadrato per ogni dieci metri cubi di costruzione</a:t>
            </a:r>
            <a:r>
              <a:rPr lang="it-IT" dirty="0"/>
              <a:t>”.</a:t>
            </a:r>
          </a:p>
        </p:txBody>
      </p:sp>
    </p:spTree>
    <p:extLst>
      <p:ext uri="{BB962C8B-B14F-4D97-AF65-F5344CB8AC3E}">
        <p14:creationId xmlns:p14="http://schemas.microsoft.com/office/powerpoint/2010/main" val="27705042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Autofit/>
          </a:bodyPr>
          <a:lstStyle/>
          <a:p>
            <a:r>
              <a:rPr lang="it-IT" sz="3200" dirty="0"/>
              <a:t>(Segue)</a:t>
            </a:r>
          </a:p>
        </p:txBody>
      </p:sp>
      <p:sp>
        <p:nvSpPr>
          <p:cNvPr id="3" name="Segnaposto contenuto 2"/>
          <p:cNvSpPr>
            <a:spLocks noGrp="1"/>
          </p:cNvSpPr>
          <p:nvPr>
            <p:ph idx="1"/>
          </p:nvPr>
        </p:nvSpPr>
        <p:spPr>
          <a:xfrm>
            <a:off x="1295401" y="2556931"/>
            <a:ext cx="9601196" cy="3529543"/>
          </a:xfrm>
        </p:spPr>
        <p:txBody>
          <a:bodyPr>
            <a:normAutofit fontScale="92500" lnSpcReduction="20000"/>
          </a:bodyPr>
          <a:lstStyle/>
          <a:p>
            <a:r>
              <a:rPr lang="it-IT" dirty="0"/>
              <a:t>Art. 9, co. 1 della legge Tognoli: «</a:t>
            </a:r>
            <a:r>
              <a:rPr lang="it-IT" i="1" dirty="0"/>
              <a:t>I proprietari di immobili possono realizzare nel sottosuolo degli stessi ovvero nei locali siti al piano terreno dei fabbricati parcheggi da destinare a pertinenza delle singole unità immobiliari, anche in deroga agli strumenti urbanistici ed ai regolamenti edilizi vigenti. Tali parcheggi possono essere realizzati, ad uso esclusivo dei residenti, anche nel sottosuolo di aree pertinenziali esterne al fabbricato, purché‚ non in contrasto con i piani urbani del traffico, tenuto conto dell’uso della superficie sovrastante e compatibilmente con la tutela dei corpi idrici. Restano in ogni caso fermi i vincoli previsti dalla legislazione in materia paesaggistica ed ambientale ed i poteri attribuiti dalla medesima legislazione alle regioni e ai Ministeri dell’ambiente e per i beni culturali ed ambientali da esercitare motivatamente nel termine di 90 giorni. I parcheggi stessi ove i piani del traffico non siano stati redatti, potranno comunque essere realizzati nel rispetto delle indicazioni di cui al periodo precedente</a:t>
            </a:r>
            <a:r>
              <a:rPr lang="it-IT" dirty="0"/>
              <a:t>».</a:t>
            </a:r>
          </a:p>
          <a:p>
            <a:pPr marL="0" indent="0">
              <a:buNone/>
            </a:pPr>
            <a:r>
              <a:rPr lang="it-IT" i="1" dirty="0"/>
              <a:t>(comma così modificato dall’art. 17, co. 90 l. 127/1997 e dall'art. 37, co. 1 l. 472/1999)</a:t>
            </a:r>
          </a:p>
        </p:txBody>
      </p:sp>
    </p:spTree>
    <p:extLst>
      <p:ext uri="{BB962C8B-B14F-4D97-AF65-F5344CB8AC3E}">
        <p14:creationId xmlns:p14="http://schemas.microsoft.com/office/powerpoint/2010/main" val="24218083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Autofit/>
          </a:bodyPr>
          <a:lstStyle/>
          <a:p>
            <a:r>
              <a:rPr lang="it-IT" sz="3200" dirty="0"/>
              <a:t>(Segue)</a:t>
            </a:r>
          </a:p>
        </p:txBody>
      </p:sp>
      <p:sp>
        <p:nvSpPr>
          <p:cNvPr id="3" name="Segnaposto contenuto 2"/>
          <p:cNvSpPr>
            <a:spLocks noGrp="1"/>
          </p:cNvSpPr>
          <p:nvPr>
            <p:ph idx="1"/>
          </p:nvPr>
        </p:nvSpPr>
        <p:spPr>
          <a:xfrm>
            <a:off x="1295401" y="2556931"/>
            <a:ext cx="9601196" cy="3529543"/>
          </a:xfrm>
        </p:spPr>
        <p:txBody>
          <a:bodyPr>
            <a:normAutofit fontScale="92500" lnSpcReduction="20000"/>
          </a:bodyPr>
          <a:lstStyle/>
          <a:p>
            <a:r>
              <a:rPr lang="it-IT" dirty="0"/>
              <a:t>Art. 9, co. 5 della legge Tognoli: «</a:t>
            </a:r>
            <a:r>
              <a:rPr lang="it-IT" i="1" dirty="0"/>
              <a:t>Fermo restando quanto previsto dall'articolo 41-sexies, della legge 17 agosto 1942, n. 1150, e successive modificazioni, e l'immodificabilità dell'esclusiva destinazione a parcheggio, la proprietà dei parcheggi realizzati a norma del comma 1 può essere trasferita, anche in deroga a quanto previsto nel titolo edilizio che ha legittimato la costruzione e nei successivi atti convenzionali, solo con contestuale destinazione del parcheggio trasferito a pertinenza di altra unità immobiliare sita nello stesso comune.  I parcheggi realizzati ai sensi del comma 4 non possono essere ceduti separatamente dall'unità immobiliare alla quale sono legati da vincolo pertinenziale e i relativi atti di cessione sono nulli, ad eccezione di espressa previsione contenuta nella convenzione stipulata con il comune, ovvero quando quest'ultimo abbia autorizzato l'atto di cessione</a:t>
            </a:r>
            <a:r>
              <a:rPr lang="it-IT" dirty="0"/>
              <a:t>».</a:t>
            </a:r>
          </a:p>
          <a:p>
            <a:pPr marL="0" indent="0">
              <a:buNone/>
            </a:pPr>
            <a:r>
              <a:rPr lang="it-IT" i="1" dirty="0"/>
              <a:t>(comma così sostituito dall'art. 10, co. 1 l. 35/2012)</a:t>
            </a:r>
          </a:p>
        </p:txBody>
      </p:sp>
    </p:spTree>
    <p:extLst>
      <p:ext uri="{BB962C8B-B14F-4D97-AF65-F5344CB8AC3E}">
        <p14:creationId xmlns:p14="http://schemas.microsoft.com/office/powerpoint/2010/main" val="21604766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Autofit/>
          </a:bodyPr>
          <a:lstStyle/>
          <a:p>
            <a:r>
              <a:rPr lang="it-IT" sz="3200" dirty="0"/>
              <a:t>(Segue)</a:t>
            </a:r>
          </a:p>
        </p:txBody>
      </p:sp>
      <p:sp>
        <p:nvSpPr>
          <p:cNvPr id="3" name="Segnaposto contenuto 2"/>
          <p:cNvSpPr>
            <a:spLocks noGrp="1"/>
          </p:cNvSpPr>
          <p:nvPr>
            <p:ph idx="1"/>
          </p:nvPr>
        </p:nvSpPr>
        <p:spPr>
          <a:xfrm>
            <a:off x="1295401" y="2556931"/>
            <a:ext cx="9601196" cy="3529543"/>
          </a:xfrm>
        </p:spPr>
        <p:txBody>
          <a:bodyPr>
            <a:normAutofit/>
          </a:bodyPr>
          <a:lstStyle/>
          <a:p>
            <a:r>
              <a:rPr lang="it-IT" dirty="0"/>
              <a:t>L’art. 12, co. 9 l. 246/2005 ha introdotto il comma 2 dell’art. 41-</a:t>
            </a:r>
            <a:r>
              <a:rPr lang="it-IT" i="1" dirty="0"/>
              <a:t>sexies</a:t>
            </a:r>
            <a:r>
              <a:rPr lang="it-IT" dirty="0"/>
              <a:t> l. 1150/1942: “</a:t>
            </a:r>
            <a:r>
              <a:rPr lang="it-IT" i="1" dirty="0"/>
              <a:t>Gli spazi per parcheggi realizzati in forza del primo comma non sono gravati da vincoli pertinenziali di sorta né da diritti d’uso a favore dei proprietari di altre unità immobiliari e sono trasferibili autonomamente da esse</a:t>
            </a:r>
            <a:r>
              <a:rPr lang="it-IT" dirty="0"/>
              <a:t>”</a:t>
            </a:r>
            <a:r>
              <a:rPr lang="it-IT" i="1" dirty="0"/>
              <a:t>.</a:t>
            </a:r>
          </a:p>
        </p:txBody>
      </p:sp>
    </p:spTree>
    <p:extLst>
      <p:ext uri="{BB962C8B-B14F-4D97-AF65-F5344CB8AC3E}">
        <p14:creationId xmlns:p14="http://schemas.microsoft.com/office/powerpoint/2010/main" val="13034597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Autofit/>
          </a:bodyPr>
          <a:lstStyle/>
          <a:p>
            <a:r>
              <a:rPr lang="it-IT" sz="3200" dirty="0"/>
              <a:t>VIOLAZIONE DELLA DISTANZA DAI CONFINI</a:t>
            </a:r>
          </a:p>
        </p:txBody>
      </p:sp>
      <p:sp>
        <p:nvSpPr>
          <p:cNvPr id="3" name="Segnaposto contenuto 2"/>
          <p:cNvSpPr>
            <a:spLocks noGrp="1"/>
          </p:cNvSpPr>
          <p:nvPr>
            <p:ph idx="1"/>
          </p:nvPr>
        </p:nvSpPr>
        <p:spPr>
          <a:xfrm>
            <a:off x="1295401" y="2556931"/>
            <a:ext cx="9601196" cy="3529543"/>
          </a:xfrm>
        </p:spPr>
        <p:txBody>
          <a:bodyPr>
            <a:normAutofit fontScale="92500"/>
          </a:bodyPr>
          <a:lstStyle/>
          <a:p>
            <a:r>
              <a:rPr lang="it-IT" dirty="0"/>
              <a:t>Doppia tutela, innanzi a G.O. e G.A. </a:t>
            </a:r>
            <a:r>
              <a:rPr lang="it-IT" i="1" dirty="0"/>
              <a:t>(S</a:t>
            </a:r>
            <a:r>
              <a:rPr lang="fr-FR" i="1" dirty="0" err="1"/>
              <a:t>ent</a:t>
            </a:r>
            <a:r>
              <a:rPr lang="fr-FR" i="1" dirty="0"/>
              <a:t>. </a:t>
            </a:r>
            <a:r>
              <a:rPr lang="nb-NO" i="1" dirty="0"/>
              <a:t>TAR Veneto, Sez. II, 10/01/2017, n. 24</a:t>
            </a:r>
            <a:r>
              <a:rPr lang="it-IT" i="1" dirty="0"/>
              <a:t>).</a:t>
            </a:r>
          </a:p>
          <a:p>
            <a:r>
              <a:rPr lang="it-IT" dirty="0"/>
              <a:t>Correttivo al principio di prevenzione </a:t>
            </a:r>
            <a:r>
              <a:rPr lang="it-IT" i="1" dirty="0"/>
              <a:t>(</a:t>
            </a:r>
            <a:r>
              <a:rPr lang="it-IT" i="1" dirty="0" err="1"/>
              <a:t>Sent</a:t>
            </a:r>
            <a:r>
              <a:rPr lang="it-IT" i="1" dirty="0"/>
              <a:t>. </a:t>
            </a:r>
            <a:r>
              <a:rPr lang="it-IT" i="1" dirty="0" err="1"/>
              <a:t>Cass</a:t>
            </a:r>
            <a:r>
              <a:rPr lang="it-IT" i="1" dirty="0"/>
              <a:t>., SS.UU., 19/05/2016, n. 10318).</a:t>
            </a:r>
          </a:p>
          <a:p>
            <a:r>
              <a:rPr lang="it-IT" dirty="0"/>
              <a:t>La distanza dai confini </a:t>
            </a:r>
            <a:r>
              <a:rPr lang="it-IT" u="sng" dirty="0"/>
              <a:t>deve</a:t>
            </a:r>
            <a:r>
              <a:rPr lang="it-IT" dirty="0"/>
              <a:t> essere osservata, ad esempio, dalla piscina e relativa vasca di compensazione </a:t>
            </a:r>
            <a:r>
              <a:rPr lang="it-IT" i="1" dirty="0"/>
              <a:t>(S</a:t>
            </a:r>
            <a:r>
              <a:rPr lang="fr-FR" i="1" dirty="0" err="1"/>
              <a:t>ent</a:t>
            </a:r>
            <a:r>
              <a:rPr lang="fr-FR" i="1" dirty="0"/>
              <a:t>. </a:t>
            </a:r>
            <a:r>
              <a:rPr lang="nb-NO" i="1" dirty="0"/>
              <a:t>TAR Veneto, </a:t>
            </a:r>
            <a:r>
              <a:rPr lang="fr-FR" i="1" dirty="0" err="1"/>
              <a:t>Sez</a:t>
            </a:r>
            <a:r>
              <a:rPr lang="fr-FR" i="1" dirty="0"/>
              <a:t>. II, 19/05/2015, n. 535</a:t>
            </a:r>
            <a:r>
              <a:rPr lang="it-IT" i="1" dirty="0"/>
              <a:t>)</a:t>
            </a:r>
            <a:r>
              <a:rPr lang="it-IT" dirty="0"/>
              <a:t>, nonché da scale esterne e terrazzi aggettanti </a:t>
            </a:r>
            <a:r>
              <a:rPr lang="it-IT" i="1" dirty="0"/>
              <a:t>(S</a:t>
            </a:r>
            <a:r>
              <a:rPr lang="fr-FR" i="1" dirty="0" err="1"/>
              <a:t>ent</a:t>
            </a:r>
            <a:r>
              <a:rPr lang="fr-FR" i="1" dirty="0"/>
              <a:t>. </a:t>
            </a:r>
            <a:r>
              <a:rPr lang="nb-NO" i="1" dirty="0"/>
              <a:t>TAR </a:t>
            </a:r>
            <a:r>
              <a:rPr lang="it-IT" i="1" dirty="0"/>
              <a:t>Toscana, Sez. III, 18/11/2020, n. 1416)</a:t>
            </a:r>
            <a:r>
              <a:rPr lang="it-IT" dirty="0"/>
              <a:t>.</a:t>
            </a:r>
          </a:p>
          <a:p>
            <a:r>
              <a:rPr lang="it-IT" u="sng" dirty="0"/>
              <a:t>Non</a:t>
            </a:r>
            <a:r>
              <a:rPr lang="it-IT" dirty="0"/>
              <a:t> deve essere rispettata dal muro di contenimento di una scarpata o di un terrapieno</a:t>
            </a:r>
            <a:r>
              <a:rPr lang="it-IT" i="1" dirty="0"/>
              <a:t> (S</a:t>
            </a:r>
            <a:r>
              <a:rPr lang="fr-FR" i="1" dirty="0" err="1"/>
              <a:t>ent</a:t>
            </a:r>
            <a:r>
              <a:rPr lang="fr-FR" i="1" dirty="0"/>
              <a:t>. </a:t>
            </a:r>
            <a:r>
              <a:rPr lang="nb-NO" i="1" dirty="0"/>
              <a:t>TAR Piemonte, Sez. II, 11/02/2020, n. 124</a:t>
            </a:r>
            <a:r>
              <a:rPr lang="it-IT" i="1" dirty="0"/>
              <a:t>)</a:t>
            </a:r>
            <a:r>
              <a:rPr lang="it-IT" dirty="0"/>
              <a:t>.</a:t>
            </a:r>
          </a:p>
        </p:txBody>
      </p:sp>
    </p:spTree>
    <p:extLst>
      <p:ext uri="{BB962C8B-B14F-4D97-AF65-F5344CB8AC3E}">
        <p14:creationId xmlns:p14="http://schemas.microsoft.com/office/powerpoint/2010/main" val="37767192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Autofit/>
          </a:bodyPr>
          <a:lstStyle/>
          <a:p>
            <a:r>
              <a:rPr lang="it-IT" sz="3200" dirty="0"/>
              <a:t>USUCAPIONE DEL DIRITTO DI VEDUTA O PANORAMA</a:t>
            </a:r>
          </a:p>
        </p:txBody>
      </p:sp>
      <p:sp>
        <p:nvSpPr>
          <p:cNvPr id="3" name="Segnaposto contenuto 2"/>
          <p:cNvSpPr>
            <a:spLocks noGrp="1"/>
          </p:cNvSpPr>
          <p:nvPr>
            <p:ph idx="1"/>
          </p:nvPr>
        </p:nvSpPr>
        <p:spPr>
          <a:xfrm>
            <a:off x="1295401" y="2556931"/>
            <a:ext cx="9601196" cy="3529543"/>
          </a:xfrm>
        </p:spPr>
        <p:txBody>
          <a:bodyPr>
            <a:normAutofit/>
          </a:bodyPr>
          <a:lstStyle/>
          <a:p>
            <a:r>
              <a:rPr lang="it-IT" dirty="0"/>
              <a:t>Diritto a non vedere pregiudicata la visuale all’infinito.</a:t>
            </a:r>
          </a:p>
          <a:p>
            <a:r>
              <a:rPr lang="it-IT" dirty="0"/>
              <a:t>Servitù </a:t>
            </a:r>
            <a:r>
              <a:rPr lang="it-IT" i="1" dirty="0" err="1"/>
              <a:t>altius</a:t>
            </a:r>
            <a:r>
              <a:rPr lang="it-IT" i="1" dirty="0"/>
              <a:t> non </a:t>
            </a:r>
            <a:r>
              <a:rPr lang="it-IT" i="1" dirty="0" err="1"/>
              <a:t>tollendi</a:t>
            </a:r>
            <a:r>
              <a:rPr lang="it-IT" i="1" dirty="0"/>
              <a:t>.</a:t>
            </a:r>
          </a:p>
          <a:p>
            <a:r>
              <a:rPr lang="it-IT" dirty="0"/>
              <a:t>Principio di non </a:t>
            </a:r>
            <a:r>
              <a:rPr lang="it-IT" dirty="0" err="1"/>
              <a:t>usucapibilità</a:t>
            </a:r>
            <a:r>
              <a:rPr lang="it-IT" dirty="0"/>
              <a:t> delle servitù non apparenti ex art. 1061 c.c.: l’usucapione della servitù di veduta o panorama richiede l’esercizio ultraventennale di attività corrispondenti alla servitù, nonché di opere visibili e permanenti, ulteriori rispetto a quelle che consentono la veduta </a:t>
            </a:r>
            <a:r>
              <a:rPr lang="it-IT" i="1" dirty="0"/>
              <a:t>(</a:t>
            </a:r>
            <a:r>
              <a:rPr lang="fr-FR" i="1" dirty="0"/>
              <a:t>Sent. </a:t>
            </a:r>
            <a:r>
              <a:rPr lang="fr-FR" i="1" dirty="0" err="1"/>
              <a:t>Cass</a:t>
            </a:r>
            <a:r>
              <a:rPr lang="fr-FR" i="1" dirty="0"/>
              <a:t>., </a:t>
            </a:r>
            <a:r>
              <a:rPr lang="fr-FR" i="1" dirty="0" err="1"/>
              <a:t>Sez</a:t>
            </a:r>
            <a:r>
              <a:rPr lang="fr-FR" i="1" dirty="0"/>
              <a:t>. II, 27/02/2012, n. 2973</a:t>
            </a:r>
            <a:r>
              <a:rPr lang="it-IT" i="1" dirty="0"/>
              <a:t>).</a:t>
            </a:r>
            <a:endParaRPr lang="it-IT" dirty="0"/>
          </a:p>
        </p:txBody>
      </p:sp>
    </p:spTree>
    <p:extLst>
      <p:ext uri="{BB962C8B-B14F-4D97-AF65-F5344CB8AC3E}">
        <p14:creationId xmlns:p14="http://schemas.microsoft.com/office/powerpoint/2010/main" val="23825672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Autofit/>
          </a:bodyPr>
          <a:lstStyle/>
          <a:p>
            <a:r>
              <a:rPr lang="it-IT" sz="3200" dirty="0"/>
              <a:t>USUCAPIONE DELLA SERVITÙ DI MANTENIMENTO DELLA COSTRUZIONE IN VIOLAZIONE DELLA DISTANZA DAI CONFINI</a:t>
            </a:r>
          </a:p>
        </p:txBody>
      </p:sp>
      <p:sp>
        <p:nvSpPr>
          <p:cNvPr id="3" name="Segnaposto contenuto 2"/>
          <p:cNvSpPr>
            <a:spLocks noGrp="1"/>
          </p:cNvSpPr>
          <p:nvPr>
            <p:ph idx="1"/>
          </p:nvPr>
        </p:nvSpPr>
        <p:spPr>
          <a:xfrm>
            <a:off x="1295401" y="2556931"/>
            <a:ext cx="9601196" cy="3529543"/>
          </a:xfrm>
        </p:spPr>
        <p:txBody>
          <a:bodyPr>
            <a:normAutofit lnSpcReduction="10000"/>
          </a:bodyPr>
          <a:lstStyle/>
          <a:p>
            <a:pPr marL="0" indent="0">
              <a:buNone/>
            </a:pPr>
            <a:r>
              <a:rPr lang="it-IT" dirty="0"/>
              <a:t>È ammessa l’usucapione della servitù di mantenere la costruzione edificata in violazione delle distanze dai confini, anche nel caso in cui la costruzione sia abusiva </a:t>
            </a:r>
            <a:r>
              <a:rPr lang="it-IT" i="1" dirty="0"/>
              <a:t>(</a:t>
            </a:r>
            <a:r>
              <a:rPr lang="fr-FR" i="1" dirty="0"/>
              <a:t>Sent. </a:t>
            </a:r>
            <a:r>
              <a:rPr lang="fr-FR" i="1" dirty="0" err="1"/>
              <a:t>Cass</a:t>
            </a:r>
            <a:r>
              <a:rPr lang="fr-FR" i="1" dirty="0"/>
              <a:t>., </a:t>
            </a:r>
            <a:r>
              <a:rPr lang="fr-FR" i="1" dirty="0" err="1"/>
              <a:t>Sez</a:t>
            </a:r>
            <a:r>
              <a:rPr lang="fr-FR" i="1" dirty="0"/>
              <a:t>. II, 08/09/2014, n. 18888</a:t>
            </a:r>
            <a:r>
              <a:rPr lang="it-IT" i="1" dirty="0"/>
              <a:t>)</a:t>
            </a:r>
            <a:r>
              <a:rPr lang="it-IT" dirty="0"/>
              <a:t>.</a:t>
            </a:r>
          </a:p>
          <a:p>
            <a:pPr marL="0" indent="0">
              <a:buNone/>
            </a:pPr>
            <a:r>
              <a:rPr lang="it-IT" dirty="0"/>
              <a:t>Una costruzione può derogare delle distanze tra fabbricati e dai confini, se è intervenuta l’accertata usucapione </a:t>
            </a:r>
            <a:r>
              <a:rPr lang="it-IT" i="1" dirty="0"/>
              <a:t>(</a:t>
            </a:r>
            <a:r>
              <a:rPr lang="it-IT" i="1" dirty="0" err="1"/>
              <a:t>Sent</a:t>
            </a:r>
            <a:r>
              <a:rPr lang="it-IT" i="1" dirty="0"/>
              <a:t>. </a:t>
            </a:r>
            <a:r>
              <a:rPr lang="it-IT" i="1" dirty="0" err="1"/>
              <a:t>Cons</a:t>
            </a:r>
            <a:r>
              <a:rPr lang="it-IT" i="1" dirty="0"/>
              <a:t>. </a:t>
            </a:r>
            <a:r>
              <a:rPr lang="it-IT" i="1" dirty="0" err="1"/>
              <a:t>giust</a:t>
            </a:r>
            <a:r>
              <a:rPr lang="it-IT" i="1" dirty="0"/>
              <a:t>. </a:t>
            </a:r>
            <a:r>
              <a:rPr lang="it-IT" i="1" dirty="0" err="1"/>
              <a:t>amm</a:t>
            </a:r>
            <a:r>
              <a:rPr lang="it-IT" i="1" dirty="0"/>
              <a:t>. Reg. sic., 09/07/2018, n. 395. </a:t>
            </a:r>
            <a:r>
              <a:rPr lang="it-IT" i="1" u="sng" dirty="0"/>
              <a:t>Contra</a:t>
            </a:r>
            <a:r>
              <a:rPr lang="it-IT" i="1" dirty="0"/>
              <a:t>, </a:t>
            </a:r>
            <a:r>
              <a:rPr lang="nb-NO" i="1" dirty="0"/>
              <a:t>ord. TAR Veneto, Sez. II, 24/05/2018, n. 195).</a:t>
            </a:r>
          </a:p>
          <a:p>
            <a:pPr marL="0" indent="0">
              <a:buNone/>
            </a:pPr>
            <a:r>
              <a:rPr lang="nb-NO" dirty="0"/>
              <a:t>L’usucapione ha </a:t>
            </a:r>
            <a:r>
              <a:rPr lang="nb-NO" u="sng" dirty="0"/>
              <a:t>efficacia retroattiva reale</a:t>
            </a:r>
            <a:r>
              <a:rPr lang="nb-NO" dirty="0"/>
              <a:t>, ovvero l’usucapiente è considerato proprietario fin dal tempo dell’inizio del possesso </a:t>
            </a:r>
            <a:r>
              <a:rPr lang="nb-NO" i="1" dirty="0"/>
              <a:t>(</a:t>
            </a:r>
            <a:r>
              <a:rPr lang="fr-FR" i="1" dirty="0"/>
              <a:t>Sent. </a:t>
            </a:r>
            <a:r>
              <a:rPr lang="fr-FR" i="1" dirty="0" err="1"/>
              <a:t>Cass</a:t>
            </a:r>
            <a:r>
              <a:rPr lang="fr-FR" i="1" dirty="0"/>
              <a:t>., </a:t>
            </a:r>
            <a:r>
              <a:rPr lang="fr-FR" i="1" dirty="0" err="1"/>
              <a:t>Sez</a:t>
            </a:r>
            <a:r>
              <a:rPr lang="fr-FR" i="1" dirty="0"/>
              <a:t>. II, 23/12/2015, n. 25964</a:t>
            </a:r>
            <a:r>
              <a:rPr lang="nb-NO" i="1" dirty="0"/>
              <a:t>).</a:t>
            </a:r>
            <a:endParaRPr lang="it-IT" dirty="0"/>
          </a:p>
        </p:txBody>
      </p:sp>
    </p:spTree>
    <p:extLst>
      <p:ext uri="{BB962C8B-B14F-4D97-AF65-F5344CB8AC3E}">
        <p14:creationId xmlns:p14="http://schemas.microsoft.com/office/powerpoint/2010/main" val="18427132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Autofit/>
          </a:bodyPr>
          <a:lstStyle/>
          <a:p>
            <a:r>
              <a:rPr lang="it-IT" sz="3200" i="1" dirty="0"/>
              <a:t>IUS SUPERVENIENS </a:t>
            </a:r>
            <a:r>
              <a:rPr lang="it-IT" sz="3200" dirty="0"/>
              <a:t>E DISTANZA DAI CONFINI</a:t>
            </a:r>
          </a:p>
        </p:txBody>
      </p:sp>
      <p:sp>
        <p:nvSpPr>
          <p:cNvPr id="3" name="Segnaposto contenuto 2"/>
          <p:cNvSpPr>
            <a:spLocks noGrp="1"/>
          </p:cNvSpPr>
          <p:nvPr>
            <p:ph idx="1"/>
          </p:nvPr>
        </p:nvSpPr>
        <p:spPr>
          <a:xfrm>
            <a:off x="1295401" y="2556931"/>
            <a:ext cx="9601196" cy="3529543"/>
          </a:xfrm>
        </p:spPr>
        <p:txBody>
          <a:bodyPr>
            <a:normAutofit/>
          </a:bodyPr>
          <a:lstStyle/>
          <a:p>
            <a:pPr marL="0" indent="0">
              <a:buNone/>
            </a:pPr>
            <a:r>
              <a:rPr lang="it-IT" dirty="0"/>
              <a:t>Nei rapporti civilistici, si deve dare applicazione allo </a:t>
            </a:r>
            <a:r>
              <a:rPr lang="it-IT" i="1" dirty="0" err="1"/>
              <a:t>ius</a:t>
            </a:r>
            <a:r>
              <a:rPr lang="it-IT" i="1" dirty="0"/>
              <a:t> </a:t>
            </a:r>
            <a:r>
              <a:rPr lang="it-IT" i="1" dirty="0" err="1"/>
              <a:t>superveniens</a:t>
            </a:r>
            <a:r>
              <a:rPr lang="it-IT" i="1" dirty="0"/>
              <a:t> </a:t>
            </a:r>
            <a:r>
              <a:rPr lang="it-IT" dirty="0"/>
              <a:t>più favorevole al costruttore in materia di distanze nelle costruzioni, ma è fatto salvo il diritto al risarcimento del danno maturato prima del sopraggiungere della nuova normativa </a:t>
            </a:r>
            <a:r>
              <a:rPr lang="it-IT" i="1" dirty="0"/>
              <a:t>(</a:t>
            </a:r>
            <a:r>
              <a:rPr lang="it-IT" i="1" dirty="0" err="1"/>
              <a:t>Ord</a:t>
            </a:r>
            <a:r>
              <a:rPr lang="it-IT" i="1" dirty="0"/>
              <a:t>. </a:t>
            </a:r>
            <a:r>
              <a:rPr lang="it-IT" i="1" dirty="0" err="1"/>
              <a:t>Cass</a:t>
            </a:r>
            <a:r>
              <a:rPr lang="it-IT" i="1" dirty="0"/>
              <a:t>., Sez. II, 12/01/2022, n. 802)</a:t>
            </a:r>
            <a:r>
              <a:rPr lang="it-IT" dirty="0"/>
              <a:t>.</a:t>
            </a:r>
          </a:p>
          <a:p>
            <a:pPr marL="0" indent="0">
              <a:buNone/>
            </a:pPr>
            <a:endParaRPr lang="it-IT" dirty="0"/>
          </a:p>
        </p:txBody>
      </p:sp>
    </p:spTree>
    <p:extLst>
      <p:ext uri="{BB962C8B-B14F-4D97-AF65-F5344CB8AC3E}">
        <p14:creationId xmlns:p14="http://schemas.microsoft.com/office/powerpoint/2010/main" val="19538325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Autofit/>
          </a:bodyPr>
          <a:lstStyle/>
          <a:p>
            <a:r>
              <a:rPr lang="it-IT" sz="3200" dirty="0"/>
              <a:t>CONVENZIONI TRA PRIVATI CHE AMPLIANO O RESTRINGONO LE FACOLTÀ EDIFICATORIE DEI PRIVATI</a:t>
            </a:r>
          </a:p>
        </p:txBody>
      </p:sp>
      <p:sp>
        <p:nvSpPr>
          <p:cNvPr id="3" name="Segnaposto contenuto 2"/>
          <p:cNvSpPr>
            <a:spLocks noGrp="1"/>
          </p:cNvSpPr>
          <p:nvPr>
            <p:ph idx="1"/>
          </p:nvPr>
        </p:nvSpPr>
        <p:spPr>
          <a:xfrm>
            <a:off x="1295401" y="2556931"/>
            <a:ext cx="9601196" cy="3529543"/>
          </a:xfrm>
        </p:spPr>
        <p:txBody>
          <a:bodyPr>
            <a:normAutofit/>
          </a:bodyPr>
          <a:lstStyle/>
          <a:p>
            <a:pPr marL="0" indent="0">
              <a:buNone/>
            </a:pPr>
            <a:r>
              <a:rPr lang="it-IT" dirty="0"/>
              <a:t>Le convenzioni tra privati che ampliano o restringono le facoltà edificatorie danno diritto, ove non rispettate, alla domanda di rimessione in pristino mediante demolizione: ciò perché esse restringono o ampliano definitivamente i poteri connessi alla proprietà, attribuendo a ciascun fondo un corrispondente vantaggio e onere che ad esso inerisce come </a:t>
            </a:r>
            <a:r>
              <a:rPr lang="it-IT" i="1" dirty="0" err="1"/>
              <a:t>qualitas</a:t>
            </a:r>
            <a:r>
              <a:rPr lang="it-IT" i="1" dirty="0"/>
              <a:t> </a:t>
            </a:r>
            <a:r>
              <a:rPr lang="it-IT" i="1" dirty="0" err="1"/>
              <a:t>fundi</a:t>
            </a:r>
            <a:r>
              <a:rPr lang="it-IT" dirty="0"/>
              <a:t>, ossia con caratteristiche di realità inquadrabili nello schema delle servitù </a:t>
            </a:r>
            <a:r>
              <a:rPr lang="it-IT" i="1" dirty="0"/>
              <a:t>(</a:t>
            </a:r>
            <a:r>
              <a:rPr lang="fr-FR" i="1" dirty="0"/>
              <a:t>Sent. </a:t>
            </a:r>
            <a:r>
              <a:rPr lang="fr-FR" i="1" dirty="0" err="1"/>
              <a:t>Cass</a:t>
            </a:r>
            <a:r>
              <a:rPr lang="fr-FR" i="1" dirty="0"/>
              <a:t>., </a:t>
            </a:r>
            <a:r>
              <a:rPr lang="fr-FR" i="1" dirty="0" err="1"/>
              <a:t>Sez</a:t>
            </a:r>
            <a:r>
              <a:rPr lang="fr-FR" i="1" dirty="0"/>
              <a:t>. II, 15/09/2021, n. 24940</a:t>
            </a:r>
            <a:r>
              <a:rPr lang="it-IT" i="1" dirty="0"/>
              <a:t>)</a:t>
            </a:r>
            <a:r>
              <a:rPr lang="it-IT" dirty="0"/>
              <a:t>.</a:t>
            </a:r>
          </a:p>
          <a:p>
            <a:pPr marL="0" indent="0">
              <a:buNone/>
            </a:pPr>
            <a:endParaRPr lang="it-IT" dirty="0"/>
          </a:p>
        </p:txBody>
      </p:sp>
    </p:spTree>
    <p:extLst>
      <p:ext uri="{BB962C8B-B14F-4D97-AF65-F5344CB8AC3E}">
        <p14:creationId xmlns:p14="http://schemas.microsoft.com/office/powerpoint/2010/main" val="897164433"/>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o">
  <a:themeElements>
    <a:clrScheme name="Organico">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o">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o">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92</TotalTime>
  <Words>1791</Words>
  <Application>Microsoft Office PowerPoint</Application>
  <PresentationFormat>Widescreen</PresentationFormat>
  <Paragraphs>61</Paragraphs>
  <Slides>17</Slides>
  <Notes>0</Notes>
  <HiddenSlides>0</HiddenSlides>
  <MMClips>0</MMClips>
  <ScaleCrop>false</ScaleCrop>
  <HeadingPairs>
    <vt:vector size="6" baseType="variant">
      <vt:variant>
        <vt:lpstr>Caratteri utilizzati</vt:lpstr>
      </vt:variant>
      <vt:variant>
        <vt:i4>2</vt:i4>
      </vt:variant>
      <vt:variant>
        <vt:lpstr>Tema</vt:lpstr>
      </vt:variant>
      <vt:variant>
        <vt:i4>1</vt:i4>
      </vt:variant>
      <vt:variant>
        <vt:lpstr>Titoli diapositive</vt:lpstr>
      </vt:variant>
      <vt:variant>
        <vt:i4>17</vt:i4>
      </vt:variant>
    </vt:vector>
  </HeadingPairs>
  <TitlesOfParts>
    <vt:vector size="20" baseType="lpstr">
      <vt:lpstr>Arial</vt:lpstr>
      <vt:lpstr>Garamond</vt:lpstr>
      <vt:lpstr>Organico</vt:lpstr>
      <vt:lpstr>LA LEGITTIMAZIONE ATTIVA E L’INTERESSE AD AGIRE NELLE IMPUGNAZIONI “EDILIZIE”.</vt:lpstr>
      <vt:lpstr>Parte I La tutela civilistica nei confronti della attività edificatoria del vicino</vt:lpstr>
      <vt:lpstr>DOPPIA TUTELA NEI CONFRONTI DELL’ATTIVITÀ EDIFICATORIA DEL VICINO</vt:lpstr>
      <vt:lpstr>AZIONI INNANZI AL GIUDICE ORDINARIO EX ART. 872, CO. 2 C.C.</vt:lpstr>
      <vt:lpstr>DISTANZA TRA LE COSTRUZIONI</vt:lpstr>
      <vt:lpstr>(Segue)</vt:lpstr>
      <vt:lpstr>LEGITTIMAZIONE ED INTERESSE AD AGIRE INNANZI AL GIUDICE ORDINARIO</vt:lpstr>
      <vt:lpstr>TUTELA RISARCITORIA INNANZI AL GIUDICE ORDINARIO</vt:lpstr>
      <vt:lpstr>FOCUS: EVOLUZIONE NORMATIVA IN MATERIA DI SPAZI A PARCHEGGI</vt:lpstr>
      <vt:lpstr>(Segue)</vt:lpstr>
      <vt:lpstr>(Segue)</vt:lpstr>
      <vt:lpstr>(Segue)</vt:lpstr>
      <vt:lpstr>VIOLAZIONE DELLA DISTANZA DAI CONFINI</vt:lpstr>
      <vt:lpstr>USUCAPIONE DEL DIRITTO DI VEDUTA O PANORAMA</vt:lpstr>
      <vt:lpstr>USUCAPIONE DELLA SERVITÙ DI MANTENIMENTO DELLA COSTRUZIONE IN VIOLAZIONE DELLA DISTANZA DAI CONFINI</vt:lpstr>
      <vt:lpstr>IUS SUPERVENIENS E DISTANZA DAI CONFINI</vt:lpstr>
      <vt:lpstr>CONVENZIONI TRA PRIVATI CHE AMPLIANO O RESTRINGONO LE FACOLTÀ EDIFICATORIE DEI PRIVATI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LEGITTIMAZIONE ATTIVA E L’INTERESSE AD AGIRE NELLE IMPUGNAZIONI “EDILIZIE”. Piattaforma ZOOM AVAA, 28/01/2022 </dc:title>
  <dc:creator>pc</dc:creator>
  <cp:lastModifiedBy>Segreteria</cp:lastModifiedBy>
  <cp:revision>17</cp:revision>
  <dcterms:created xsi:type="dcterms:W3CDTF">2022-01-27T11:41:04Z</dcterms:created>
  <dcterms:modified xsi:type="dcterms:W3CDTF">2022-02-01T16:30:25Z</dcterms:modified>
</cp:coreProperties>
</file>