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7"/>
  </p:notesMasterIdLst>
  <p:sldIdLst>
    <p:sldId id="256" r:id="rId2"/>
    <p:sldId id="501" r:id="rId3"/>
    <p:sldId id="502" r:id="rId4"/>
    <p:sldId id="505" r:id="rId5"/>
    <p:sldId id="506" r:id="rId6"/>
    <p:sldId id="513" r:id="rId7"/>
    <p:sldId id="567" r:id="rId8"/>
    <p:sldId id="512" r:id="rId9"/>
    <p:sldId id="518" r:id="rId10"/>
    <p:sldId id="519" r:id="rId11"/>
    <p:sldId id="521" r:id="rId12"/>
    <p:sldId id="389" r:id="rId13"/>
    <p:sldId id="523" r:id="rId14"/>
    <p:sldId id="444" r:id="rId15"/>
    <p:sldId id="525" r:id="rId16"/>
    <p:sldId id="527" r:id="rId17"/>
    <p:sldId id="529" r:id="rId18"/>
    <p:sldId id="531" r:id="rId19"/>
    <p:sldId id="533" r:id="rId20"/>
    <p:sldId id="557" r:id="rId21"/>
    <p:sldId id="559" r:id="rId22"/>
    <p:sldId id="561" r:id="rId23"/>
    <p:sldId id="563" r:id="rId24"/>
    <p:sldId id="565" r:id="rId25"/>
    <p:sldId id="535" r:id="rId26"/>
    <p:sldId id="537" r:id="rId27"/>
    <p:sldId id="539" r:id="rId28"/>
    <p:sldId id="541" r:id="rId29"/>
    <p:sldId id="543" r:id="rId30"/>
    <p:sldId id="545" r:id="rId31"/>
    <p:sldId id="547" r:id="rId32"/>
    <p:sldId id="549" r:id="rId33"/>
    <p:sldId id="551" r:id="rId34"/>
    <p:sldId id="553" r:id="rId35"/>
    <p:sldId id="555" r:id="rId36"/>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508"/>
    <p:restoredTop sz="94643"/>
  </p:normalViewPr>
  <p:slideViewPr>
    <p:cSldViewPr snapToGrid="0" snapToObjects="1">
      <p:cViewPr varScale="1">
        <p:scale>
          <a:sx n="124" d="100"/>
          <a:sy n="124" d="100"/>
        </p:scale>
        <p:origin x="200"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dirty="0"/>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2ED113-A127-734A-8B3E-960942B3CE2A}" type="datetimeFigureOut">
              <a:rPr lang="it-IT" smtClean="0"/>
              <a:t>05/10/21</a:t>
            </a:fld>
            <a:endParaRPr lang="it-IT" dirty="0"/>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dirty="0"/>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r>
              <a:rPr lang="it-IT"/>
              <a:t>Modifica gli stili del testo dello schema
Secondo livello
Terzo livello
Quarto livello
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dirty="0"/>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8E192B-4C81-0E48-A2CC-F543D18E6120}" type="slidenum">
              <a:rPr lang="it-IT" smtClean="0"/>
              <a:t>‹N›</a:t>
            </a:fld>
            <a:endParaRPr lang="it-IT" dirty="0"/>
          </a:p>
        </p:txBody>
      </p:sp>
    </p:spTree>
    <p:extLst>
      <p:ext uri="{BB962C8B-B14F-4D97-AF65-F5344CB8AC3E}">
        <p14:creationId xmlns:p14="http://schemas.microsoft.com/office/powerpoint/2010/main" val="3484646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E4B2188-7B27-1648-B1FF-35452EE4A7E5}"/>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49E45E39-AE37-7442-8443-39E36031B84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DD8C08B0-4E3E-C949-9ED2-B99DE61A47C2}"/>
              </a:ext>
            </a:extLst>
          </p:cNvPr>
          <p:cNvSpPr>
            <a:spLocks noGrp="1"/>
          </p:cNvSpPr>
          <p:nvPr>
            <p:ph type="dt" sz="half" idx="10"/>
          </p:nvPr>
        </p:nvSpPr>
        <p:spPr/>
        <p:txBody>
          <a:bodyPr/>
          <a:lstStyle/>
          <a:p>
            <a:fld id="{2C090BF9-3010-C842-98B4-28D15BAB7700}" type="datetimeFigureOut">
              <a:rPr lang="it-IT" smtClean="0"/>
              <a:t>05/10/21</a:t>
            </a:fld>
            <a:endParaRPr lang="it-IT" dirty="0"/>
          </a:p>
        </p:txBody>
      </p:sp>
      <p:sp>
        <p:nvSpPr>
          <p:cNvPr id="5" name="Segnaposto piè di pagina 4">
            <a:extLst>
              <a:ext uri="{FF2B5EF4-FFF2-40B4-BE49-F238E27FC236}">
                <a16:creationId xmlns:a16="http://schemas.microsoft.com/office/drawing/2014/main" id="{D9AEEEE0-78E9-114B-AE3D-51A276F3122D}"/>
              </a:ext>
            </a:extLst>
          </p:cNvPr>
          <p:cNvSpPr>
            <a:spLocks noGrp="1"/>
          </p:cNvSpPr>
          <p:nvPr>
            <p:ph type="ftr" sz="quarter" idx="11"/>
          </p:nvPr>
        </p:nvSpPr>
        <p:spPr/>
        <p:txBody>
          <a:bodyPr/>
          <a:lstStyle/>
          <a:p>
            <a:endParaRPr lang="it-IT" dirty="0"/>
          </a:p>
        </p:txBody>
      </p:sp>
      <p:sp>
        <p:nvSpPr>
          <p:cNvPr id="6" name="Segnaposto numero diapositiva 5">
            <a:extLst>
              <a:ext uri="{FF2B5EF4-FFF2-40B4-BE49-F238E27FC236}">
                <a16:creationId xmlns:a16="http://schemas.microsoft.com/office/drawing/2014/main" id="{F3A25D95-8908-6240-8369-7EC2619A35F2}"/>
              </a:ext>
            </a:extLst>
          </p:cNvPr>
          <p:cNvSpPr>
            <a:spLocks noGrp="1"/>
          </p:cNvSpPr>
          <p:nvPr>
            <p:ph type="sldNum" sz="quarter" idx="12"/>
          </p:nvPr>
        </p:nvSpPr>
        <p:spPr/>
        <p:txBody>
          <a:bodyPr/>
          <a:lstStyle/>
          <a:p>
            <a:fld id="{0A0FAC62-FB94-4D40-B11A-40DA45850EBC}" type="slidenum">
              <a:rPr lang="it-IT" smtClean="0"/>
              <a:t>‹N›</a:t>
            </a:fld>
            <a:endParaRPr lang="it-IT" dirty="0"/>
          </a:p>
        </p:txBody>
      </p:sp>
    </p:spTree>
    <p:extLst>
      <p:ext uri="{BB962C8B-B14F-4D97-AF65-F5344CB8AC3E}">
        <p14:creationId xmlns:p14="http://schemas.microsoft.com/office/powerpoint/2010/main" val="2567142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BC0FA27-7A66-6D42-82F3-FF18AC0D739B}"/>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B4FDA8C9-5CF3-F440-AD69-C83835590BEB}"/>
              </a:ext>
            </a:extLst>
          </p:cNvPr>
          <p:cNvSpPr>
            <a:spLocks noGrp="1"/>
          </p:cNvSpPr>
          <p:nvPr>
            <p:ph idx="1"/>
          </p:nvPr>
        </p:nvSpPr>
        <p:spPr/>
        <p:txBody>
          <a:bodyPr/>
          <a:lstStyle/>
          <a:p>
            <a:r>
              <a:rPr lang="it-IT"/>
              <a:t>Modifica gli stili del testo dello schema
Secondo livello
Terzo livello
Quarto livello
Quinto livello</a:t>
            </a:r>
          </a:p>
        </p:txBody>
      </p:sp>
      <p:sp>
        <p:nvSpPr>
          <p:cNvPr id="4" name="Segnaposto data 3">
            <a:extLst>
              <a:ext uri="{FF2B5EF4-FFF2-40B4-BE49-F238E27FC236}">
                <a16:creationId xmlns:a16="http://schemas.microsoft.com/office/drawing/2014/main" id="{8BE5816E-AC52-BB47-A6C5-458D96519468}"/>
              </a:ext>
            </a:extLst>
          </p:cNvPr>
          <p:cNvSpPr>
            <a:spLocks noGrp="1"/>
          </p:cNvSpPr>
          <p:nvPr>
            <p:ph type="dt" sz="half" idx="10"/>
          </p:nvPr>
        </p:nvSpPr>
        <p:spPr/>
        <p:txBody>
          <a:bodyPr/>
          <a:lstStyle/>
          <a:p>
            <a:fld id="{2C090BF9-3010-C842-98B4-28D15BAB7700}" type="datetimeFigureOut">
              <a:rPr lang="it-IT" smtClean="0"/>
              <a:t>05/10/21</a:t>
            </a:fld>
            <a:endParaRPr lang="it-IT" dirty="0"/>
          </a:p>
        </p:txBody>
      </p:sp>
      <p:sp>
        <p:nvSpPr>
          <p:cNvPr id="5" name="Segnaposto piè di pagina 4">
            <a:extLst>
              <a:ext uri="{FF2B5EF4-FFF2-40B4-BE49-F238E27FC236}">
                <a16:creationId xmlns:a16="http://schemas.microsoft.com/office/drawing/2014/main" id="{882A8CA0-94D1-2842-9662-F8A20CFBAF4F}"/>
              </a:ext>
            </a:extLst>
          </p:cNvPr>
          <p:cNvSpPr>
            <a:spLocks noGrp="1"/>
          </p:cNvSpPr>
          <p:nvPr>
            <p:ph type="ftr" sz="quarter" idx="11"/>
          </p:nvPr>
        </p:nvSpPr>
        <p:spPr/>
        <p:txBody>
          <a:bodyPr/>
          <a:lstStyle/>
          <a:p>
            <a:endParaRPr lang="it-IT" dirty="0"/>
          </a:p>
        </p:txBody>
      </p:sp>
      <p:sp>
        <p:nvSpPr>
          <p:cNvPr id="6" name="Segnaposto numero diapositiva 5">
            <a:extLst>
              <a:ext uri="{FF2B5EF4-FFF2-40B4-BE49-F238E27FC236}">
                <a16:creationId xmlns:a16="http://schemas.microsoft.com/office/drawing/2014/main" id="{3CD94A1B-D116-B14F-A4E6-2B083A6FAF14}"/>
              </a:ext>
            </a:extLst>
          </p:cNvPr>
          <p:cNvSpPr>
            <a:spLocks noGrp="1"/>
          </p:cNvSpPr>
          <p:nvPr>
            <p:ph type="sldNum" sz="quarter" idx="12"/>
          </p:nvPr>
        </p:nvSpPr>
        <p:spPr/>
        <p:txBody>
          <a:bodyPr/>
          <a:lstStyle/>
          <a:p>
            <a:fld id="{0A0FAC62-FB94-4D40-B11A-40DA45850EBC}" type="slidenum">
              <a:rPr lang="it-IT" smtClean="0"/>
              <a:t>‹N›</a:t>
            </a:fld>
            <a:endParaRPr lang="it-IT" dirty="0"/>
          </a:p>
        </p:txBody>
      </p:sp>
    </p:spTree>
    <p:extLst>
      <p:ext uri="{BB962C8B-B14F-4D97-AF65-F5344CB8AC3E}">
        <p14:creationId xmlns:p14="http://schemas.microsoft.com/office/powerpoint/2010/main" val="549722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C4480C5-BD70-4C46-8C2A-D99AAE55774D}"/>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E619FEC6-D6CF-3244-9DA0-54AE7019041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it-IT"/>
              <a:t>Modifica gli stili del testo dello schema
Secondo livello
Terzo livello
Quarto livello
Quinto livello</a:t>
            </a:r>
          </a:p>
        </p:txBody>
      </p:sp>
      <p:sp>
        <p:nvSpPr>
          <p:cNvPr id="4" name="Segnaposto data 3">
            <a:extLst>
              <a:ext uri="{FF2B5EF4-FFF2-40B4-BE49-F238E27FC236}">
                <a16:creationId xmlns:a16="http://schemas.microsoft.com/office/drawing/2014/main" id="{CDCE4D53-C134-0A46-AD29-97DB6B310BD6}"/>
              </a:ext>
            </a:extLst>
          </p:cNvPr>
          <p:cNvSpPr>
            <a:spLocks noGrp="1"/>
          </p:cNvSpPr>
          <p:nvPr>
            <p:ph type="dt" sz="half" idx="10"/>
          </p:nvPr>
        </p:nvSpPr>
        <p:spPr/>
        <p:txBody>
          <a:bodyPr/>
          <a:lstStyle/>
          <a:p>
            <a:fld id="{2C090BF9-3010-C842-98B4-28D15BAB7700}" type="datetimeFigureOut">
              <a:rPr lang="it-IT" smtClean="0"/>
              <a:t>05/10/21</a:t>
            </a:fld>
            <a:endParaRPr lang="it-IT" dirty="0"/>
          </a:p>
        </p:txBody>
      </p:sp>
      <p:sp>
        <p:nvSpPr>
          <p:cNvPr id="5" name="Segnaposto piè di pagina 4">
            <a:extLst>
              <a:ext uri="{FF2B5EF4-FFF2-40B4-BE49-F238E27FC236}">
                <a16:creationId xmlns:a16="http://schemas.microsoft.com/office/drawing/2014/main" id="{16FFD4D0-5B2D-B34E-912D-27595DD50600}"/>
              </a:ext>
            </a:extLst>
          </p:cNvPr>
          <p:cNvSpPr>
            <a:spLocks noGrp="1"/>
          </p:cNvSpPr>
          <p:nvPr>
            <p:ph type="ftr" sz="quarter" idx="11"/>
          </p:nvPr>
        </p:nvSpPr>
        <p:spPr/>
        <p:txBody>
          <a:bodyPr/>
          <a:lstStyle/>
          <a:p>
            <a:endParaRPr lang="it-IT" dirty="0"/>
          </a:p>
        </p:txBody>
      </p:sp>
      <p:sp>
        <p:nvSpPr>
          <p:cNvPr id="6" name="Segnaposto numero diapositiva 5">
            <a:extLst>
              <a:ext uri="{FF2B5EF4-FFF2-40B4-BE49-F238E27FC236}">
                <a16:creationId xmlns:a16="http://schemas.microsoft.com/office/drawing/2014/main" id="{888678B8-D10B-F448-B2E4-BA39D80FB477}"/>
              </a:ext>
            </a:extLst>
          </p:cNvPr>
          <p:cNvSpPr>
            <a:spLocks noGrp="1"/>
          </p:cNvSpPr>
          <p:nvPr>
            <p:ph type="sldNum" sz="quarter" idx="12"/>
          </p:nvPr>
        </p:nvSpPr>
        <p:spPr/>
        <p:txBody>
          <a:bodyPr/>
          <a:lstStyle/>
          <a:p>
            <a:fld id="{0A0FAC62-FB94-4D40-B11A-40DA45850EBC}" type="slidenum">
              <a:rPr lang="it-IT" smtClean="0"/>
              <a:t>‹N›</a:t>
            </a:fld>
            <a:endParaRPr lang="it-IT" dirty="0"/>
          </a:p>
        </p:txBody>
      </p:sp>
    </p:spTree>
    <p:extLst>
      <p:ext uri="{BB962C8B-B14F-4D97-AF65-F5344CB8AC3E}">
        <p14:creationId xmlns:p14="http://schemas.microsoft.com/office/powerpoint/2010/main" val="10350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B2C349A-7F56-F243-ABAB-3F1BE3CB7C57}"/>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86023192-5058-304F-9A57-4583A4BB1AA3}"/>
              </a:ext>
            </a:extLst>
          </p:cNvPr>
          <p:cNvSpPr>
            <a:spLocks noGrp="1"/>
          </p:cNvSpPr>
          <p:nvPr>
            <p:ph sz="half" idx="1"/>
          </p:nvPr>
        </p:nvSpPr>
        <p:spPr>
          <a:xfrm>
            <a:off x="838200" y="1825625"/>
            <a:ext cx="5181600" cy="4351338"/>
          </a:xfrm>
        </p:spPr>
        <p:txBody>
          <a:bodyPr/>
          <a:lstStyle/>
          <a:p>
            <a:r>
              <a:rPr lang="it-IT"/>
              <a:t>Modifica gli stili del testo dello schema
Secondo livello
Terzo livello
Quarto livello
Quinto livello</a:t>
            </a:r>
          </a:p>
        </p:txBody>
      </p:sp>
      <p:sp>
        <p:nvSpPr>
          <p:cNvPr id="4" name="Segnaposto contenuto 3">
            <a:extLst>
              <a:ext uri="{FF2B5EF4-FFF2-40B4-BE49-F238E27FC236}">
                <a16:creationId xmlns:a16="http://schemas.microsoft.com/office/drawing/2014/main" id="{F923ED99-FBC1-2E4E-A241-D2222E932453}"/>
              </a:ext>
            </a:extLst>
          </p:cNvPr>
          <p:cNvSpPr>
            <a:spLocks noGrp="1"/>
          </p:cNvSpPr>
          <p:nvPr>
            <p:ph sz="half" idx="2"/>
          </p:nvPr>
        </p:nvSpPr>
        <p:spPr>
          <a:xfrm>
            <a:off x="6172200" y="1825625"/>
            <a:ext cx="5181600" cy="4351338"/>
          </a:xfrm>
        </p:spPr>
        <p:txBody>
          <a:bodyPr/>
          <a:lstStyle/>
          <a:p>
            <a:r>
              <a:rPr lang="it-IT"/>
              <a:t>Modifica gli stili del testo dello schema
Secondo livello
Terzo livello
Quarto livello
Quinto livello</a:t>
            </a:r>
          </a:p>
        </p:txBody>
      </p:sp>
      <p:sp>
        <p:nvSpPr>
          <p:cNvPr id="5" name="Segnaposto data 4">
            <a:extLst>
              <a:ext uri="{FF2B5EF4-FFF2-40B4-BE49-F238E27FC236}">
                <a16:creationId xmlns:a16="http://schemas.microsoft.com/office/drawing/2014/main" id="{DD5AB138-216E-9F44-BD77-F801D165BB24}"/>
              </a:ext>
            </a:extLst>
          </p:cNvPr>
          <p:cNvSpPr>
            <a:spLocks noGrp="1"/>
          </p:cNvSpPr>
          <p:nvPr>
            <p:ph type="dt" sz="half" idx="10"/>
          </p:nvPr>
        </p:nvSpPr>
        <p:spPr/>
        <p:txBody>
          <a:bodyPr/>
          <a:lstStyle/>
          <a:p>
            <a:fld id="{2C090BF9-3010-C842-98B4-28D15BAB7700}" type="datetimeFigureOut">
              <a:rPr lang="it-IT" smtClean="0"/>
              <a:t>05/10/21</a:t>
            </a:fld>
            <a:endParaRPr lang="it-IT" dirty="0"/>
          </a:p>
        </p:txBody>
      </p:sp>
      <p:sp>
        <p:nvSpPr>
          <p:cNvPr id="6" name="Segnaposto piè di pagina 5">
            <a:extLst>
              <a:ext uri="{FF2B5EF4-FFF2-40B4-BE49-F238E27FC236}">
                <a16:creationId xmlns:a16="http://schemas.microsoft.com/office/drawing/2014/main" id="{73C6574F-6BFE-BB48-8D34-AEEEA1B119CE}"/>
              </a:ext>
            </a:extLst>
          </p:cNvPr>
          <p:cNvSpPr>
            <a:spLocks noGrp="1"/>
          </p:cNvSpPr>
          <p:nvPr>
            <p:ph type="ftr" sz="quarter" idx="11"/>
          </p:nvPr>
        </p:nvSpPr>
        <p:spPr/>
        <p:txBody>
          <a:bodyPr/>
          <a:lstStyle/>
          <a:p>
            <a:endParaRPr lang="it-IT" dirty="0"/>
          </a:p>
        </p:txBody>
      </p:sp>
      <p:sp>
        <p:nvSpPr>
          <p:cNvPr id="7" name="Segnaposto numero diapositiva 6">
            <a:extLst>
              <a:ext uri="{FF2B5EF4-FFF2-40B4-BE49-F238E27FC236}">
                <a16:creationId xmlns:a16="http://schemas.microsoft.com/office/drawing/2014/main" id="{5EA8A691-DDE7-0140-BFCF-DC142CB9D621}"/>
              </a:ext>
            </a:extLst>
          </p:cNvPr>
          <p:cNvSpPr>
            <a:spLocks noGrp="1"/>
          </p:cNvSpPr>
          <p:nvPr>
            <p:ph type="sldNum" sz="quarter" idx="12"/>
          </p:nvPr>
        </p:nvSpPr>
        <p:spPr/>
        <p:txBody>
          <a:bodyPr/>
          <a:lstStyle/>
          <a:p>
            <a:fld id="{0A0FAC62-FB94-4D40-B11A-40DA45850EBC}" type="slidenum">
              <a:rPr lang="it-IT" smtClean="0"/>
              <a:t>‹N›</a:t>
            </a:fld>
            <a:endParaRPr lang="it-IT" dirty="0"/>
          </a:p>
        </p:txBody>
      </p:sp>
    </p:spTree>
    <p:extLst>
      <p:ext uri="{BB962C8B-B14F-4D97-AF65-F5344CB8AC3E}">
        <p14:creationId xmlns:p14="http://schemas.microsoft.com/office/powerpoint/2010/main" val="3805911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A15A3A7-C878-1C4A-95A8-B94F2069DD5D}"/>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40ED7C8F-6940-004C-BE3C-7FDBDDF61C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it-IT"/>
              <a:t>Modifica gli stili del testo dello schema
Secondo livello
Terzo livello
Quarto livello
Quinto livello</a:t>
            </a:r>
          </a:p>
        </p:txBody>
      </p:sp>
      <p:sp>
        <p:nvSpPr>
          <p:cNvPr id="4" name="Segnaposto contenuto 3">
            <a:extLst>
              <a:ext uri="{FF2B5EF4-FFF2-40B4-BE49-F238E27FC236}">
                <a16:creationId xmlns:a16="http://schemas.microsoft.com/office/drawing/2014/main" id="{142F8F99-D0DA-D947-B436-FBABDDDC4C99}"/>
              </a:ext>
            </a:extLst>
          </p:cNvPr>
          <p:cNvSpPr>
            <a:spLocks noGrp="1"/>
          </p:cNvSpPr>
          <p:nvPr>
            <p:ph sz="half" idx="2"/>
          </p:nvPr>
        </p:nvSpPr>
        <p:spPr>
          <a:xfrm>
            <a:off x="839788" y="2505075"/>
            <a:ext cx="5157787" cy="3684588"/>
          </a:xfrm>
        </p:spPr>
        <p:txBody>
          <a:bodyPr/>
          <a:lstStyle/>
          <a:p>
            <a:r>
              <a:rPr lang="it-IT"/>
              <a:t>Modifica gli stili del testo dello schema
Secondo livello
Terzo livello
Quarto livello
Quinto livello</a:t>
            </a:r>
          </a:p>
        </p:txBody>
      </p:sp>
      <p:sp>
        <p:nvSpPr>
          <p:cNvPr id="5" name="Segnaposto testo 4">
            <a:extLst>
              <a:ext uri="{FF2B5EF4-FFF2-40B4-BE49-F238E27FC236}">
                <a16:creationId xmlns:a16="http://schemas.microsoft.com/office/drawing/2014/main" id="{9585CAE4-551A-4C44-9480-1201E9585B0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it-IT"/>
              <a:t>Modifica gli stili del testo dello schema
Secondo livello
Terzo livello
Quarto livello
Quinto livello</a:t>
            </a:r>
          </a:p>
        </p:txBody>
      </p:sp>
      <p:sp>
        <p:nvSpPr>
          <p:cNvPr id="6" name="Segnaposto contenuto 5">
            <a:extLst>
              <a:ext uri="{FF2B5EF4-FFF2-40B4-BE49-F238E27FC236}">
                <a16:creationId xmlns:a16="http://schemas.microsoft.com/office/drawing/2014/main" id="{BAA3E136-654D-4D4E-B3C1-70185879B101}"/>
              </a:ext>
            </a:extLst>
          </p:cNvPr>
          <p:cNvSpPr>
            <a:spLocks noGrp="1"/>
          </p:cNvSpPr>
          <p:nvPr>
            <p:ph sz="quarter" idx="4"/>
          </p:nvPr>
        </p:nvSpPr>
        <p:spPr>
          <a:xfrm>
            <a:off x="6172200" y="2505075"/>
            <a:ext cx="5183188" cy="3684588"/>
          </a:xfrm>
        </p:spPr>
        <p:txBody>
          <a:bodyPr/>
          <a:lstStyle/>
          <a:p>
            <a:r>
              <a:rPr lang="it-IT"/>
              <a:t>Modifica gli stili del testo dello schema
Secondo livello
Terzo livello
Quarto livello
Quinto livello</a:t>
            </a:r>
          </a:p>
        </p:txBody>
      </p:sp>
      <p:sp>
        <p:nvSpPr>
          <p:cNvPr id="7" name="Segnaposto data 6">
            <a:extLst>
              <a:ext uri="{FF2B5EF4-FFF2-40B4-BE49-F238E27FC236}">
                <a16:creationId xmlns:a16="http://schemas.microsoft.com/office/drawing/2014/main" id="{6C742785-3043-6743-855A-66FBABB61E56}"/>
              </a:ext>
            </a:extLst>
          </p:cNvPr>
          <p:cNvSpPr>
            <a:spLocks noGrp="1"/>
          </p:cNvSpPr>
          <p:nvPr>
            <p:ph type="dt" sz="half" idx="10"/>
          </p:nvPr>
        </p:nvSpPr>
        <p:spPr/>
        <p:txBody>
          <a:bodyPr/>
          <a:lstStyle/>
          <a:p>
            <a:fld id="{2C090BF9-3010-C842-98B4-28D15BAB7700}" type="datetimeFigureOut">
              <a:rPr lang="it-IT" smtClean="0"/>
              <a:t>05/10/21</a:t>
            </a:fld>
            <a:endParaRPr lang="it-IT" dirty="0"/>
          </a:p>
        </p:txBody>
      </p:sp>
      <p:sp>
        <p:nvSpPr>
          <p:cNvPr id="8" name="Segnaposto piè di pagina 7">
            <a:extLst>
              <a:ext uri="{FF2B5EF4-FFF2-40B4-BE49-F238E27FC236}">
                <a16:creationId xmlns:a16="http://schemas.microsoft.com/office/drawing/2014/main" id="{C1B61093-4696-534F-8750-847ECF901FC0}"/>
              </a:ext>
            </a:extLst>
          </p:cNvPr>
          <p:cNvSpPr>
            <a:spLocks noGrp="1"/>
          </p:cNvSpPr>
          <p:nvPr>
            <p:ph type="ftr" sz="quarter" idx="11"/>
          </p:nvPr>
        </p:nvSpPr>
        <p:spPr/>
        <p:txBody>
          <a:bodyPr/>
          <a:lstStyle/>
          <a:p>
            <a:endParaRPr lang="it-IT" dirty="0"/>
          </a:p>
        </p:txBody>
      </p:sp>
      <p:sp>
        <p:nvSpPr>
          <p:cNvPr id="9" name="Segnaposto numero diapositiva 8">
            <a:extLst>
              <a:ext uri="{FF2B5EF4-FFF2-40B4-BE49-F238E27FC236}">
                <a16:creationId xmlns:a16="http://schemas.microsoft.com/office/drawing/2014/main" id="{33F8B6CC-23D6-5641-9E4B-8239837688B6}"/>
              </a:ext>
            </a:extLst>
          </p:cNvPr>
          <p:cNvSpPr>
            <a:spLocks noGrp="1"/>
          </p:cNvSpPr>
          <p:nvPr>
            <p:ph type="sldNum" sz="quarter" idx="12"/>
          </p:nvPr>
        </p:nvSpPr>
        <p:spPr/>
        <p:txBody>
          <a:bodyPr/>
          <a:lstStyle/>
          <a:p>
            <a:fld id="{0A0FAC62-FB94-4D40-B11A-40DA45850EBC}" type="slidenum">
              <a:rPr lang="it-IT" smtClean="0"/>
              <a:t>‹N›</a:t>
            </a:fld>
            <a:endParaRPr lang="it-IT" dirty="0"/>
          </a:p>
        </p:txBody>
      </p:sp>
    </p:spTree>
    <p:extLst>
      <p:ext uri="{BB962C8B-B14F-4D97-AF65-F5344CB8AC3E}">
        <p14:creationId xmlns:p14="http://schemas.microsoft.com/office/powerpoint/2010/main" val="4027185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E646843-6046-3A49-9D98-3F5376CBB64C}"/>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F7F7F8BC-0924-1A42-8EEC-3B19740BD21F}"/>
              </a:ext>
            </a:extLst>
          </p:cNvPr>
          <p:cNvSpPr>
            <a:spLocks noGrp="1"/>
          </p:cNvSpPr>
          <p:nvPr>
            <p:ph type="dt" sz="half" idx="10"/>
          </p:nvPr>
        </p:nvSpPr>
        <p:spPr/>
        <p:txBody>
          <a:bodyPr/>
          <a:lstStyle/>
          <a:p>
            <a:fld id="{2C090BF9-3010-C842-98B4-28D15BAB7700}" type="datetimeFigureOut">
              <a:rPr lang="it-IT" smtClean="0"/>
              <a:t>05/10/21</a:t>
            </a:fld>
            <a:endParaRPr lang="it-IT" dirty="0"/>
          </a:p>
        </p:txBody>
      </p:sp>
      <p:sp>
        <p:nvSpPr>
          <p:cNvPr id="4" name="Segnaposto piè di pagina 3">
            <a:extLst>
              <a:ext uri="{FF2B5EF4-FFF2-40B4-BE49-F238E27FC236}">
                <a16:creationId xmlns:a16="http://schemas.microsoft.com/office/drawing/2014/main" id="{F91B0ACE-4704-1A47-AE1D-7506402D1843}"/>
              </a:ext>
            </a:extLst>
          </p:cNvPr>
          <p:cNvSpPr>
            <a:spLocks noGrp="1"/>
          </p:cNvSpPr>
          <p:nvPr>
            <p:ph type="ftr" sz="quarter" idx="11"/>
          </p:nvPr>
        </p:nvSpPr>
        <p:spPr/>
        <p:txBody>
          <a:bodyPr/>
          <a:lstStyle/>
          <a:p>
            <a:endParaRPr lang="it-IT" dirty="0"/>
          </a:p>
        </p:txBody>
      </p:sp>
      <p:sp>
        <p:nvSpPr>
          <p:cNvPr id="5" name="Segnaposto numero diapositiva 4">
            <a:extLst>
              <a:ext uri="{FF2B5EF4-FFF2-40B4-BE49-F238E27FC236}">
                <a16:creationId xmlns:a16="http://schemas.microsoft.com/office/drawing/2014/main" id="{C5F55F9F-19B0-9C4D-B674-BE6FC6564456}"/>
              </a:ext>
            </a:extLst>
          </p:cNvPr>
          <p:cNvSpPr>
            <a:spLocks noGrp="1"/>
          </p:cNvSpPr>
          <p:nvPr>
            <p:ph type="sldNum" sz="quarter" idx="12"/>
          </p:nvPr>
        </p:nvSpPr>
        <p:spPr/>
        <p:txBody>
          <a:bodyPr/>
          <a:lstStyle/>
          <a:p>
            <a:fld id="{0A0FAC62-FB94-4D40-B11A-40DA45850EBC}" type="slidenum">
              <a:rPr lang="it-IT" smtClean="0"/>
              <a:t>‹N›</a:t>
            </a:fld>
            <a:endParaRPr lang="it-IT" dirty="0"/>
          </a:p>
        </p:txBody>
      </p:sp>
    </p:spTree>
    <p:extLst>
      <p:ext uri="{BB962C8B-B14F-4D97-AF65-F5344CB8AC3E}">
        <p14:creationId xmlns:p14="http://schemas.microsoft.com/office/powerpoint/2010/main" val="2633380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441FA993-879D-2645-A1AE-66A44EA4B1A2}"/>
              </a:ext>
            </a:extLst>
          </p:cNvPr>
          <p:cNvSpPr>
            <a:spLocks noGrp="1"/>
          </p:cNvSpPr>
          <p:nvPr>
            <p:ph type="dt" sz="half" idx="10"/>
          </p:nvPr>
        </p:nvSpPr>
        <p:spPr/>
        <p:txBody>
          <a:bodyPr/>
          <a:lstStyle/>
          <a:p>
            <a:fld id="{2C090BF9-3010-C842-98B4-28D15BAB7700}" type="datetimeFigureOut">
              <a:rPr lang="it-IT" smtClean="0"/>
              <a:t>05/10/21</a:t>
            </a:fld>
            <a:endParaRPr lang="it-IT" dirty="0"/>
          </a:p>
        </p:txBody>
      </p:sp>
      <p:sp>
        <p:nvSpPr>
          <p:cNvPr id="3" name="Segnaposto piè di pagina 2">
            <a:extLst>
              <a:ext uri="{FF2B5EF4-FFF2-40B4-BE49-F238E27FC236}">
                <a16:creationId xmlns:a16="http://schemas.microsoft.com/office/drawing/2014/main" id="{6150E537-B847-B646-BE6E-0EAB8E1B2523}"/>
              </a:ext>
            </a:extLst>
          </p:cNvPr>
          <p:cNvSpPr>
            <a:spLocks noGrp="1"/>
          </p:cNvSpPr>
          <p:nvPr>
            <p:ph type="ftr" sz="quarter" idx="11"/>
          </p:nvPr>
        </p:nvSpPr>
        <p:spPr/>
        <p:txBody>
          <a:bodyPr/>
          <a:lstStyle/>
          <a:p>
            <a:endParaRPr lang="it-IT" dirty="0"/>
          </a:p>
        </p:txBody>
      </p:sp>
      <p:sp>
        <p:nvSpPr>
          <p:cNvPr id="4" name="Segnaposto numero diapositiva 3">
            <a:extLst>
              <a:ext uri="{FF2B5EF4-FFF2-40B4-BE49-F238E27FC236}">
                <a16:creationId xmlns:a16="http://schemas.microsoft.com/office/drawing/2014/main" id="{061529E1-D8DA-7341-85E4-E32156C86F46}"/>
              </a:ext>
            </a:extLst>
          </p:cNvPr>
          <p:cNvSpPr>
            <a:spLocks noGrp="1"/>
          </p:cNvSpPr>
          <p:nvPr>
            <p:ph type="sldNum" sz="quarter" idx="12"/>
          </p:nvPr>
        </p:nvSpPr>
        <p:spPr/>
        <p:txBody>
          <a:bodyPr/>
          <a:lstStyle/>
          <a:p>
            <a:fld id="{0A0FAC62-FB94-4D40-B11A-40DA45850EBC}" type="slidenum">
              <a:rPr lang="it-IT" smtClean="0"/>
              <a:t>‹N›</a:t>
            </a:fld>
            <a:endParaRPr lang="it-IT" dirty="0"/>
          </a:p>
        </p:txBody>
      </p:sp>
    </p:spTree>
    <p:extLst>
      <p:ext uri="{BB962C8B-B14F-4D97-AF65-F5344CB8AC3E}">
        <p14:creationId xmlns:p14="http://schemas.microsoft.com/office/powerpoint/2010/main" val="39233816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FEB8AAF-37E0-1140-A5AE-90F791DFD30C}"/>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7639476E-3BD4-9B46-AA14-205AE5E66CB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r>
              <a:rPr lang="it-IT"/>
              <a:t>Modifica gli stili del testo dello schema
Secondo livello
Terzo livello
Quarto livello
Quinto livello</a:t>
            </a:r>
          </a:p>
        </p:txBody>
      </p:sp>
      <p:sp>
        <p:nvSpPr>
          <p:cNvPr id="4" name="Segnaposto testo 3">
            <a:extLst>
              <a:ext uri="{FF2B5EF4-FFF2-40B4-BE49-F238E27FC236}">
                <a16:creationId xmlns:a16="http://schemas.microsoft.com/office/drawing/2014/main" id="{0F675138-CB30-DD4C-B5E4-2178EAC5B8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it-IT"/>
              <a:t>Modifica gli stili del testo dello schema
Secondo livello
Terzo livello
Quarto livello
Quinto livello</a:t>
            </a:r>
          </a:p>
        </p:txBody>
      </p:sp>
      <p:sp>
        <p:nvSpPr>
          <p:cNvPr id="5" name="Segnaposto data 4">
            <a:extLst>
              <a:ext uri="{FF2B5EF4-FFF2-40B4-BE49-F238E27FC236}">
                <a16:creationId xmlns:a16="http://schemas.microsoft.com/office/drawing/2014/main" id="{52AC2EC7-F650-7846-99E8-38CCB8683A58}"/>
              </a:ext>
            </a:extLst>
          </p:cNvPr>
          <p:cNvSpPr>
            <a:spLocks noGrp="1"/>
          </p:cNvSpPr>
          <p:nvPr>
            <p:ph type="dt" sz="half" idx="10"/>
          </p:nvPr>
        </p:nvSpPr>
        <p:spPr/>
        <p:txBody>
          <a:bodyPr/>
          <a:lstStyle/>
          <a:p>
            <a:fld id="{2C090BF9-3010-C842-98B4-28D15BAB7700}" type="datetimeFigureOut">
              <a:rPr lang="it-IT" smtClean="0"/>
              <a:t>05/10/21</a:t>
            </a:fld>
            <a:endParaRPr lang="it-IT" dirty="0"/>
          </a:p>
        </p:txBody>
      </p:sp>
      <p:sp>
        <p:nvSpPr>
          <p:cNvPr id="6" name="Segnaposto piè di pagina 5">
            <a:extLst>
              <a:ext uri="{FF2B5EF4-FFF2-40B4-BE49-F238E27FC236}">
                <a16:creationId xmlns:a16="http://schemas.microsoft.com/office/drawing/2014/main" id="{11B7273A-BBBC-CD4E-A8C4-79C0594FEA8F}"/>
              </a:ext>
            </a:extLst>
          </p:cNvPr>
          <p:cNvSpPr>
            <a:spLocks noGrp="1"/>
          </p:cNvSpPr>
          <p:nvPr>
            <p:ph type="ftr" sz="quarter" idx="11"/>
          </p:nvPr>
        </p:nvSpPr>
        <p:spPr/>
        <p:txBody>
          <a:bodyPr/>
          <a:lstStyle/>
          <a:p>
            <a:endParaRPr lang="it-IT" dirty="0"/>
          </a:p>
        </p:txBody>
      </p:sp>
      <p:sp>
        <p:nvSpPr>
          <p:cNvPr id="7" name="Segnaposto numero diapositiva 6">
            <a:extLst>
              <a:ext uri="{FF2B5EF4-FFF2-40B4-BE49-F238E27FC236}">
                <a16:creationId xmlns:a16="http://schemas.microsoft.com/office/drawing/2014/main" id="{19A69C07-329C-B34E-9533-53C507F55BCA}"/>
              </a:ext>
            </a:extLst>
          </p:cNvPr>
          <p:cNvSpPr>
            <a:spLocks noGrp="1"/>
          </p:cNvSpPr>
          <p:nvPr>
            <p:ph type="sldNum" sz="quarter" idx="12"/>
          </p:nvPr>
        </p:nvSpPr>
        <p:spPr/>
        <p:txBody>
          <a:bodyPr/>
          <a:lstStyle/>
          <a:p>
            <a:fld id="{0A0FAC62-FB94-4D40-B11A-40DA45850EBC}" type="slidenum">
              <a:rPr lang="it-IT" smtClean="0"/>
              <a:t>‹N›</a:t>
            </a:fld>
            <a:endParaRPr lang="it-IT" dirty="0"/>
          </a:p>
        </p:txBody>
      </p:sp>
    </p:spTree>
    <p:extLst>
      <p:ext uri="{BB962C8B-B14F-4D97-AF65-F5344CB8AC3E}">
        <p14:creationId xmlns:p14="http://schemas.microsoft.com/office/powerpoint/2010/main" val="37473790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511C8A6-52F6-0A4E-8CD9-872692BC5FBC}"/>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9D05111D-E5BF-AB4C-A98C-C69B9D0588E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dirty="0"/>
          </a:p>
        </p:txBody>
      </p:sp>
      <p:sp>
        <p:nvSpPr>
          <p:cNvPr id="4" name="Segnaposto testo 3">
            <a:extLst>
              <a:ext uri="{FF2B5EF4-FFF2-40B4-BE49-F238E27FC236}">
                <a16:creationId xmlns:a16="http://schemas.microsoft.com/office/drawing/2014/main" id="{81C19CB5-FB60-1344-8559-7067157873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it-IT"/>
              <a:t>Modifica gli stili del testo dello schema
Secondo livello
Terzo livello
Quarto livello
Quinto livello</a:t>
            </a:r>
          </a:p>
        </p:txBody>
      </p:sp>
      <p:sp>
        <p:nvSpPr>
          <p:cNvPr id="5" name="Segnaposto data 4">
            <a:extLst>
              <a:ext uri="{FF2B5EF4-FFF2-40B4-BE49-F238E27FC236}">
                <a16:creationId xmlns:a16="http://schemas.microsoft.com/office/drawing/2014/main" id="{0A837D5D-A25D-124A-ADC9-62DFC4E5E4B5}"/>
              </a:ext>
            </a:extLst>
          </p:cNvPr>
          <p:cNvSpPr>
            <a:spLocks noGrp="1"/>
          </p:cNvSpPr>
          <p:nvPr>
            <p:ph type="dt" sz="half" idx="10"/>
          </p:nvPr>
        </p:nvSpPr>
        <p:spPr/>
        <p:txBody>
          <a:bodyPr/>
          <a:lstStyle/>
          <a:p>
            <a:fld id="{2C090BF9-3010-C842-98B4-28D15BAB7700}" type="datetimeFigureOut">
              <a:rPr lang="it-IT" smtClean="0"/>
              <a:t>05/10/21</a:t>
            </a:fld>
            <a:endParaRPr lang="it-IT" dirty="0"/>
          </a:p>
        </p:txBody>
      </p:sp>
      <p:sp>
        <p:nvSpPr>
          <p:cNvPr id="6" name="Segnaposto piè di pagina 5">
            <a:extLst>
              <a:ext uri="{FF2B5EF4-FFF2-40B4-BE49-F238E27FC236}">
                <a16:creationId xmlns:a16="http://schemas.microsoft.com/office/drawing/2014/main" id="{C3EC288F-D1BD-CC42-8252-516511FFE726}"/>
              </a:ext>
            </a:extLst>
          </p:cNvPr>
          <p:cNvSpPr>
            <a:spLocks noGrp="1"/>
          </p:cNvSpPr>
          <p:nvPr>
            <p:ph type="ftr" sz="quarter" idx="11"/>
          </p:nvPr>
        </p:nvSpPr>
        <p:spPr/>
        <p:txBody>
          <a:bodyPr/>
          <a:lstStyle/>
          <a:p>
            <a:endParaRPr lang="it-IT" dirty="0"/>
          </a:p>
        </p:txBody>
      </p:sp>
      <p:sp>
        <p:nvSpPr>
          <p:cNvPr id="7" name="Segnaposto numero diapositiva 6">
            <a:extLst>
              <a:ext uri="{FF2B5EF4-FFF2-40B4-BE49-F238E27FC236}">
                <a16:creationId xmlns:a16="http://schemas.microsoft.com/office/drawing/2014/main" id="{C0582302-5D9F-2748-864F-BCEB4B6DF943}"/>
              </a:ext>
            </a:extLst>
          </p:cNvPr>
          <p:cNvSpPr>
            <a:spLocks noGrp="1"/>
          </p:cNvSpPr>
          <p:nvPr>
            <p:ph type="sldNum" sz="quarter" idx="12"/>
          </p:nvPr>
        </p:nvSpPr>
        <p:spPr/>
        <p:txBody>
          <a:bodyPr/>
          <a:lstStyle/>
          <a:p>
            <a:fld id="{0A0FAC62-FB94-4D40-B11A-40DA45850EBC}" type="slidenum">
              <a:rPr lang="it-IT" smtClean="0"/>
              <a:t>‹N›</a:t>
            </a:fld>
            <a:endParaRPr lang="it-IT" dirty="0"/>
          </a:p>
        </p:txBody>
      </p:sp>
    </p:spTree>
    <p:extLst>
      <p:ext uri="{BB962C8B-B14F-4D97-AF65-F5344CB8AC3E}">
        <p14:creationId xmlns:p14="http://schemas.microsoft.com/office/powerpoint/2010/main" val="30918628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E8E1516-061C-A54E-860E-3226F067A795}"/>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8BA5A8C7-037B-5C42-A69E-AB46E4CB5093}"/>
              </a:ext>
            </a:extLst>
          </p:cNvPr>
          <p:cNvSpPr>
            <a:spLocks noGrp="1"/>
          </p:cNvSpPr>
          <p:nvPr>
            <p:ph type="body" orient="vert" idx="1"/>
          </p:nvPr>
        </p:nvSpPr>
        <p:spPr/>
        <p:txBody>
          <a:bodyPr vert="eaVert"/>
          <a:lstStyle/>
          <a:p>
            <a:r>
              <a:rPr lang="it-IT"/>
              <a:t>Modifica gli stili del testo dello schema
Secondo livello
Terzo livello
Quarto livello
Quinto livello</a:t>
            </a:r>
          </a:p>
        </p:txBody>
      </p:sp>
      <p:sp>
        <p:nvSpPr>
          <p:cNvPr id="4" name="Segnaposto data 3">
            <a:extLst>
              <a:ext uri="{FF2B5EF4-FFF2-40B4-BE49-F238E27FC236}">
                <a16:creationId xmlns:a16="http://schemas.microsoft.com/office/drawing/2014/main" id="{344110CA-CC17-DF4B-B302-944C9F8C60D6}"/>
              </a:ext>
            </a:extLst>
          </p:cNvPr>
          <p:cNvSpPr>
            <a:spLocks noGrp="1"/>
          </p:cNvSpPr>
          <p:nvPr>
            <p:ph type="dt" sz="half" idx="10"/>
          </p:nvPr>
        </p:nvSpPr>
        <p:spPr/>
        <p:txBody>
          <a:bodyPr/>
          <a:lstStyle/>
          <a:p>
            <a:fld id="{2C090BF9-3010-C842-98B4-28D15BAB7700}" type="datetimeFigureOut">
              <a:rPr lang="it-IT" smtClean="0"/>
              <a:t>05/10/21</a:t>
            </a:fld>
            <a:endParaRPr lang="it-IT" dirty="0"/>
          </a:p>
        </p:txBody>
      </p:sp>
      <p:sp>
        <p:nvSpPr>
          <p:cNvPr id="5" name="Segnaposto piè di pagina 4">
            <a:extLst>
              <a:ext uri="{FF2B5EF4-FFF2-40B4-BE49-F238E27FC236}">
                <a16:creationId xmlns:a16="http://schemas.microsoft.com/office/drawing/2014/main" id="{77A57F4F-8854-7743-ADB7-32149B09D696}"/>
              </a:ext>
            </a:extLst>
          </p:cNvPr>
          <p:cNvSpPr>
            <a:spLocks noGrp="1"/>
          </p:cNvSpPr>
          <p:nvPr>
            <p:ph type="ftr" sz="quarter" idx="11"/>
          </p:nvPr>
        </p:nvSpPr>
        <p:spPr/>
        <p:txBody>
          <a:bodyPr/>
          <a:lstStyle/>
          <a:p>
            <a:endParaRPr lang="it-IT" dirty="0"/>
          </a:p>
        </p:txBody>
      </p:sp>
      <p:sp>
        <p:nvSpPr>
          <p:cNvPr id="6" name="Segnaposto numero diapositiva 5">
            <a:extLst>
              <a:ext uri="{FF2B5EF4-FFF2-40B4-BE49-F238E27FC236}">
                <a16:creationId xmlns:a16="http://schemas.microsoft.com/office/drawing/2014/main" id="{6493AAFA-AEBB-D440-A7F9-579444BD5205}"/>
              </a:ext>
            </a:extLst>
          </p:cNvPr>
          <p:cNvSpPr>
            <a:spLocks noGrp="1"/>
          </p:cNvSpPr>
          <p:nvPr>
            <p:ph type="sldNum" sz="quarter" idx="12"/>
          </p:nvPr>
        </p:nvSpPr>
        <p:spPr/>
        <p:txBody>
          <a:bodyPr/>
          <a:lstStyle/>
          <a:p>
            <a:fld id="{0A0FAC62-FB94-4D40-B11A-40DA45850EBC}" type="slidenum">
              <a:rPr lang="it-IT" smtClean="0"/>
              <a:t>‹N›</a:t>
            </a:fld>
            <a:endParaRPr lang="it-IT" dirty="0"/>
          </a:p>
        </p:txBody>
      </p:sp>
    </p:spTree>
    <p:extLst>
      <p:ext uri="{BB962C8B-B14F-4D97-AF65-F5344CB8AC3E}">
        <p14:creationId xmlns:p14="http://schemas.microsoft.com/office/powerpoint/2010/main" val="41106309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E25F8B76-121C-5042-9BEE-16E57CE2E221}"/>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284665FD-8D76-9949-89AA-0394E38DE9E7}"/>
              </a:ext>
            </a:extLst>
          </p:cNvPr>
          <p:cNvSpPr>
            <a:spLocks noGrp="1"/>
          </p:cNvSpPr>
          <p:nvPr>
            <p:ph type="body" orient="vert" idx="1"/>
          </p:nvPr>
        </p:nvSpPr>
        <p:spPr>
          <a:xfrm>
            <a:off x="838200" y="365125"/>
            <a:ext cx="7734300" cy="5811838"/>
          </a:xfrm>
        </p:spPr>
        <p:txBody>
          <a:bodyPr vert="eaVert"/>
          <a:lstStyle/>
          <a:p>
            <a:r>
              <a:rPr lang="it-IT"/>
              <a:t>Modifica gli stili del testo dello schema
Secondo livello
Terzo livello
Quarto livello
Quinto livello</a:t>
            </a:r>
          </a:p>
        </p:txBody>
      </p:sp>
      <p:sp>
        <p:nvSpPr>
          <p:cNvPr id="4" name="Segnaposto data 3">
            <a:extLst>
              <a:ext uri="{FF2B5EF4-FFF2-40B4-BE49-F238E27FC236}">
                <a16:creationId xmlns:a16="http://schemas.microsoft.com/office/drawing/2014/main" id="{243A2FBE-68C4-1A46-B072-52479B560AE5}"/>
              </a:ext>
            </a:extLst>
          </p:cNvPr>
          <p:cNvSpPr>
            <a:spLocks noGrp="1"/>
          </p:cNvSpPr>
          <p:nvPr>
            <p:ph type="dt" sz="half" idx="10"/>
          </p:nvPr>
        </p:nvSpPr>
        <p:spPr/>
        <p:txBody>
          <a:bodyPr/>
          <a:lstStyle/>
          <a:p>
            <a:fld id="{2C090BF9-3010-C842-98B4-28D15BAB7700}" type="datetimeFigureOut">
              <a:rPr lang="it-IT" smtClean="0"/>
              <a:t>05/10/21</a:t>
            </a:fld>
            <a:endParaRPr lang="it-IT" dirty="0"/>
          </a:p>
        </p:txBody>
      </p:sp>
      <p:sp>
        <p:nvSpPr>
          <p:cNvPr id="5" name="Segnaposto piè di pagina 4">
            <a:extLst>
              <a:ext uri="{FF2B5EF4-FFF2-40B4-BE49-F238E27FC236}">
                <a16:creationId xmlns:a16="http://schemas.microsoft.com/office/drawing/2014/main" id="{D7707A37-ED61-E244-B914-9ECF1052FA3E}"/>
              </a:ext>
            </a:extLst>
          </p:cNvPr>
          <p:cNvSpPr>
            <a:spLocks noGrp="1"/>
          </p:cNvSpPr>
          <p:nvPr>
            <p:ph type="ftr" sz="quarter" idx="11"/>
          </p:nvPr>
        </p:nvSpPr>
        <p:spPr/>
        <p:txBody>
          <a:bodyPr/>
          <a:lstStyle/>
          <a:p>
            <a:endParaRPr lang="it-IT" dirty="0"/>
          </a:p>
        </p:txBody>
      </p:sp>
      <p:sp>
        <p:nvSpPr>
          <p:cNvPr id="6" name="Segnaposto numero diapositiva 5">
            <a:extLst>
              <a:ext uri="{FF2B5EF4-FFF2-40B4-BE49-F238E27FC236}">
                <a16:creationId xmlns:a16="http://schemas.microsoft.com/office/drawing/2014/main" id="{3731A195-809E-CD45-9677-4D867816F151}"/>
              </a:ext>
            </a:extLst>
          </p:cNvPr>
          <p:cNvSpPr>
            <a:spLocks noGrp="1"/>
          </p:cNvSpPr>
          <p:nvPr>
            <p:ph type="sldNum" sz="quarter" idx="12"/>
          </p:nvPr>
        </p:nvSpPr>
        <p:spPr/>
        <p:txBody>
          <a:bodyPr/>
          <a:lstStyle/>
          <a:p>
            <a:fld id="{0A0FAC62-FB94-4D40-B11A-40DA45850EBC}" type="slidenum">
              <a:rPr lang="it-IT" smtClean="0"/>
              <a:t>‹N›</a:t>
            </a:fld>
            <a:endParaRPr lang="it-IT" dirty="0"/>
          </a:p>
        </p:txBody>
      </p:sp>
    </p:spTree>
    <p:extLst>
      <p:ext uri="{BB962C8B-B14F-4D97-AF65-F5344CB8AC3E}">
        <p14:creationId xmlns:p14="http://schemas.microsoft.com/office/powerpoint/2010/main" val="23675472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D5103C11-9FC3-0D40-9F39-0FBDD768D3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16CCD5AE-BBB6-714A-B7CA-BB8F6342075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r>
              <a:rPr lang="it-IT"/>
              <a:t>Modifica gli stili del testo dello schema
Secondo livello
Terzo livello
Quarto livello
Quinto livello</a:t>
            </a:r>
          </a:p>
        </p:txBody>
      </p:sp>
      <p:sp>
        <p:nvSpPr>
          <p:cNvPr id="4" name="Segnaposto data 3">
            <a:extLst>
              <a:ext uri="{FF2B5EF4-FFF2-40B4-BE49-F238E27FC236}">
                <a16:creationId xmlns:a16="http://schemas.microsoft.com/office/drawing/2014/main" id="{FD2D9C0F-1198-9846-B2AB-D21CF834FF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090BF9-3010-C842-98B4-28D15BAB7700}" type="datetimeFigureOut">
              <a:rPr lang="it-IT" smtClean="0"/>
              <a:t>05/10/21</a:t>
            </a:fld>
            <a:endParaRPr lang="it-IT" dirty="0"/>
          </a:p>
        </p:txBody>
      </p:sp>
      <p:sp>
        <p:nvSpPr>
          <p:cNvPr id="5" name="Segnaposto piè di pagina 4">
            <a:extLst>
              <a:ext uri="{FF2B5EF4-FFF2-40B4-BE49-F238E27FC236}">
                <a16:creationId xmlns:a16="http://schemas.microsoft.com/office/drawing/2014/main" id="{7E62E2C1-3222-AE49-A69D-A74CB73483E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dirty="0"/>
          </a:p>
        </p:txBody>
      </p:sp>
      <p:sp>
        <p:nvSpPr>
          <p:cNvPr id="6" name="Segnaposto numero diapositiva 5">
            <a:extLst>
              <a:ext uri="{FF2B5EF4-FFF2-40B4-BE49-F238E27FC236}">
                <a16:creationId xmlns:a16="http://schemas.microsoft.com/office/drawing/2014/main" id="{DCB0B4C0-EE6A-8540-BDAA-49E51D2069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0FAC62-FB94-4D40-B11A-40DA45850EBC}" type="slidenum">
              <a:rPr lang="it-IT" smtClean="0"/>
              <a:t>‹N›</a:t>
            </a:fld>
            <a:endParaRPr lang="it-IT" dirty="0"/>
          </a:p>
        </p:txBody>
      </p:sp>
    </p:spTree>
    <p:extLst>
      <p:ext uri="{BB962C8B-B14F-4D97-AF65-F5344CB8AC3E}">
        <p14:creationId xmlns:p14="http://schemas.microsoft.com/office/powerpoint/2010/main" val="3280642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30B8E24-02B1-8941-AD17-318384FCAF50}"/>
              </a:ext>
            </a:extLst>
          </p:cNvPr>
          <p:cNvSpPr>
            <a:spLocks noGrp="1"/>
          </p:cNvSpPr>
          <p:nvPr>
            <p:ph type="ctrTitle"/>
          </p:nvPr>
        </p:nvSpPr>
        <p:spPr/>
        <p:txBody>
          <a:bodyPr>
            <a:noAutofit/>
          </a:bodyPr>
          <a:lstStyle/>
          <a:p>
            <a:r>
              <a:rPr lang="it-IT" sz="3600" b="1" cap="all" dirty="0"/>
              <a:t>LA L.R. 19/2021: LO STATO LEGITTIMO DEGLI IMMOBILI E LA SCIA IN DIRETTA ESECUZIONE DELLO STRUMENTO URBANISTICO GENERALE</a:t>
            </a:r>
            <a:br>
              <a:rPr lang="it-IT" sz="3600" b="1" cap="all" dirty="0"/>
            </a:br>
            <a:endParaRPr lang="it-IT" sz="3600" b="1" dirty="0"/>
          </a:p>
        </p:txBody>
      </p:sp>
      <p:sp>
        <p:nvSpPr>
          <p:cNvPr id="3" name="Sottotitolo 2">
            <a:extLst>
              <a:ext uri="{FF2B5EF4-FFF2-40B4-BE49-F238E27FC236}">
                <a16:creationId xmlns:a16="http://schemas.microsoft.com/office/drawing/2014/main" id="{481F091E-B4AC-F24C-9B3C-3EBCC1CBA722}"/>
              </a:ext>
            </a:extLst>
          </p:cNvPr>
          <p:cNvSpPr>
            <a:spLocks noGrp="1"/>
          </p:cNvSpPr>
          <p:nvPr>
            <p:ph type="subTitle" idx="1"/>
          </p:nvPr>
        </p:nvSpPr>
        <p:spPr/>
        <p:txBody>
          <a:bodyPr>
            <a:normAutofit fontScale="25000" lnSpcReduction="20000"/>
          </a:bodyPr>
          <a:lstStyle/>
          <a:p>
            <a:endParaRPr lang="it-IT" sz="12000" dirty="0"/>
          </a:p>
          <a:p>
            <a:r>
              <a:rPr lang="it-IT" sz="12000" dirty="0"/>
              <a:t>Comune di Spinea</a:t>
            </a:r>
          </a:p>
          <a:p>
            <a:r>
              <a:rPr lang="it-IT" sz="12000" dirty="0"/>
              <a:t>24 settembre 2021</a:t>
            </a:r>
          </a:p>
          <a:p>
            <a:endParaRPr lang="it-IT" sz="12000" dirty="0"/>
          </a:p>
          <a:p>
            <a:endParaRPr lang="it-IT" dirty="0"/>
          </a:p>
          <a:p>
            <a:pPr algn="r"/>
            <a:endParaRPr lang="it-IT" sz="8000" dirty="0"/>
          </a:p>
          <a:p>
            <a:r>
              <a:rPr lang="it-IT" sz="8000" dirty="0"/>
              <a:t>Alessandro Veronese</a:t>
            </a:r>
          </a:p>
          <a:p>
            <a:r>
              <a:rPr lang="it-IT" sz="8000" dirty="0"/>
              <a:t>MDA Studio Legale</a:t>
            </a:r>
          </a:p>
        </p:txBody>
      </p:sp>
    </p:spTree>
    <p:extLst>
      <p:ext uri="{BB962C8B-B14F-4D97-AF65-F5344CB8AC3E}">
        <p14:creationId xmlns:p14="http://schemas.microsoft.com/office/powerpoint/2010/main" val="19187828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b="1" dirty="0"/>
              <a:t>LO STATO LEGITTIMO DEGLI IMMOBILI</a:t>
            </a:r>
            <a:br>
              <a:rPr lang="it-IT" b="1" dirty="0"/>
            </a:br>
            <a:r>
              <a:rPr lang="it-IT" b="1" dirty="0"/>
              <a:t>ART. 9 BIS, c. 1 BIS, DPR 380/2001</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a:bodyPr>
          <a:lstStyle/>
          <a:p>
            <a:pPr marL="0" indent="0" algn="just">
              <a:buNone/>
            </a:pPr>
            <a:r>
              <a:rPr lang="it-IT" dirty="0"/>
              <a:t>La legislazione emergenziale (art. 10, c. 1, </a:t>
            </a:r>
            <a:r>
              <a:rPr lang="it-IT" dirty="0" err="1"/>
              <a:t>lett</a:t>
            </a:r>
            <a:r>
              <a:rPr lang="it-IT" dirty="0"/>
              <a:t>. d), DL 76/2020, </a:t>
            </a:r>
            <a:r>
              <a:rPr lang="it-IT" dirty="0" err="1"/>
              <a:t>conv</a:t>
            </a:r>
            <a:r>
              <a:rPr lang="it-IT" dirty="0"/>
              <a:t>. in L. 120/2020) ha introdotto il comma 1 bis all’art. 9 bis TUE, in tema di stato legittimo degli immobili. </a:t>
            </a:r>
          </a:p>
          <a:p>
            <a:pPr marL="0" indent="0" algn="just">
              <a:buNone/>
            </a:pPr>
            <a:r>
              <a:rPr lang="it-IT" dirty="0"/>
              <a:t>Tre periodi e tre concetti diversi:</a:t>
            </a:r>
          </a:p>
          <a:p>
            <a:pPr marL="0" indent="0" algn="just">
              <a:buNone/>
            </a:pPr>
            <a:r>
              <a:rPr lang="it-IT" dirty="0"/>
              <a:t>(i) </a:t>
            </a:r>
            <a:r>
              <a:rPr lang="it-IT" b="1" u="sng" dirty="0"/>
              <a:t>primo periodo</a:t>
            </a:r>
            <a:r>
              <a:rPr lang="it-IT" dirty="0"/>
              <a:t>. In generale, lo stato legittimo è quello rinvenibile nel titolo edilizio originario o nel titolo che ha legittimato l’immobile (es. condono, sanatoria) </a:t>
            </a:r>
            <a:r>
              <a:rPr lang="it-IT" u="sng" dirty="0"/>
              <a:t>e</a:t>
            </a:r>
            <a:r>
              <a:rPr lang="it-IT" dirty="0"/>
              <a:t> nel titolo che ha regolato l’ultimo intervento edilizio dell’intero immobile o dell’intera unità immobiliare, integrato dagli altri titoli successivi, inerenti ad interventi parziali;</a:t>
            </a:r>
          </a:p>
          <a:p>
            <a:pPr marL="0" indent="0" algn="just">
              <a:buNone/>
            </a:pPr>
            <a:endParaRPr lang="it-IT" dirty="0"/>
          </a:p>
          <a:p>
            <a:pPr marL="0" indent="0" algn="just">
              <a:buNone/>
            </a:pPr>
            <a:endParaRPr lang="it-IT" dirty="0"/>
          </a:p>
          <a:p>
            <a:pPr marL="0" indent="0" algn="just">
              <a:buNone/>
            </a:pPr>
            <a:endParaRPr lang="it-IT" sz="4000" dirty="0"/>
          </a:p>
          <a:p>
            <a:endParaRPr lang="it-IT" dirty="0"/>
          </a:p>
        </p:txBody>
      </p:sp>
    </p:spTree>
    <p:extLst>
      <p:ext uri="{BB962C8B-B14F-4D97-AF65-F5344CB8AC3E}">
        <p14:creationId xmlns:p14="http://schemas.microsoft.com/office/powerpoint/2010/main" val="24260973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b="1" dirty="0"/>
              <a:t>LO STATO LEGITTIMO DEGLI IMMOBILI</a:t>
            </a:r>
            <a:br>
              <a:rPr lang="it-IT" b="1" dirty="0"/>
            </a:br>
            <a:r>
              <a:rPr lang="it-IT" b="1" dirty="0"/>
              <a:t>ART. 9 BIS, c. 1 BIS, DPR 380/2001</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a:bodyPr>
          <a:lstStyle/>
          <a:p>
            <a:pPr marL="0" indent="0" algn="just">
              <a:buNone/>
            </a:pPr>
            <a:r>
              <a:rPr lang="it-IT" dirty="0"/>
              <a:t>(ii) </a:t>
            </a:r>
            <a:r>
              <a:rPr lang="it-IT" b="1" u="sng" dirty="0"/>
              <a:t>secondo periodo</a:t>
            </a:r>
            <a:r>
              <a:rPr lang="it-IT" dirty="0"/>
              <a:t>. Per gli immobili, per i quali non era previsto alcun titolo all’epoca della loro realizzazione, lo stato legittimo è dato dalle risultanze catastali di primo impianto [da intendersi come primo accatastamento, </a:t>
            </a:r>
            <a:r>
              <a:rPr lang="it-IT" dirty="0" err="1"/>
              <a:t>n.d.r.</a:t>
            </a:r>
            <a:r>
              <a:rPr lang="it-IT" dirty="0"/>
              <a:t>] o da altre prove (es. fotografie, documenti d’archivio, cartografie) </a:t>
            </a:r>
            <a:r>
              <a:rPr lang="it-IT" u="sng" dirty="0"/>
              <a:t>e</a:t>
            </a:r>
            <a:r>
              <a:rPr lang="it-IT" dirty="0"/>
              <a:t> dal titolo edilizio, che ha interessato l’intero immobile o unità immobiliare, integrato dagli altri titoli successivi, inerenti ad interventi parziali;</a:t>
            </a:r>
          </a:p>
          <a:p>
            <a:pPr marL="0" indent="0" algn="just">
              <a:buNone/>
            </a:pPr>
            <a:r>
              <a:rPr lang="it-IT" dirty="0"/>
              <a:t>(iii) </a:t>
            </a:r>
            <a:r>
              <a:rPr lang="it-IT" b="1" u="sng" dirty="0"/>
              <a:t>terzo periodo</a:t>
            </a:r>
            <a:r>
              <a:rPr lang="it-IT" dirty="0"/>
              <a:t>. Le disposizioni di cui al secondo periodo si applicano altresì nei casi in cui sussista un principio di prova del titolo abilitativo, di cui non sia disponibile copia.</a:t>
            </a:r>
          </a:p>
          <a:p>
            <a:pPr marL="0" indent="0" algn="just">
              <a:buNone/>
            </a:pPr>
            <a:endParaRPr lang="it-IT" dirty="0"/>
          </a:p>
          <a:p>
            <a:pPr marL="0" indent="0" algn="just">
              <a:buNone/>
            </a:pPr>
            <a:endParaRPr lang="it-IT" sz="4000" dirty="0"/>
          </a:p>
          <a:p>
            <a:endParaRPr lang="it-IT" dirty="0"/>
          </a:p>
        </p:txBody>
      </p:sp>
    </p:spTree>
    <p:extLst>
      <p:ext uri="{BB962C8B-B14F-4D97-AF65-F5344CB8AC3E}">
        <p14:creationId xmlns:p14="http://schemas.microsoft.com/office/powerpoint/2010/main" val="35187916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b="1" dirty="0"/>
              <a:t>LO STATO LEGITTIMO DEGLI IMMOBILI</a:t>
            </a:r>
            <a:br>
              <a:rPr lang="it-IT" b="1" dirty="0"/>
            </a:br>
            <a:r>
              <a:rPr lang="it-IT" b="1" dirty="0"/>
              <a:t>ART. 9 BIS, c. 1 BIS, DPR 380/2001</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fontScale="85000" lnSpcReduction="20000"/>
          </a:bodyPr>
          <a:lstStyle/>
          <a:p>
            <a:pPr marL="0" indent="0" algn="just">
              <a:buNone/>
            </a:pPr>
            <a:r>
              <a:rPr lang="it-IT" dirty="0"/>
              <a:t>Quanto al </a:t>
            </a:r>
            <a:r>
              <a:rPr lang="it-IT" b="1" u="sng" dirty="0"/>
              <a:t>primo concetto</a:t>
            </a:r>
            <a:r>
              <a:rPr lang="it-IT" dirty="0"/>
              <a:t>, il legislatore ha positivizzato ciò che comunemente si faceva, per verificare la legittimità dell’immobile, ossia risalire ai titoli legittimanti, tramite un’operazione di </a:t>
            </a:r>
            <a:r>
              <a:rPr lang="it-IT" i="1" dirty="0"/>
              <a:t>due </a:t>
            </a:r>
            <a:r>
              <a:rPr lang="it-IT" i="1" dirty="0" err="1"/>
              <a:t>diligence</a:t>
            </a:r>
            <a:r>
              <a:rPr lang="it-IT" i="1" dirty="0"/>
              <a:t> </a:t>
            </a:r>
            <a:r>
              <a:rPr lang="it-IT" dirty="0"/>
              <a:t>edilizia. </a:t>
            </a:r>
          </a:p>
          <a:p>
            <a:pPr marL="0" indent="0" algn="just">
              <a:buNone/>
            </a:pPr>
            <a:r>
              <a:rPr lang="it-IT" dirty="0"/>
              <a:t>Stato legittimo: chi lo stabilisce? La legge dispone come si stabilisce, ma non chi lo stabilisce.</a:t>
            </a:r>
          </a:p>
          <a:p>
            <a:pPr marL="0" indent="0" algn="just">
              <a:buNone/>
            </a:pPr>
            <a:r>
              <a:rPr lang="it-IT" dirty="0"/>
              <a:t>La norma non prevede alcuna «certificazione» dello stato legittimo ad opera del Comune; né una presa d’atto, che il Comune è comunque libero di rendere; presa d’atto, che sarebbe utile, ad esempio, in caso di compravendita; lo stato legittimo resta una ricostruzione di parte, che dovrà essere condivisa dal Comune al momento della presa d’atto o al momento della presentazione di un’istanza edilizia. </a:t>
            </a:r>
          </a:p>
          <a:p>
            <a:pPr marL="0" indent="0" algn="just">
              <a:buNone/>
            </a:pPr>
            <a:r>
              <a:rPr lang="it-IT" dirty="0"/>
              <a:t>Il riferimento – il testo di legge utilizza la «</a:t>
            </a:r>
            <a:r>
              <a:rPr lang="it-IT" i="1" dirty="0"/>
              <a:t>e</a:t>
            </a:r>
            <a:r>
              <a:rPr lang="it-IT" dirty="0"/>
              <a:t>», ossia la congiunzione – al titolo che ha legittimato l’ultimo intervento edilizio non va interpretato nel senso che l’ultimo titolo abilitante ha un effetto legittimante </a:t>
            </a:r>
            <a:r>
              <a:rPr lang="it-IT" i="1" dirty="0"/>
              <a:t>omnibus</a:t>
            </a:r>
            <a:r>
              <a:rPr lang="it-IT" dirty="0"/>
              <a:t>, perché occorre sempre valutare il suo oggetto, altrimenti la norma si tradurrebbe in una surrettizia sanatoria (TAR Campania, Salerno, II, 31.5.2021, n. 1358).</a:t>
            </a:r>
          </a:p>
          <a:p>
            <a:pPr marL="0" indent="0" algn="just">
              <a:buNone/>
            </a:pPr>
            <a:endParaRPr lang="it-IT" sz="4000" dirty="0"/>
          </a:p>
          <a:p>
            <a:endParaRPr lang="it-IT" dirty="0"/>
          </a:p>
        </p:txBody>
      </p:sp>
    </p:spTree>
    <p:extLst>
      <p:ext uri="{BB962C8B-B14F-4D97-AF65-F5344CB8AC3E}">
        <p14:creationId xmlns:p14="http://schemas.microsoft.com/office/powerpoint/2010/main" val="40727006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b="1" dirty="0"/>
              <a:t>LO STATO LEGITTIMO DEGLI IMMOBILI</a:t>
            </a:r>
            <a:br>
              <a:rPr lang="it-IT" b="1" dirty="0"/>
            </a:br>
            <a:r>
              <a:rPr lang="it-IT" b="1" dirty="0"/>
              <a:t>ART. 9 BIS, c. 1 BIS, DPR 380/2001</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fontScale="92500"/>
          </a:bodyPr>
          <a:lstStyle/>
          <a:p>
            <a:pPr marL="0" indent="0" algn="just">
              <a:buNone/>
            </a:pPr>
            <a:r>
              <a:rPr lang="it-IT" dirty="0"/>
              <a:t>Quanto al </a:t>
            </a:r>
            <a:r>
              <a:rPr lang="it-IT" b="1" u="sng" dirty="0"/>
              <a:t>secondo concetto</a:t>
            </a:r>
            <a:r>
              <a:rPr lang="it-IT" dirty="0"/>
              <a:t>, il riferimento oggettivo è dato dagli </a:t>
            </a:r>
            <a:r>
              <a:rPr lang="it-IT" u="sng" dirty="0"/>
              <a:t>edifici realizzati in epoca in cui non era necessario acquisire il titolo edilizio</a:t>
            </a:r>
            <a:r>
              <a:rPr lang="it-IT" dirty="0"/>
              <a:t>.</a:t>
            </a:r>
            <a:endParaRPr lang="it-IT" sz="4000" dirty="0"/>
          </a:p>
          <a:p>
            <a:pPr marL="0" indent="0" algn="just">
              <a:buNone/>
            </a:pPr>
            <a:r>
              <a:rPr lang="it-IT" dirty="0"/>
              <a:t>Il legislatore non utilizza la formula - semplicistica ed imprecisa - dell’</a:t>
            </a:r>
            <a:r>
              <a:rPr lang="it-IT" i="1" dirty="0"/>
              <a:t>ante</a:t>
            </a:r>
            <a:r>
              <a:rPr lang="it-IT" dirty="0"/>
              <a:t> 1° settembre 1967, perché non è detto che prima di questa data non fosse necessario alcun titolo edilizio. L’anteriorità al ‘67 non ha valenza assoluta.</a:t>
            </a:r>
          </a:p>
          <a:p>
            <a:pPr marL="0" indent="0" algn="just">
              <a:buNone/>
            </a:pPr>
            <a:r>
              <a:rPr lang="it-IT" dirty="0"/>
              <a:t>Anche prima della legge ponte (n. 765/1967) potevano esserci regolamenti edilizi, programmi di fabbricazione, piani regolatori, strumenti in senso lato urbanistici, variamente denominati, che prevedevano il necessario rilascio del titolo anche in zone esterne rispetto ai centri abitati, fermo che all’interno di essi il titolo era comunque previsto dall’art. 31 L. 1150/1942, nel testo previgente alla modifica di cui all’art. 10 L. 765/1967.</a:t>
            </a:r>
          </a:p>
        </p:txBody>
      </p:sp>
    </p:spTree>
    <p:extLst>
      <p:ext uri="{BB962C8B-B14F-4D97-AF65-F5344CB8AC3E}">
        <p14:creationId xmlns:p14="http://schemas.microsoft.com/office/powerpoint/2010/main" val="31847256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b="1" dirty="0"/>
              <a:t>LO STATO LEGITTIMO DEGLI IMMOBILI</a:t>
            </a:r>
            <a:br>
              <a:rPr lang="it-IT" b="1" dirty="0"/>
            </a:br>
            <a:r>
              <a:rPr lang="it-IT" b="1" dirty="0"/>
              <a:t>ART. 9 BIS, c. 1 BIS, DPR 380/2001</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lnSpcReduction="10000"/>
          </a:bodyPr>
          <a:lstStyle/>
          <a:p>
            <a:pPr marL="0" indent="0" algn="just">
              <a:buNone/>
            </a:pPr>
            <a:r>
              <a:rPr lang="it-IT" dirty="0"/>
              <a:t>Ancora quanto al secondo concetto, quindi, il legislatore ha positivizzato l’orientamento giurisprudenziale circa gli immobili «</a:t>
            </a:r>
            <a:r>
              <a:rPr lang="it-IT" i="1" dirty="0"/>
              <a:t>ante</a:t>
            </a:r>
            <a:r>
              <a:rPr lang="it-IT" dirty="0"/>
              <a:t> ‘67» (</a:t>
            </a:r>
            <a:r>
              <a:rPr lang="it-IT" dirty="0" err="1"/>
              <a:t>Cons</a:t>
            </a:r>
            <a:r>
              <a:rPr lang="it-IT" dirty="0"/>
              <a:t>. St., sez. IV, n. 5330/2019; </a:t>
            </a:r>
            <a:r>
              <a:rPr lang="it-IT" dirty="0" err="1"/>
              <a:t>Cons</a:t>
            </a:r>
            <a:r>
              <a:rPr lang="it-IT" dirty="0"/>
              <a:t>. St., sez. VI, n. 3789/2017; TAR Campania, Salerno, n. 1358/2021, </a:t>
            </a:r>
            <a:r>
              <a:rPr lang="it-IT" i="1" dirty="0"/>
              <a:t>cit</a:t>
            </a:r>
            <a:r>
              <a:rPr lang="it-IT" dirty="0"/>
              <a:t>.; TAR Veneto, sez. II, n. 783/2019, </a:t>
            </a:r>
            <a:r>
              <a:rPr lang="it-IT" i="1" dirty="0"/>
              <a:t>id</a:t>
            </a:r>
            <a:r>
              <a:rPr lang="it-IT" dirty="0"/>
              <a:t>., n. 326/2018).</a:t>
            </a:r>
          </a:p>
          <a:p>
            <a:pPr marL="0" indent="0" algn="just">
              <a:buNone/>
            </a:pPr>
            <a:r>
              <a:rPr lang="it-IT" dirty="0"/>
              <a:t>Così come, quanto al </a:t>
            </a:r>
            <a:r>
              <a:rPr lang="it-IT" b="1" u="sng" dirty="0"/>
              <a:t>terzo concetto</a:t>
            </a:r>
            <a:r>
              <a:rPr lang="it-IT" dirty="0"/>
              <a:t>, è stato positivizzato l’orientamento giurisprudenziale, in base al quale, ove non disponibile per qualsiasi ragione il titolo, la legittimità edilizia dell’immobile può essere data per principi di prova; es. la denuncia di opere edili, il parere favorevole della commissione edilizia, la richiesta di abitabilità, il certificato rilasciato dall’ufficiale sanitario (TAR Veneto, sez. II, n. 535/2016).</a:t>
            </a:r>
          </a:p>
        </p:txBody>
      </p:sp>
    </p:spTree>
    <p:extLst>
      <p:ext uri="{BB962C8B-B14F-4D97-AF65-F5344CB8AC3E}">
        <p14:creationId xmlns:p14="http://schemas.microsoft.com/office/powerpoint/2010/main" val="30480758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b="1" dirty="0"/>
              <a:t>LO STATO LEGITTIMO DEGLI IMMOBILI</a:t>
            </a:r>
            <a:br>
              <a:rPr lang="it-IT" b="1" dirty="0"/>
            </a:br>
            <a:r>
              <a:rPr lang="it-IT" b="1" dirty="0"/>
              <a:t>ART. 9 BIS, c. 1 BIS, DPR 380/2001</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a:bodyPr>
          <a:lstStyle/>
          <a:p>
            <a:pPr marL="0" indent="0" algn="just">
              <a:buNone/>
            </a:pPr>
            <a:r>
              <a:rPr lang="it-IT" dirty="0"/>
              <a:t>Osservazioni conclusive sull’art. 9 bis, comma 1 bis, TUE.</a:t>
            </a:r>
          </a:p>
          <a:p>
            <a:pPr marL="0" indent="0" algn="just">
              <a:buNone/>
            </a:pPr>
            <a:r>
              <a:rPr lang="it-IT" dirty="0"/>
              <a:t>Lo stato legittimo dell’immobile non entra tra i contenuti minimi del </a:t>
            </a:r>
            <a:r>
              <a:rPr lang="it-IT" dirty="0" err="1"/>
              <a:t>PdC</a:t>
            </a:r>
            <a:r>
              <a:rPr lang="it-IT" dirty="0"/>
              <a:t> (art. 20), né della SCIA ordinaria (art. 22), né della SCIA alternativa (art. 23). È connesso allo stato di fatto, ossia alla rappresentazione della situazione edilizia di partenza, che spesso reca frequenti imbarazzi in capo al progettista.</a:t>
            </a:r>
          </a:p>
          <a:p>
            <a:pPr marL="0" indent="0" algn="just">
              <a:buNone/>
            </a:pPr>
            <a:r>
              <a:rPr lang="it-IT" dirty="0"/>
              <a:t>Lo scopo della norma è quello di facilitare la ricostruzione dello stato legittimo dell’immobile con la modalità ordinaria (primo periodo), con modalità in qualche modo facilitate da principi di prova, nel caso di immobili risalenti (secondo e terzo periodo).</a:t>
            </a:r>
          </a:p>
        </p:txBody>
      </p:sp>
    </p:spTree>
    <p:extLst>
      <p:ext uri="{BB962C8B-B14F-4D97-AF65-F5344CB8AC3E}">
        <p14:creationId xmlns:p14="http://schemas.microsoft.com/office/powerpoint/2010/main" val="3289796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fontScale="90000"/>
          </a:bodyPr>
          <a:lstStyle/>
          <a:p>
            <a:pPr algn="ctr"/>
            <a:r>
              <a:rPr lang="it-IT" b="1" dirty="0"/>
              <a:t>LO STATO LEGITTIMO DEGLI IMMOBILI:</a:t>
            </a:r>
            <a:br>
              <a:rPr lang="it-IT" b="1" dirty="0"/>
            </a:br>
            <a:r>
              <a:rPr lang="it-IT" b="1" dirty="0"/>
              <a:t>DALL’ART. 9 BIS, c. 1 BIS, TUE ALL’ART. 7 LR 19/2021</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lnSpcReduction="10000"/>
          </a:bodyPr>
          <a:lstStyle/>
          <a:p>
            <a:pPr marL="0" indent="0" algn="just">
              <a:buNone/>
            </a:pPr>
            <a:r>
              <a:rPr lang="it-IT" dirty="0"/>
              <a:t>In definitiva, l’art. 9 bis, c. 1 bis, TUE ha positivizzato l’ordinaria modalità di ricostruzione dello stato legittimo dell’immobile (attraverso i titoli susseguitisi) e gli orientamenti dottrinali e giurisprudenziali più accreditati in tema di edifici «</a:t>
            </a:r>
            <a:r>
              <a:rPr lang="it-IT" i="1" dirty="0"/>
              <a:t>ante</a:t>
            </a:r>
            <a:r>
              <a:rPr lang="it-IT" dirty="0"/>
              <a:t> ‘67» e di ricostruzione dello stato legittimo attraverso principi di prova, ove non siano disponibili i titoli.</a:t>
            </a:r>
          </a:p>
          <a:p>
            <a:pPr marL="0" indent="0" algn="just">
              <a:buNone/>
            </a:pPr>
            <a:r>
              <a:rPr lang="it-IT" dirty="0"/>
              <a:t>L’art. 7 della LR n. 19/2021 si spinge oltre, forse troppo.</a:t>
            </a:r>
          </a:p>
          <a:p>
            <a:pPr marL="0" indent="0" algn="just">
              <a:buNone/>
            </a:pPr>
            <a:r>
              <a:rPr lang="it-IT" dirty="0"/>
              <a:t>Innanzitutto, la novella regionale introduce l’art. 93 bis alla LR n. 61/1985, quindi integra il testo normativo, che ancora oggi regola l’edilizia in Veneto, pur se in modo recessivo rispetto al TUE. Le norme del DPR 380/01 costituiscono principi fondamentali, ai sensi dell’art. 117, c. 3, </a:t>
            </a:r>
            <a:r>
              <a:rPr lang="it-IT" dirty="0" err="1"/>
              <a:t>Cost</a:t>
            </a:r>
            <a:r>
              <a:rPr lang="it-IT" dirty="0"/>
              <a:t>., secondo i ricorrenti insegnamenti della Consulta.</a:t>
            </a:r>
          </a:p>
        </p:txBody>
      </p:sp>
    </p:spTree>
    <p:extLst>
      <p:ext uri="{BB962C8B-B14F-4D97-AF65-F5344CB8AC3E}">
        <p14:creationId xmlns:p14="http://schemas.microsoft.com/office/powerpoint/2010/main" val="34758460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b="1" dirty="0"/>
              <a:t>LO STATO LEGITTIMO DEGLI IMMOBILI:</a:t>
            </a:r>
            <a:br>
              <a:rPr lang="it-IT" b="1" dirty="0"/>
            </a:br>
            <a:r>
              <a:rPr lang="it-IT" b="1" dirty="0"/>
              <a:t>DALL’ART. 9 BIS TUE ALL’ART. 7 LR 19/2021</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lnSpcReduction="10000"/>
          </a:bodyPr>
          <a:lstStyle/>
          <a:p>
            <a:pPr marL="0" indent="0" algn="just">
              <a:buNone/>
            </a:pPr>
            <a:r>
              <a:rPr lang="it-IT" sz="3200" dirty="0"/>
              <a:t>Il </a:t>
            </a:r>
            <a:r>
              <a:rPr lang="it-IT" sz="3200" b="1" u="sng" dirty="0"/>
              <a:t>primo comma</a:t>
            </a:r>
            <a:r>
              <a:rPr lang="it-IT" sz="3200" dirty="0"/>
              <a:t> della novella regionale prevede che lo stato legittimo dell’immobile corrisponda alla consistenza edilizia risultante dal certificato di agibilità/abitabilità, ove: (i) l’immobile sia dotato di certificato di abitabilità o agibilità (</a:t>
            </a:r>
            <a:r>
              <a:rPr lang="it-IT" sz="3200" u="sng" dirty="0"/>
              <a:t>requisito oggettivo</a:t>
            </a:r>
            <a:r>
              <a:rPr lang="it-IT" sz="3200" dirty="0"/>
              <a:t>); (ii)  il soggetto che ha la proprietà o la disponibilità dell’immobile non sia autore di interventi abusivi costituenti variazioni essenziali, risalenti ad epoca anteriore al 30.1.1977 (</a:t>
            </a:r>
            <a:r>
              <a:rPr lang="it-IT" sz="3200" u="sng" dirty="0"/>
              <a:t>requisito misto soggettivo ed oggettivo</a:t>
            </a:r>
            <a:r>
              <a:rPr lang="it-IT" sz="3200" dirty="0"/>
              <a:t>). </a:t>
            </a:r>
          </a:p>
          <a:p>
            <a:pPr marL="0" indent="0" algn="just">
              <a:buNone/>
            </a:pPr>
            <a:r>
              <a:rPr lang="it-IT" sz="3200" dirty="0"/>
              <a:t>Quanto alla qualificazione delle variazioni essenziali, esse sono definite dall’art. 32 TUE e dall’art. 92, c. 3, LR 61/1985</a:t>
            </a:r>
          </a:p>
        </p:txBody>
      </p:sp>
    </p:spTree>
    <p:extLst>
      <p:ext uri="{BB962C8B-B14F-4D97-AF65-F5344CB8AC3E}">
        <p14:creationId xmlns:p14="http://schemas.microsoft.com/office/powerpoint/2010/main" val="2472745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b="1" dirty="0"/>
              <a:t>LO STATO LEGITTIMO DEGLI IMMOBILI:</a:t>
            </a:r>
            <a:br>
              <a:rPr lang="it-IT" b="1" dirty="0"/>
            </a:br>
            <a:r>
              <a:rPr lang="it-IT" b="1" dirty="0"/>
              <a:t>DALL’ART. 9 BIS TUE ALL’ART. 7 LR 19/2021</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fontScale="92500" lnSpcReduction="20000"/>
          </a:bodyPr>
          <a:lstStyle/>
          <a:p>
            <a:pPr marL="0" indent="0" algn="just">
              <a:buNone/>
            </a:pPr>
            <a:r>
              <a:rPr lang="it-IT" dirty="0"/>
              <a:t>Norma di difficile lettura ed applicazione, un mix di condizioni soggettive ed oggettive, che fungono da presupposto di valutazione di una situazione eminentemente oggettiva (lo stato legittimo), la quale però risulta cangiante a seconda della condotta del soggetto. Solo se egli non fosse responsabile dell’abuso, varrebbe il certificato di agibilità/abitabilità a comprovare lo stato legittimo dell’immobile. Diversamente, il certificato di agibilità/abitabilità non proverebbe lo stato legittimo.</a:t>
            </a:r>
          </a:p>
          <a:p>
            <a:pPr marL="0" indent="0" algn="just">
              <a:buNone/>
            </a:pPr>
            <a:r>
              <a:rPr lang="it-IT" dirty="0"/>
              <a:t>Il presupposto del certificato di agibilità/abitabilità implica non solo la sua esistenza, ma anche il suo livello di dettaglio, tale da rendere leggibile l’assetto dell’immobile; è difficile che la consistenza immobiliare sia ritraibile dal certificato di agibilità/abitabilità, focalizzato sui requisiti igienico-sanitari.</a:t>
            </a:r>
          </a:p>
          <a:p>
            <a:pPr marL="0" indent="0" algn="just">
              <a:buNone/>
            </a:pPr>
            <a:r>
              <a:rPr lang="it-IT" dirty="0"/>
              <a:t>Infine, rimane comunque salva l’efficacia (meglio, la legittimità) degli eventuali interventi edilizi successivi, attestati da validi titoli edilizi.</a:t>
            </a:r>
          </a:p>
        </p:txBody>
      </p:sp>
    </p:spTree>
    <p:extLst>
      <p:ext uri="{BB962C8B-B14F-4D97-AF65-F5344CB8AC3E}">
        <p14:creationId xmlns:p14="http://schemas.microsoft.com/office/powerpoint/2010/main" val="36386732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b="1" dirty="0"/>
              <a:t>LO STATO LEGITTIMO DEGLI IMMOBILI:</a:t>
            </a:r>
            <a:br>
              <a:rPr lang="it-IT" b="1" dirty="0"/>
            </a:br>
            <a:r>
              <a:rPr lang="it-IT" b="1" dirty="0"/>
              <a:t>DALL’ART. 9 BIS TUE ALL’ART. 7 LR 19/2021</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fontScale="92500" lnSpcReduction="10000"/>
          </a:bodyPr>
          <a:lstStyle/>
          <a:p>
            <a:pPr marL="0" indent="0" algn="just">
              <a:buNone/>
            </a:pPr>
            <a:r>
              <a:rPr lang="it-IT" b="1" u="sng" dirty="0"/>
              <a:t>Il secondo comma</a:t>
            </a:r>
            <a:r>
              <a:rPr lang="it-IT" dirty="0"/>
              <a:t> disciplina lo stato legittimo degli immobili realizzati, </a:t>
            </a:r>
            <a:r>
              <a:rPr lang="it-IT" i="1" dirty="0"/>
              <a:t>ante</a:t>
            </a:r>
            <a:r>
              <a:rPr lang="it-IT" dirty="0"/>
              <a:t> 1.9.1967, su aree esterne rispetto ai centri abitati e sulle aree di espansione, previste da eventuali piani regolatori, vigenti </a:t>
            </a:r>
            <a:r>
              <a:rPr lang="it-IT" i="1" dirty="0"/>
              <a:t>ante</a:t>
            </a:r>
            <a:r>
              <a:rPr lang="it-IT" dirty="0"/>
              <a:t> 1.9.1967.</a:t>
            </a:r>
          </a:p>
          <a:p>
            <a:pPr marL="0" indent="0" algn="just">
              <a:buNone/>
            </a:pPr>
            <a:r>
              <a:rPr lang="it-IT" dirty="0"/>
              <a:t>In questi casi lo stato legittimo è attestato dall’assetto dell’edificio, realizzato </a:t>
            </a:r>
            <a:r>
              <a:rPr lang="it-IT" i="1" dirty="0"/>
              <a:t>ante</a:t>
            </a:r>
            <a:r>
              <a:rPr lang="it-IT" dirty="0"/>
              <a:t> 1.9.1967 e «</a:t>
            </a:r>
            <a:r>
              <a:rPr lang="it-IT" i="1" dirty="0"/>
              <a:t>adeguatamente documentato</a:t>
            </a:r>
            <a:r>
              <a:rPr lang="it-IT" dirty="0"/>
              <a:t>» (con le modalità indicate dall’art. 9 bis, c. 1 bis, TUE, è da ritenersi).</a:t>
            </a:r>
          </a:p>
          <a:p>
            <a:pPr marL="0" indent="0" algn="just">
              <a:buNone/>
            </a:pPr>
            <a:r>
              <a:rPr lang="it-IT" dirty="0"/>
              <a:t>È del tutto irrilevante, anzi addirittura inefficace, il titolo eventualmente rilasciato, nonostante fosse all’epoca necessario, perché richiesto dagli strumenti urbanistici o dal regolamento edilizio in allora vigenti.</a:t>
            </a:r>
          </a:p>
          <a:p>
            <a:pPr marL="0" indent="0" algn="just">
              <a:buNone/>
            </a:pPr>
            <a:r>
              <a:rPr lang="it-IT" dirty="0"/>
              <a:t>Si è visto, invero, che la regola «</a:t>
            </a:r>
            <a:r>
              <a:rPr lang="it-IT" i="1" dirty="0"/>
              <a:t>ante</a:t>
            </a:r>
            <a:r>
              <a:rPr lang="it-IT" dirty="0"/>
              <a:t> ‘67» non è regola assoluta, ma impone una valutazione caso per caso, a seconda della sussistenza dell’obbligo di titolo edilizio in riferimento alle aree esterne al centro abitato.</a:t>
            </a:r>
          </a:p>
        </p:txBody>
      </p:sp>
    </p:spTree>
    <p:extLst>
      <p:ext uri="{BB962C8B-B14F-4D97-AF65-F5344CB8AC3E}">
        <p14:creationId xmlns:p14="http://schemas.microsoft.com/office/powerpoint/2010/main" val="30090924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sz="3600" b="1" dirty="0"/>
              <a:t>L’IMPUGNAZIONE IN CORTE COSTITUZIONALE DELL’ART 7 L.R. 19/2021</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fontScale="92500" lnSpcReduction="10000"/>
          </a:bodyPr>
          <a:lstStyle/>
          <a:p>
            <a:pPr marL="0" indent="0" algn="just">
              <a:buNone/>
            </a:pPr>
            <a:r>
              <a:rPr lang="it-IT" dirty="0"/>
              <a:t>L’art. 7 L.R. n. 19/2021 appare a rischio di incostituzionalità.</a:t>
            </a:r>
          </a:p>
          <a:p>
            <a:pPr marL="0" indent="0" algn="just">
              <a:buNone/>
            </a:pPr>
            <a:r>
              <a:rPr lang="it-IT" dirty="0"/>
              <a:t>Infatti, è stato impugnato dal Governo avanti la Corte Costituzionale ed il ricorso attualmente pende (n. 49/2021). </a:t>
            </a:r>
          </a:p>
          <a:p>
            <a:pPr marL="0" indent="0" algn="just">
              <a:buNone/>
            </a:pPr>
            <a:r>
              <a:rPr lang="it-IT" dirty="0"/>
              <a:t>Lo Stato deduce la violazione dell’art. 9 bis, comma 1 bis, TUE, e dell’art. 117, c. 3, </a:t>
            </a:r>
            <a:r>
              <a:rPr lang="it-IT" dirty="0" err="1"/>
              <a:t>Cost</a:t>
            </a:r>
            <a:r>
              <a:rPr lang="it-IT" dirty="0"/>
              <a:t>. ritenendo la citata norma del TUE come principio fondamentale, violato dall’art. 7 della LR 19/2021, che definisce un diverso regime giuridico dello stato legittimo. </a:t>
            </a:r>
          </a:p>
          <a:p>
            <a:pPr marL="0" indent="0" algn="just">
              <a:buNone/>
            </a:pPr>
            <a:r>
              <a:rPr lang="it-IT" dirty="0"/>
              <a:t>In ciò </a:t>
            </a:r>
            <a:r>
              <a:rPr lang="it-IT" u="sng" dirty="0"/>
              <a:t>discostandosi dal principio fondamentale circa la definizione di stato legittimo dell’edificio, da cui dipende, anche ai fini del rilascio dei nuovi titoli edilizi, la qualificazione dell’immobile esistente in termini di regolarità o abusività. Parametri che non possono variare nelle diverse parti del territorio nazionale</a:t>
            </a:r>
            <a:r>
              <a:rPr lang="it-IT" dirty="0"/>
              <a:t>.</a:t>
            </a:r>
          </a:p>
          <a:p>
            <a:pPr marL="0" indent="0" algn="just">
              <a:buNone/>
            </a:pPr>
            <a:endParaRPr lang="it-IT" sz="4000" dirty="0"/>
          </a:p>
          <a:p>
            <a:endParaRPr lang="it-IT" dirty="0"/>
          </a:p>
        </p:txBody>
      </p:sp>
    </p:spTree>
    <p:extLst>
      <p:ext uri="{BB962C8B-B14F-4D97-AF65-F5344CB8AC3E}">
        <p14:creationId xmlns:p14="http://schemas.microsoft.com/office/powerpoint/2010/main" val="21335943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sz="3600" b="1" dirty="0"/>
              <a:t>L’APPLICAZIONE DELL’ART 7 L.R. 19/2021 IN ATTESA DELLA SENTENZA DELLA CORTE COSTITUZIONALE</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a:xfrm>
            <a:off x="982038" y="1690688"/>
            <a:ext cx="10515600" cy="4351338"/>
          </a:xfrm>
        </p:spPr>
        <p:txBody>
          <a:bodyPr>
            <a:normAutofit fontScale="85000" lnSpcReduction="20000"/>
          </a:bodyPr>
          <a:lstStyle/>
          <a:p>
            <a:pPr marL="0" indent="0" algn="just">
              <a:buNone/>
            </a:pPr>
            <a:r>
              <a:rPr lang="it-IT" u="sng" dirty="0"/>
              <a:t>La pendenza dell’incidente di costituzionalità non fa venir meno l’obbligo in capo ai Comuni di applicare la legge regionale sospetta d’incostituzionalità</a:t>
            </a:r>
            <a:r>
              <a:rPr lang="it-IT" dirty="0"/>
              <a:t>. Solo la (rara) sospensione degli effetti della legge da parte della Corte Costituzionale condurrebbe all’inapplicabilità della legge stessa. Nel caso di specie, non risulta alcuna sospensione, la legge regionale è – allo stato – valida ed efficace.</a:t>
            </a:r>
          </a:p>
          <a:p>
            <a:pPr marL="0" indent="0" algn="just">
              <a:buNone/>
            </a:pPr>
            <a:r>
              <a:rPr lang="it-IT" dirty="0"/>
              <a:t>Di principio, gli effetti dell’eventuale </a:t>
            </a:r>
            <a:r>
              <a:rPr lang="it-IT" u="sng" dirty="0"/>
              <a:t>sentenza di annullamento</a:t>
            </a:r>
            <a:r>
              <a:rPr lang="it-IT" dirty="0"/>
              <a:t> delle disposizioni di leggi regionali impugnate retroagiscono </a:t>
            </a:r>
            <a:r>
              <a:rPr lang="it-IT" i="1" dirty="0"/>
              <a:t>ex </a:t>
            </a:r>
            <a:r>
              <a:rPr lang="it-IT" i="1" dirty="0" err="1"/>
              <a:t>tunc</a:t>
            </a:r>
            <a:r>
              <a:rPr lang="it-IT" dirty="0"/>
              <a:t>, ossia al momento in cui la legge incostituzionale è entrata in vigore, travolgendola sin dall’origine.</a:t>
            </a:r>
          </a:p>
          <a:p>
            <a:pPr marL="0" indent="0" algn="just">
              <a:buNone/>
            </a:pPr>
            <a:r>
              <a:rPr lang="it-IT" dirty="0"/>
              <a:t>Vi è però </a:t>
            </a:r>
            <a:r>
              <a:rPr lang="it-IT" u="sng" dirty="0"/>
              <a:t>il limite dei rapporti esauriti</a:t>
            </a:r>
            <a:r>
              <a:rPr lang="it-IT" dirty="0"/>
              <a:t> (Corte Cost. </a:t>
            </a:r>
            <a:r>
              <a:rPr lang="it-IT" dirty="0" err="1"/>
              <a:t>nn</a:t>
            </a:r>
            <a:r>
              <a:rPr lang="it-IT" dirty="0"/>
              <a:t>. 58/1967; 139/1984; 3/1996; 1/2014), pur se talora, ma si tratta di eccezioni, il principio generale della retroattività degli effetti delle sentenze d’annullamento assunte dalla Corte Costituzionale sia stato temperato da pronunzie (Corte </a:t>
            </a:r>
            <a:r>
              <a:rPr lang="it-IT" dirty="0" err="1"/>
              <a:t>Cost</a:t>
            </a:r>
            <a:r>
              <a:rPr lang="it-IT" dirty="0"/>
              <a:t>. n. 10/2015), che hanno statuito l’efficacia </a:t>
            </a:r>
            <a:r>
              <a:rPr lang="it-IT" i="1" dirty="0"/>
              <a:t>ex </a:t>
            </a:r>
            <a:r>
              <a:rPr lang="it-IT" i="1" dirty="0" err="1"/>
              <a:t>nunc</a:t>
            </a:r>
            <a:r>
              <a:rPr lang="it-IT" i="1" dirty="0"/>
              <a:t> </a:t>
            </a:r>
            <a:r>
              <a:rPr lang="it-IT" dirty="0"/>
              <a:t>della pronuncia di incostituzionalità, ossia con effetti a far data dalla pronuncia d’annullamento. </a:t>
            </a:r>
          </a:p>
          <a:p>
            <a:pPr marL="0" indent="0" algn="just">
              <a:buNone/>
            </a:pPr>
            <a:endParaRPr lang="it-IT" sz="4000" dirty="0"/>
          </a:p>
          <a:p>
            <a:endParaRPr lang="it-IT" dirty="0"/>
          </a:p>
        </p:txBody>
      </p:sp>
    </p:spTree>
    <p:extLst>
      <p:ext uri="{BB962C8B-B14F-4D97-AF65-F5344CB8AC3E}">
        <p14:creationId xmlns:p14="http://schemas.microsoft.com/office/powerpoint/2010/main" val="2288121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sz="3600" b="1" i="1" dirty="0"/>
              <a:t>SEGUE</a:t>
            </a:r>
            <a:r>
              <a:rPr lang="it-IT" sz="3600" b="1" dirty="0"/>
              <a:t>: L’APPLICAZIONE DELLA L.R. 19/2021 IN ATTESA DELLA SENTENZA DELLA CORTE COSTITUZIONALE</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fontScale="92500" lnSpcReduction="10000"/>
          </a:bodyPr>
          <a:lstStyle/>
          <a:p>
            <a:pPr marL="0" indent="0" algn="just">
              <a:buNone/>
            </a:pPr>
            <a:r>
              <a:rPr lang="it-IT" u="sng" dirty="0"/>
              <a:t>Rapporti esauriti</a:t>
            </a:r>
            <a:r>
              <a:rPr lang="it-IT" dirty="0"/>
              <a:t> significa che il rapporto sottostante si è consolidato. </a:t>
            </a:r>
          </a:p>
          <a:p>
            <a:pPr marL="0" indent="0" algn="just">
              <a:buNone/>
            </a:pPr>
            <a:r>
              <a:rPr lang="it-IT" dirty="0"/>
              <a:t>Per fare un esempio concreto, il titolo edilizio rilasciato in forza della LR n. 50/2019 (c.d. mini condono regionale), dichiarata incostituzionale dalla Corte Costituzione (</a:t>
            </a:r>
            <a:r>
              <a:rPr lang="it-IT" dirty="0" err="1"/>
              <a:t>sent</a:t>
            </a:r>
            <a:r>
              <a:rPr lang="it-IT" dirty="0"/>
              <a:t>. n. 77/2021), costituisce un rapporto esaurito, ove si sia consolidato, e non sia stato oggetto di azione in sede giurisdizionale.</a:t>
            </a:r>
          </a:p>
          <a:p>
            <a:pPr marL="0" indent="0" algn="just">
              <a:buNone/>
            </a:pPr>
            <a:r>
              <a:rPr lang="it-IT" dirty="0"/>
              <a:t>Nel caso dell’art. 93 bis della LR 61/1985, però, non è facile individuare rapporti esauriti, posto che lo stato legittimo dell’immobile, come visto, non costituisce un provvedimento amministrativo, ma l’attestazione di uno stato di fatto da parte del privato, al più, una presa d’atto comunale.</a:t>
            </a:r>
          </a:p>
          <a:p>
            <a:pPr marL="0" indent="0" algn="just">
              <a:buNone/>
            </a:pPr>
            <a:r>
              <a:rPr lang="it-IT" dirty="0"/>
              <a:t>Si potrebbe avere rapporto esaurito, nel caso in cui il Comune abbia condiviso lo stato legittimo rappresentato a corredo di un’istanza edilizia e, conseguentemente, rilasciato il titolo edilizio, </a:t>
            </a:r>
            <a:r>
              <a:rPr lang="it-IT" i="1" dirty="0"/>
              <a:t>medio tempore </a:t>
            </a:r>
            <a:r>
              <a:rPr lang="it-IT" dirty="0"/>
              <a:t>consolidatosi.</a:t>
            </a:r>
          </a:p>
        </p:txBody>
      </p:sp>
    </p:spTree>
    <p:extLst>
      <p:ext uri="{BB962C8B-B14F-4D97-AF65-F5344CB8AC3E}">
        <p14:creationId xmlns:p14="http://schemas.microsoft.com/office/powerpoint/2010/main" val="6048530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sz="3600" b="1" dirty="0"/>
              <a:t>STATO LEGITTIMO ED AGEVOLAZIONI FISCALI</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fontScale="92500" lnSpcReduction="10000"/>
          </a:bodyPr>
          <a:lstStyle/>
          <a:p>
            <a:pPr marL="0" indent="0" algn="just">
              <a:buNone/>
            </a:pPr>
            <a:r>
              <a:rPr lang="it-IT" dirty="0"/>
              <a:t>Stato legittimo ed agevolazioni fiscali sono temi che in questo periodo si intrecciano.</a:t>
            </a:r>
          </a:p>
          <a:p>
            <a:pPr marL="0" indent="0" algn="just">
              <a:buNone/>
            </a:pPr>
            <a:r>
              <a:rPr lang="it-IT" dirty="0"/>
              <a:t>L’esame delle norme statali e regionali anzi viste va necessariamente integrato con una norma speciale, inserita in un </a:t>
            </a:r>
            <a:r>
              <a:rPr lang="it-IT" i="1" dirty="0"/>
              <a:t>corpus</a:t>
            </a:r>
            <a:r>
              <a:rPr lang="it-IT" dirty="0"/>
              <a:t> normativo, che non attiene all’edilizia, ma che finisce per incidere sul TUE.</a:t>
            </a:r>
          </a:p>
          <a:p>
            <a:pPr marL="0" indent="0" algn="just">
              <a:buNone/>
            </a:pPr>
            <a:r>
              <a:rPr lang="it-IT" dirty="0"/>
              <a:t>È l’art. 119, in particolare c. 13 ter, DL n. 34/2020, </a:t>
            </a:r>
            <a:r>
              <a:rPr lang="it-IT" dirty="0" err="1"/>
              <a:t>conv</a:t>
            </a:r>
            <a:r>
              <a:rPr lang="it-IT" dirty="0"/>
              <a:t>. in L. 77/2020, sostituito dall’art. 33, c. 1, </a:t>
            </a:r>
            <a:r>
              <a:rPr lang="it-IT" dirty="0" err="1"/>
              <a:t>lett</a:t>
            </a:r>
            <a:r>
              <a:rPr lang="it-IT" dirty="0"/>
              <a:t>. c), del DL 77/2021, </a:t>
            </a:r>
            <a:r>
              <a:rPr lang="it-IT" dirty="0" err="1"/>
              <a:t>conv</a:t>
            </a:r>
            <a:r>
              <a:rPr lang="it-IT" dirty="0"/>
              <a:t>. in L. 108/2021.</a:t>
            </a:r>
          </a:p>
          <a:p>
            <a:pPr marL="0" indent="0" algn="just">
              <a:buNone/>
            </a:pPr>
            <a:r>
              <a:rPr lang="it-IT" dirty="0"/>
              <a:t>La storia è nota, si è trattato, da un lato, di semplificare l’iter edilizio per accedere al c.d. </a:t>
            </a:r>
            <a:r>
              <a:rPr lang="it-IT" i="1" dirty="0" err="1"/>
              <a:t>superbonus</a:t>
            </a:r>
            <a:r>
              <a:rPr lang="it-IT" dirty="0"/>
              <a:t>, dall’altro, di rafforzare l’affidamento di chi intraprende i lavori rispetto all’agevolazione fiscale, evitando la scomoda attestazione dello stato legittimo dell’immobile. Di seguito, il come.</a:t>
            </a:r>
          </a:p>
          <a:p>
            <a:pPr marL="0" indent="0" algn="just">
              <a:buNone/>
            </a:pPr>
            <a:endParaRPr lang="it-IT" dirty="0"/>
          </a:p>
          <a:p>
            <a:pPr marL="0" indent="0" algn="just">
              <a:buNone/>
            </a:pPr>
            <a:endParaRPr lang="it-IT" dirty="0"/>
          </a:p>
        </p:txBody>
      </p:sp>
    </p:spTree>
    <p:extLst>
      <p:ext uri="{BB962C8B-B14F-4D97-AF65-F5344CB8AC3E}">
        <p14:creationId xmlns:p14="http://schemas.microsoft.com/office/powerpoint/2010/main" val="29967683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sz="3600" b="1" i="1" dirty="0"/>
              <a:t>SEGUE</a:t>
            </a:r>
            <a:r>
              <a:rPr lang="it-IT" sz="3600" b="1" dirty="0"/>
              <a:t>: STATO LEGITTIMO ED AGEVOLAZIONI FISCALI</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Autofit/>
          </a:bodyPr>
          <a:lstStyle/>
          <a:p>
            <a:pPr marL="571500" indent="-571500" algn="just">
              <a:buAutoNum type="romanLcParenBoth"/>
            </a:pPr>
            <a:r>
              <a:rPr lang="it-IT" sz="2000" dirty="0"/>
              <a:t>Qualificazione </a:t>
            </a:r>
            <a:r>
              <a:rPr lang="it-IT" sz="2000" i="1" dirty="0"/>
              <a:t>ex </a:t>
            </a:r>
            <a:r>
              <a:rPr lang="it-IT" sz="2000" i="1" dirty="0" err="1"/>
              <a:t>lege</a:t>
            </a:r>
            <a:r>
              <a:rPr lang="it-IT" sz="2000" i="1" dirty="0"/>
              <a:t> </a:t>
            </a:r>
            <a:r>
              <a:rPr lang="it-IT" sz="2000" dirty="0"/>
              <a:t>di tutti gli interventi agevolabili ex art. 119 come manutenzione straordinaria, esclusa la demolizione e ricostruzione;</a:t>
            </a:r>
          </a:p>
          <a:p>
            <a:pPr marL="571500" indent="-571500" algn="just">
              <a:buAutoNum type="romanLcParenBoth"/>
            </a:pPr>
            <a:r>
              <a:rPr lang="it-IT" sz="2000" dirty="0"/>
              <a:t>estensione della qualificazione di manutenzione straordinaria e del regime CILA agli interventi edilizi di cui all’art. 119, anche se riguardanti parti strutturali e prospetti;</a:t>
            </a:r>
          </a:p>
          <a:p>
            <a:pPr marL="571500" indent="-571500" algn="just">
              <a:buAutoNum type="romanLcParenBoth"/>
            </a:pPr>
            <a:r>
              <a:rPr lang="it-IT" sz="2000" dirty="0"/>
              <a:t>nella CILA non va attestato lo stato legittimo, ai sensi dell’art. 9 bis, c. 1 bis, TUE, ma il titolo originario o quello che ha consentito la legittimazione (condono, sanatoria), ovvero la costruzione </a:t>
            </a:r>
            <a:r>
              <a:rPr lang="it-IT" sz="2000" i="1" dirty="0"/>
              <a:t>ante</a:t>
            </a:r>
            <a:r>
              <a:rPr lang="it-IT" sz="2000" dirty="0"/>
              <a:t> ’67, senz’altro dover precisare al riguardo;</a:t>
            </a:r>
          </a:p>
          <a:p>
            <a:pPr marL="571500" indent="-571500" algn="just">
              <a:buAutoNum type="romanLcParenBoth"/>
            </a:pPr>
            <a:r>
              <a:rPr lang="it-IT" sz="2000" dirty="0"/>
              <a:t>è stato predisposto (in sede di accordo Stato-Regioni-Autonomie locali) l’apposito modulo c.d. CILA-S;</a:t>
            </a:r>
          </a:p>
          <a:p>
            <a:pPr marL="571500" indent="-571500" algn="just">
              <a:buAutoNum type="romanLcParenBoth"/>
            </a:pPr>
            <a:r>
              <a:rPr lang="it-IT" sz="2000" dirty="0"/>
              <a:t>l’art. 49 TUE - che in generale vieta l’accesso ai benefici fiscali agli interventi abusivi realizzati in assenza di titolo o in contrasto «qualificato» con esso (violazione di altezze, distacchi, cubatura o superficie coperta che eccedano il 2%, o mancato rispetto delle destinazioni o degli allineamenti) - limitatamente agli interventi di cui cui al c. 13-ter opera solo nei casi espressamente previsti.</a:t>
            </a:r>
          </a:p>
        </p:txBody>
      </p:sp>
    </p:spTree>
    <p:extLst>
      <p:ext uri="{BB962C8B-B14F-4D97-AF65-F5344CB8AC3E}">
        <p14:creationId xmlns:p14="http://schemas.microsoft.com/office/powerpoint/2010/main" val="18822554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sz="3600" b="1" i="1" dirty="0"/>
              <a:t>SEGUE</a:t>
            </a:r>
            <a:r>
              <a:rPr lang="it-IT" sz="3600" b="1" dirty="0"/>
              <a:t>: STATO LEGITTIMO ED AGEVOLAZIONI FISCALI</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a:bodyPr>
          <a:lstStyle/>
          <a:p>
            <a:pPr marL="0" indent="0" algn="just">
              <a:buNone/>
            </a:pPr>
            <a:r>
              <a:rPr lang="it-IT" sz="3600" dirty="0"/>
              <a:t>I casi espressamente previsti sono:</a:t>
            </a:r>
          </a:p>
          <a:p>
            <a:pPr marL="514350" indent="-514350" algn="just">
              <a:buAutoNum type="alphaLcParenR"/>
            </a:pPr>
            <a:r>
              <a:rPr lang="it-IT" sz="3600" dirty="0"/>
              <a:t>mancata presentazione CILA; </a:t>
            </a:r>
          </a:p>
          <a:p>
            <a:pPr marL="514350" indent="-514350" algn="just">
              <a:buAutoNum type="alphaLcParenR"/>
            </a:pPr>
            <a:r>
              <a:rPr lang="it-IT" sz="3600" dirty="0"/>
              <a:t>interventi in difformità dalla CILA;</a:t>
            </a:r>
          </a:p>
          <a:p>
            <a:pPr marL="514350" indent="-514350" algn="just">
              <a:buAutoNum type="alphaLcParenR"/>
            </a:pPr>
            <a:r>
              <a:rPr lang="it-IT" sz="3600" dirty="0"/>
              <a:t>assenza dell’attestazione del titolo abilitativo, del titolo legittimante o di costruzione </a:t>
            </a:r>
            <a:r>
              <a:rPr lang="it-IT" sz="3600" i="1" dirty="0"/>
              <a:t>ante</a:t>
            </a:r>
            <a:r>
              <a:rPr lang="it-IT" sz="3600" dirty="0"/>
              <a:t> ‘67;</a:t>
            </a:r>
          </a:p>
          <a:p>
            <a:pPr marL="514350" indent="-514350" algn="just">
              <a:buAutoNum type="alphaLcParenR"/>
            </a:pPr>
            <a:r>
              <a:rPr lang="it-IT" sz="3600" dirty="0"/>
              <a:t>false attestazioni.</a:t>
            </a:r>
          </a:p>
          <a:p>
            <a:pPr marL="571500" indent="-571500" algn="just">
              <a:buAutoNum type="romanLcParenBoth"/>
            </a:pPr>
            <a:endParaRPr lang="it-IT" dirty="0"/>
          </a:p>
        </p:txBody>
      </p:sp>
    </p:spTree>
    <p:extLst>
      <p:ext uri="{BB962C8B-B14F-4D97-AF65-F5344CB8AC3E}">
        <p14:creationId xmlns:p14="http://schemas.microsoft.com/office/powerpoint/2010/main" val="30496342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sz="3600" b="1" i="1" dirty="0"/>
              <a:t>SEGUE</a:t>
            </a:r>
            <a:r>
              <a:rPr lang="it-IT" sz="3600" b="1" dirty="0"/>
              <a:t>: STATO LEGITTIMO ED AGEVOLAZIONI FISCALI</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lnSpcReduction="10000"/>
          </a:bodyPr>
          <a:lstStyle/>
          <a:p>
            <a:pPr marL="0" indent="0" algn="just">
              <a:buNone/>
            </a:pPr>
            <a:r>
              <a:rPr lang="it-IT" dirty="0"/>
              <a:t>Ai fini del mancato conseguimento del beneficio fiscale (o, </a:t>
            </a:r>
            <a:r>
              <a:rPr lang="it-IT" i="1" dirty="0"/>
              <a:t>ex post</a:t>
            </a:r>
            <a:r>
              <a:rPr lang="it-IT" dirty="0"/>
              <a:t>, della revoca del credito d’imposta) sembra non rilevare, quindi, la sussistenza di qualsiasi irregolarità edilizia o, meglio, di quelle indicate nell’art. 49 TUE, ma rilevano solo quelle indicate nell’art. 119, c. 13 ter, DL 34/2020</a:t>
            </a:r>
          </a:p>
          <a:p>
            <a:pPr marL="0" indent="0" algn="just">
              <a:buNone/>
            </a:pPr>
            <a:r>
              <a:rPr lang="it-IT" dirty="0"/>
              <a:t>Dovrebbe essere così, perché il successivo c. 13 quater fa salvo quanto previsto al precedente c. 13 ter, disponendo tuttavia che: «</a:t>
            </a:r>
            <a:r>
              <a:rPr lang="it-IT" i="1" dirty="0"/>
              <a:t>Resta impregiudicata ogni valutazione circa la legittimità dell’immobile oggetto di intervento</a:t>
            </a:r>
            <a:r>
              <a:rPr lang="it-IT" dirty="0"/>
              <a:t>». </a:t>
            </a:r>
          </a:p>
          <a:p>
            <a:pPr marL="0" indent="0" algn="just">
              <a:buNone/>
            </a:pPr>
            <a:r>
              <a:rPr lang="it-IT" dirty="0"/>
              <a:t>«</a:t>
            </a:r>
            <a:r>
              <a:rPr lang="it-IT" i="1" dirty="0"/>
              <a:t>Ogni valutazione</a:t>
            </a:r>
            <a:r>
              <a:rPr lang="it-IT" dirty="0"/>
              <a:t>» è riferita ai soli profili amministrativi o anche ai profili fiscali o anche ai profili penali? </a:t>
            </a:r>
          </a:p>
        </p:txBody>
      </p:sp>
    </p:spTree>
    <p:extLst>
      <p:ext uri="{BB962C8B-B14F-4D97-AF65-F5344CB8AC3E}">
        <p14:creationId xmlns:p14="http://schemas.microsoft.com/office/powerpoint/2010/main" val="35163947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sz="3600" b="1" i="1" dirty="0"/>
              <a:t>SEGUE</a:t>
            </a:r>
            <a:r>
              <a:rPr lang="it-IT" sz="3600" b="1" dirty="0"/>
              <a:t>: STATO LEGITTIMO ED AGEVOLAZIONI FISCALI</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fontScale="92500" lnSpcReduction="20000"/>
          </a:bodyPr>
          <a:lstStyle/>
          <a:p>
            <a:pPr marL="0" indent="0" algn="just">
              <a:buNone/>
            </a:pPr>
            <a:r>
              <a:rPr lang="it-IT" dirty="0"/>
              <a:t>Infine, il c. 13 </a:t>
            </a:r>
            <a:r>
              <a:rPr lang="it-IT" i="1" dirty="0" err="1"/>
              <a:t>quinquies</a:t>
            </a:r>
            <a:r>
              <a:rPr lang="it-IT" dirty="0"/>
              <a:t>, introdotto dal DL 77/2021 (c.d. Decreto semplificazioni 2021), tratta delle «</a:t>
            </a:r>
            <a:r>
              <a:rPr lang="it-IT" i="1" dirty="0"/>
              <a:t>opere già classificate come attività di edilizia libera ai sensi dell’articolo 6</a:t>
            </a:r>
            <a:r>
              <a:rPr lang="it-IT" dirty="0"/>
              <a:t>» TUE, per dire che «</a:t>
            </a:r>
            <a:r>
              <a:rPr lang="it-IT" i="1" dirty="0"/>
              <a:t>nella CILA è richiesta la sola descrizione dell’intervento</a:t>
            </a:r>
            <a:r>
              <a:rPr lang="it-IT" dirty="0"/>
              <a:t>», con il che anche l’attività edilizia libera viene sottoposta a CILA.</a:t>
            </a:r>
          </a:p>
          <a:p>
            <a:pPr marL="0" indent="0" algn="just">
              <a:buNone/>
            </a:pPr>
            <a:r>
              <a:rPr lang="it-IT" dirty="0"/>
              <a:t>Ma l’art. 6 TUE non prevede(va?) alcuna CILA, essendo l’attività edilizia libera, al più sottoposta a comunicazione (c. 1, </a:t>
            </a:r>
            <a:r>
              <a:rPr lang="it-IT" dirty="0" err="1"/>
              <a:t>lett</a:t>
            </a:r>
            <a:r>
              <a:rPr lang="it-IT" dirty="0"/>
              <a:t>. e-bis), nel caso di opere stagionali e di opere contingenti e temporanee?</a:t>
            </a:r>
          </a:p>
          <a:p>
            <a:pPr marL="0" indent="0" algn="just">
              <a:buNone/>
            </a:pPr>
            <a:r>
              <a:rPr lang="it-IT" dirty="0"/>
              <a:t>Non sparisce l’attività edilizia libera, assorbita dalla CILA, ma la norma in esame è da considerare speciale, ossia riferita solo agli interventi di cui all’art. 119 (es. impianti solari e fotovoltaici), i quali - anche se costituenti attività libera ex art. 6 TUE - necessitano di CILA, se si vuole accedere alle agevolazioni fiscali. </a:t>
            </a:r>
          </a:p>
        </p:txBody>
      </p:sp>
    </p:spTree>
    <p:extLst>
      <p:ext uri="{BB962C8B-B14F-4D97-AF65-F5344CB8AC3E}">
        <p14:creationId xmlns:p14="http://schemas.microsoft.com/office/powerpoint/2010/main" val="26430750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sz="3600" b="1" i="1" dirty="0"/>
              <a:t>SEGUE</a:t>
            </a:r>
            <a:r>
              <a:rPr lang="it-IT" sz="3600" b="1" dirty="0"/>
              <a:t>: STATO LEGITTIMO ED AGEVOLAZIONI FISCALI</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fontScale="92500" lnSpcReduction="20000"/>
          </a:bodyPr>
          <a:lstStyle/>
          <a:p>
            <a:pPr marL="0" indent="0" algn="just">
              <a:buNone/>
            </a:pPr>
            <a:r>
              <a:rPr lang="it-IT" dirty="0"/>
              <a:t>Alcuni temi aperti.</a:t>
            </a:r>
          </a:p>
          <a:p>
            <a:pPr marL="0" indent="0" algn="just">
              <a:buNone/>
            </a:pPr>
            <a:r>
              <a:rPr lang="it-IT" dirty="0"/>
              <a:t>1) La CILA-S è modulo obbligatorio? Posso utilizzarne altri? </a:t>
            </a:r>
          </a:p>
          <a:p>
            <a:pPr marL="0" indent="0" algn="just">
              <a:buNone/>
            </a:pPr>
            <a:r>
              <a:rPr lang="it-IT" dirty="0"/>
              <a:t>2) I titoli edilizi presentati prima dell’introduzione della CILA per le  opere di cui all’art. 119, rimangono validi ed efficaci? Debbo presentare nuovamente la CILA? Che sorte è riservata ai titoli </a:t>
            </a:r>
            <a:r>
              <a:rPr lang="it-IT" i="1" dirty="0"/>
              <a:t>in itinere</a:t>
            </a:r>
            <a:r>
              <a:rPr lang="it-IT" dirty="0"/>
              <a:t>?</a:t>
            </a:r>
          </a:p>
          <a:p>
            <a:pPr marL="0" indent="0" algn="just">
              <a:buNone/>
            </a:pPr>
            <a:r>
              <a:rPr lang="it-IT" dirty="0"/>
              <a:t>3) Se i titoli edilizi presentati prima dell’introduzione della CILA ex art. 119, c. 13-ter, DL 34/2020 rimangono validi ed efficaci, come va conclusa la relativa pratica?</a:t>
            </a:r>
          </a:p>
          <a:p>
            <a:pPr marL="0" indent="0" algn="just">
              <a:buNone/>
            </a:pPr>
            <a:r>
              <a:rPr lang="it-IT" dirty="0"/>
              <a:t>4) Se prevedo la demolizione e la ricostruzione, oltre ad interventi agevolati, non potrò valermi della CILA: devo presentare due pratiche (una CILA </a:t>
            </a:r>
            <a:r>
              <a:rPr lang="it-IT" i="1" dirty="0" err="1"/>
              <a:t>superbonus</a:t>
            </a:r>
            <a:r>
              <a:rPr lang="it-IT" dirty="0"/>
              <a:t> ed un </a:t>
            </a:r>
            <a:r>
              <a:rPr lang="it-IT" dirty="0" err="1"/>
              <a:t>PdC</a:t>
            </a:r>
            <a:r>
              <a:rPr lang="it-IT" dirty="0"/>
              <a:t> per </a:t>
            </a:r>
            <a:r>
              <a:rPr lang="it-IT" dirty="0" err="1"/>
              <a:t>demoricostruzione</a:t>
            </a:r>
            <a:r>
              <a:rPr lang="it-IT" dirty="0"/>
              <a:t>)? Posso presentarne una sola (es. </a:t>
            </a:r>
            <a:r>
              <a:rPr lang="it-IT" dirty="0" err="1"/>
              <a:t>PdC</a:t>
            </a:r>
            <a:r>
              <a:rPr lang="it-IT" dirty="0"/>
              <a:t>) in un rapporto di necessaria continenza rispetto alla CILA? </a:t>
            </a:r>
          </a:p>
        </p:txBody>
      </p:sp>
    </p:spTree>
    <p:extLst>
      <p:ext uri="{BB962C8B-B14F-4D97-AF65-F5344CB8AC3E}">
        <p14:creationId xmlns:p14="http://schemas.microsoft.com/office/powerpoint/2010/main" val="34765939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sz="3600" b="1" i="1" dirty="0"/>
              <a:t>SEGUE</a:t>
            </a:r>
            <a:r>
              <a:rPr lang="it-IT" sz="3600" b="1" dirty="0"/>
              <a:t>: STATO LEGITTIMO ED AGEVOLAZIONI FISCALI</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a:bodyPr>
          <a:lstStyle/>
          <a:p>
            <a:pPr marL="0" indent="0" algn="just">
              <a:buNone/>
            </a:pPr>
            <a:r>
              <a:rPr lang="it-IT" dirty="0"/>
              <a:t>Tanti e tali sono i profili sollevati dall’art. 119 del DL 34/2020, che meriterebbe dedicarvi un seminario intero. </a:t>
            </a:r>
          </a:p>
          <a:p>
            <a:pPr marL="0" indent="0" algn="just">
              <a:buNone/>
            </a:pPr>
            <a:r>
              <a:rPr lang="it-IT" dirty="0"/>
              <a:t>1) Il modello CILA-S è stato esitato a valle dell’accordo Stato-Regioni-Province autonome ed Autonomie locali 4.8.2021 ed è efficace dal 5.8.2021, ossia dalla pubblicazione dell’Accordo sul sito della Presidenza del Consiglio dei Ministri, Dipartimento della funzione pubblica, nonostante la pubblicazione sia avvenuta in GU 201 del 23.8.2021. Lo scopo è l’unificazione della modulistica e la base normativa dell’Accordo è l’art. 24 del DL 90/2014, </a:t>
            </a:r>
            <a:r>
              <a:rPr lang="it-IT" dirty="0" err="1"/>
              <a:t>conv</a:t>
            </a:r>
            <a:r>
              <a:rPr lang="it-IT" dirty="0"/>
              <a:t>. in L. 114/2014, concernente «Agenda della semplificazione e moduli standard». </a:t>
            </a:r>
          </a:p>
          <a:p>
            <a:pPr marL="0" indent="0" algn="just">
              <a:buNone/>
            </a:pPr>
            <a:endParaRPr lang="it-IT" dirty="0"/>
          </a:p>
        </p:txBody>
      </p:sp>
      <p:sp>
        <p:nvSpPr>
          <p:cNvPr id="4" name="CasellaDiTesto 3">
            <a:extLst>
              <a:ext uri="{FF2B5EF4-FFF2-40B4-BE49-F238E27FC236}">
                <a16:creationId xmlns:a16="http://schemas.microsoft.com/office/drawing/2014/main" id="{070DC5C8-12FF-5640-A875-145784DB6555}"/>
              </a:ext>
            </a:extLst>
          </p:cNvPr>
          <p:cNvSpPr txBox="1"/>
          <p:nvPr/>
        </p:nvSpPr>
        <p:spPr>
          <a:xfrm>
            <a:off x="2095928" y="2188396"/>
            <a:ext cx="184731" cy="369332"/>
          </a:xfrm>
          <a:prstGeom prst="rect">
            <a:avLst/>
          </a:prstGeom>
          <a:noFill/>
        </p:spPr>
        <p:txBody>
          <a:bodyPr wrap="none" rtlCol="0">
            <a:spAutoFit/>
          </a:bodyPr>
          <a:lstStyle/>
          <a:p>
            <a:endParaRPr lang="it-IT" dirty="0"/>
          </a:p>
        </p:txBody>
      </p:sp>
    </p:spTree>
    <p:extLst>
      <p:ext uri="{BB962C8B-B14F-4D97-AF65-F5344CB8AC3E}">
        <p14:creationId xmlns:p14="http://schemas.microsoft.com/office/powerpoint/2010/main" val="3763739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sz="3600" b="1" i="1" dirty="0"/>
              <a:t>SEGUE</a:t>
            </a:r>
            <a:r>
              <a:rPr lang="it-IT" sz="3600" b="1" dirty="0"/>
              <a:t>: STATO LEGITTIMO ED AGEVOLAZIONI FISCALI</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a:bodyPr>
          <a:lstStyle/>
          <a:p>
            <a:pPr marL="0" indent="0" algn="just">
              <a:buNone/>
            </a:pPr>
            <a:r>
              <a:rPr lang="it-IT" dirty="0"/>
              <a:t>Il modulo, quindi, ha una precisa forza giuridica; nondimeno, l’utilizzo di altro modello non dovrebbe comportare conseguenze di inammissibilità della pratica, di sanzioni o di decadenza dall’agevolazione fiscale. Nessuna norma prevede l’inammissibilità; l’apparato sanzionatorio in tema di CILA continua ad essere quello dell’art. 6 bis, c. 5, TUE (è sanzionata la sola mancata comunicazione, non l’utilizzo di un modello diverso); la decadenza dall’agevolazione fiscale non è prevista per il caso di utilizzo della modulistica diversa da quella indicata. </a:t>
            </a:r>
          </a:p>
        </p:txBody>
      </p:sp>
      <p:sp>
        <p:nvSpPr>
          <p:cNvPr id="4" name="CasellaDiTesto 3">
            <a:extLst>
              <a:ext uri="{FF2B5EF4-FFF2-40B4-BE49-F238E27FC236}">
                <a16:creationId xmlns:a16="http://schemas.microsoft.com/office/drawing/2014/main" id="{070DC5C8-12FF-5640-A875-145784DB6555}"/>
              </a:ext>
            </a:extLst>
          </p:cNvPr>
          <p:cNvSpPr txBox="1"/>
          <p:nvPr/>
        </p:nvSpPr>
        <p:spPr>
          <a:xfrm>
            <a:off x="2095928" y="2188396"/>
            <a:ext cx="184731" cy="369332"/>
          </a:xfrm>
          <a:prstGeom prst="rect">
            <a:avLst/>
          </a:prstGeom>
          <a:noFill/>
        </p:spPr>
        <p:txBody>
          <a:bodyPr wrap="none" rtlCol="0">
            <a:spAutoFit/>
          </a:bodyPr>
          <a:lstStyle/>
          <a:p>
            <a:endParaRPr lang="it-IT" dirty="0"/>
          </a:p>
        </p:txBody>
      </p:sp>
      <p:sp>
        <p:nvSpPr>
          <p:cNvPr id="5" name="CasellaDiTesto 4">
            <a:extLst>
              <a:ext uri="{FF2B5EF4-FFF2-40B4-BE49-F238E27FC236}">
                <a16:creationId xmlns:a16="http://schemas.microsoft.com/office/drawing/2014/main" id="{0F2C49A8-349F-694F-97AF-E874F8C27003}"/>
              </a:ext>
            </a:extLst>
          </p:cNvPr>
          <p:cNvSpPr txBox="1"/>
          <p:nvPr/>
        </p:nvSpPr>
        <p:spPr>
          <a:xfrm>
            <a:off x="8507002" y="2506894"/>
            <a:ext cx="184731" cy="369332"/>
          </a:xfrm>
          <a:prstGeom prst="rect">
            <a:avLst/>
          </a:prstGeom>
          <a:noFill/>
        </p:spPr>
        <p:txBody>
          <a:bodyPr wrap="none" rtlCol="0">
            <a:spAutoFit/>
          </a:bodyPr>
          <a:lstStyle/>
          <a:p>
            <a:endParaRPr lang="it-IT" dirty="0"/>
          </a:p>
        </p:txBody>
      </p:sp>
    </p:spTree>
    <p:extLst>
      <p:ext uri="{BB962C8B-B14F-4D97-AF65-F5344CB8AC3E}">
        <p14:creationId xmlns:p14="http://schemas.microsoft.com/office/powerpoint/2010/main" val="2236474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sz="3600" b="1" i="1" dirty="0"/>
              <a:t>SEGUE</a:t>
            </a:r>
            <a:r>
              <a:rPr lang="it-IT" sz="3600" b="1" dirty="0"/>
              <a:t>: STATO LEGITTIMO ED AGEVOLAZIONI FISCALI</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lnSpcReduction="10000"/>
          </a:bodyPr>
          <a:lstStyle/>
          <a:p>
            <a:pPr marL="0" indent="0" algn="just">
              <a:buNone/>
            </a:pPr>
            <a:r>
              <a:rPr lang="it-IT" dirty="0"/>
              <a:t>2) e 3) I titoli edilizi conseguiti prima della CILA, ossia prima del 1.6.2021, data di entrata in vigore dell’art. 119, c. 13 ter, DL 34/20202 rimangono validi ed efficaci? Debbo presentare nuovamente la CILA-S? I titoli </a:t>
            </a:r>
            <a:r>
              <a:rPr lang="it-IT" i="1" dirty="0"/>
              <a:t>in itinere</a:t>
            </a:r>
            <a:r>
              <a:rPr lang="it-IT" dirty="0"/>
              <a:t>? I titoli edilizi presentati prima dell’introduzione della CILA ex art. 119, c. 13-ter, DL 34/2020 rimangono validi, come va conclusa la relativa pratica?</a:t>
            </a:r>
          </a:p>
          <a:p>
            <a:pPr marL="0" indent="0" algn="just">
              <a:buNone/>
            </a:pPr>
            <a:r>
              <a:rPr lang="it-IT" dirty="0"/>
              <a:t>I titoli conseguiti rimangono validi ed efficaci e seguiranno la rispettiva disciplina fino alla fine della pratica. Non v’è obbligo di presentazione della CILA-S. I </a:t>
            </a:r>
            <a:r>
              <a:rPr lang="it-IT" i="1" dirty="0"/>
              <a:t>titoli in itinere </a:t>
            </a:r>
            <a:r>
              <a:rPr lang="it-IT" dirty="0"/>
              <a:t>seguiranno la strada ordinaria, ferma la facoltà del committente di chiedere l’archiviazione del procedimento e presentare la CILA-S.</a:t>
            </a:r>
          </a:p>
        </p:txBody>
      </p:sp>
      <p:sp>
        <p:nvSpPr>
          <p:cNvPr id="4" name="CasellaDiTesto 3">
            <a:extLst>
              <a:ext uri="{FF2B5EF4-FFF2-40B4-BE49-F238E27FC236}">
                <a16:creationId xmlns:a16="http://schemas.microsoft.com/office/drawing/2014/main" id="{070DC5C8-12FF-5640-A875-145784DB6555}"/>
              </a:ext>
            </a:extLst>
          </p:cNvPr>
          <p:cNvSpPr txBox="1"/>
          <p:nvPr/>
        </p:nvSpPr>
        <p:spPr>
          <a:xfrm>
            <a:off x="2095928" y="2188396"/>
            <a:ext cx="184731" cy="369332"/>
          </a:xfrm>
          <a:prstGeom prst="rect">
            <a:avLst/>
          </a:prstGeom>
          <a:noFill/>
        </p:spPr>
        <p:txBody>
          <a:bodyPr wrap="none" rtlCol="0">
            <a:spAutoFit/>
          </a:bodyPr>
          <a:lstStyle/>
          <a:p>
            <a:endParaRPr lang="it-IT" dirty="0"/>
          </a:p>
        </p:txBody>
      </p:sp>
      <p:sp>
        <p:nvSpPr>
          <p:cNvPr id="5" name="CasellaDiTesto 4">
            <a:extLst>
              <a:ext uri="{FF2B5EF4-FFF2-40B4-BE49-F238E27FC236}">
                <a16:creationId xmlns:a16="http://schemas.microsoft.com/office/drawing/2014/main" id="{0F2C49A8-349F-694F-97AF-E874F8C27003}"/>
              </a:ext>
            </a:extLst>
          </p:cNvPr>
          <p:cNvSpPr txBox="1"/>
          <p:nvPr/>
        </p:nvSpPr>
        <p:spPr>
          <a:xfrm>
            <a:off x="8507002" y="2506894"/>
            <a:ext cx="184731" cy="369332"/>
          </a:xfrm>
          <a:prstGeom prst="rect">
            <a:avLst/>
          </a:prstGeom>
          <a:noFill/>
        </p:spPr>
        <p:txBody>
          <a:bodyPr wrap="none" rtlCol="0">
            <a:spAutoFit/>
          </a:bodyPr>
          <a:lstStyle/>
          <a:p>
            <a:endParaRPr lang="it-IT" dirty="0"/>
          </a:p>
        </p:txBody>
      </p:sp>
    </p:spTree>
    <p:extLst>
      <p:ext uri="{BB962C8B-B14F-4D97-AF65-F5344CB8AC3E}">
        <p14:creationId xmlns:p14="http://schemas.microsoft.com/office/powerpoint/2010/main" val="36954366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sz="3600" b="1" i="1" dirty="0"/>
              <a:t>SEGUE</a:t>
            </a:r>
            <a:r>
              <a:rPr lang="it-IT" sz="3600" b="1" dirty="0"/>
              <a:t>: STATO LEGITTIMO ED AGEVOLAZIONI FISCALI</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fontScale="92500" lnSpcReduction="20000"/>
          </a:bodyPr>
          <a:lstStyle/>
          <a:p>
            <a:pPr marL="0" indent="0" algn="just">
              <a:buNone/>
            </a:pPr>
            <a:r>
              <a:rPr lang="it-IT" dirty="0"/>
              <a:t>4) Se prevedo la demolizione e la ricostruzione, unitamente ad interventi </a:t>
            </a:r>
            <a:r>
              <a:rPr lang="it-IT" i="1" dirty="0" err="1"/>
              <a:t>superbonus</a:t>
            </a:r>
            <a:r>
              <a:rPr lang="it-IT" dirty="0"/>
              <a:t>, non potrò valermi della CILA-S: devo presentare due pratiche (una CILA </a:t>
            </a:r>
            <a:r>
              <a:rPr lang="it-IT" i="1" dirty="0" err="1"/>
              <a:t>superbonus</a:t>
            </a:r>
            <a:r>
              <a:rPr lang="it-IT" dirty="0"/>
              <a:t> ed un </a:t>
            </a:r>
            <a:r>
              <a:rPr lang="it-IT" dirty="0" err="1"/>
              <a:t>PdC</a:t>
            </a:r>
            <a:r>
              <a:rPr lang="it-IT" dirty="0"/>
              <a:t> per </a:t>
            </a:r>
            <a:r>
              <a:rPr lang="it-IT" dirty="0" err="1"/>
              <a:t>demoricostruzione</a:t>
            </a:r>
            <a:r>
              <a:rPr lang="it-IT" dirty="0"/>
              <a:t>)? Posso presentarne una sola (es. </a:t>
            </a:r>
            <a:r>
              <a:rPr lang="it-IT" dirty="0" err="1"/>
              <a:t>PdC</a:t>
            </a:r>
            <a:r>
              <a:rPr lang="it-IT" dirty="0"/>
              <a:t>) in un rapporto di necessaria continenza rispetto alla CILA? </a:t>
            </a:r>
          </a:p>
          <a:p>
            <a:pPr marL="0" indent="0" algn="just">
              <a:buNone/>
            </a:pPr>
            <a:r>
              <a:rPr lang="it-IT" dirty="0"/>
              <a:t>Le prime indicazioni (Quaderni Anci 28.7.2021 e Circolare Regione Emilia-Romagna 4.8.2021, n. 713381) sono per la presentazione di due pratiche.</a:t>
            </a:r>
          </a:p>
          <a:p>
            <a:pPr marL="0" indent="0" algn="just">
              <a:buNone/>
            </a:pPr>
            <a:r>
              <a:rPr lang="it-IT" dirty="0"/>
              <a:t>È lo stesso modulo CILA-S (quadro d.3) che qualifica la CILA-S come «</a:t>
            </a:r>
            <a:r>
              <a:rPr lang="it-IT" i="1" dirty="0"/>
              <a:t>integrazione della pratica edilizia presentata in data _______, </a:t>
            </a:r>
            <a:r>
              <a:rPr lang="it-IT" i="1" dirty="0" err="1"/>
              <a:t>prot</a:t>
            </a:r>
            <a:r>
              <a:rPr lang="it-IT" i="1" dirty="0"/>
              <a:t>. n. ______ relativa ad interventi non soggetti a </a:t>
            </a:r>
            <a:r>
              <a:rPr lang="it-IT" i="1" dirty="0" err="1"/>
              <a:t>Superbonus</a:t>
            </a:r>
            <a:r>
              <a:rPr lang="it-IT" dirty="0"/>
              <a:t>».</a:t>
            </a:r>
          </a:p>
          <a:p>
            <a:pPr marL="0" indent="0" algn="just">
              <a:buNone/>
            </a:pPr>
            <a:r>
              <a:rPr lang="it-IT" dirty="0"/>
              <a:t>Non condivido questa lettura, non mi sembra una semplificazione amministrativa; né ritengo che la mancata presentazione della CILA-S sia causa di decadenza dall’agevolazione fiscale, visto che un titolo è stato pur sempre presentato (es. </a:t>
            </a:r>
            <a:r>
              <a:rPr lang="it-IT" dirty="0" err="1"/>
              <a:t>PdC</a:t>
            </a:r>
            <a:r>
              <a:rPr lang="it-IT" dirty="0"/>
              <a:t>).</a:t>
            </a:r>
          </a:p>
        </p:txBody>
      </p:sp>
      <p:sp>
        <p:nvSpPr>
          <p:cNvPr id="4" name="CasellaDiTesto 3">
            <a:extLst>
              <a:ext uri="{FF2B5EF4-FFF2-40B4-BE49-F238E27FC236}">
                <a16:creationId xmlns:a16="http://schemas.microsoft.com/office/drawing/2014/main" id="{070DC5C8-12FF-5640-A875-145784DB6555}"/>
              </a:ext>
            </a:extLst>
          </p:cNvPr>
          <p:cNvSpPr txBox="1"/>
          <p:nvPr/>
        </p:nvSpPr>
        <p:spPr>
          <a:xfrm>
            <a:off x="2095928" y="2188396"/>
            <a:ext cx="184731" cy="369332"/>
          </a:xfrm>
          <a:prstGeom prst="rect">
            <a:avLst/>
          </a:prstGeom>
          <a:noFill/>
        </p:spPr>
        <p:txBody>
          <a:bodyPr wrap="none" rtlCol="0">
            <a:spAutoFit/>
          </a:bodyPr>
          <a:lstStyle/>
          <a:p>
            <a:endParaRPr lang="it-IT" dirty="0"/>
          </a:p>
        </p:txBody>
      </p:sp>
      <p:sp>
        <p:nvSpPr>
          <p:cNvPr id="5" name="CasellaDiTesto 4">
            <a:extLst>
              <a:ext uri="{FF2B5EF4-FFF2-40B4-BE49-F238E27FC236}">
                <a16:creationId xmlns:a16="http://schemas.microsoft.com/office/drawing/2014/main" id="{0F2C49A8-349F-694F-97AF-E874F8C27003}"/>
              </a:ext>
            </a:extLst>
          </p:cNvPr>
          <p:cNvSpPr txBox="1"/>
          <p:nvPr/>
        </p:nvSpPr>
        <p:spPr>
          <a:xfrm>
            <a:off x="8507002" y="2506894"/>
            <a:ext cx="184731" cy="369332"/>
          </a:xfrm>
          <a:prstGeom prst="rect">
            <a:avLst/>
          </a:prstGeom>
          <a:noFill/>
        </p:spPr>
        <p:txBody>
          <a:bodyPr wrap="none" rtlCol="0">
            <a:spAutoFit/>
          </a:bodyPr>
          <a:lstStyle/>
          <a:p>
            <a:endParaRPr lang="it-IT" dirty="0"/>
          </a:p>
        </p:txBody>
      </p:sp>
    </p:spTree>
    <p:extLst>
      <p:ext uri="{BB962C8B-B14F-4D97-AF65-F5344CB8AC3E}">
        <p14:creationId xmlns:p14="http://schemas.microsoft.com/office/powerpoint/2010/main" val="10112474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30B8E24-02B1-8941-AD17-318384FCAF50}"/>
              </a:ext>
            </a:extLst>
          </p:cNvPr>
          <p:cNvSpPr>
            <a:spLocks noGrp="1"/>
          </p:cNvSpPr>
          <p:nvPr>
            <p:ph type="ctrTitle"/>
          </p:nvPr>
        </p:nvSpPr>
        <p:spPr/>
        <p:txBody>
          <a:bodyPr>
            <a:noAutofit/>
          </a:bodyPr>
          <a:lstStyle/>
          <a:p>
            <a:r>
              <a:rPr lang="it-IT" sz="3600" b="1" cap="all" dirty="0"/>
              <a:t>LA L.R. 19/2021: LO STATO LEGITTIMO DEGLI IMMOBILI E LA SCIA IN DIRETTA ESECUZIONE DELLO STRUMENTO URBANISTICO GENERALE</a:t>
            </a:r>
            <a:br>
              <a:rPr lang="it-IT" sz="3600" b="1" cap="all" dirty="0"/>
            </a:br>
            <a:endParaRPr lang="it-IT" sz="3600" b="1" dirty="0"/>
          </a:p>
        </p:txBody>
      </p:sp>
      <p:sp>
        <p:nvSpPr>
          <p:cNvPr id="3" name="Sottotitolo 2">
            <a:extLst>
              <a:ext uri="{FF2B5EF4-FFF2-40B4-BE49-F238E27FC236}">
                <a16:creationId xmlns:a16="http://schemas.microsoft.com/office/drawing/2014/main" id="{481F091E-B4AC-F24C-9B3C-3EBCC1CBA722}"/>
              </a:ext>
            </a:extLst>
          </p:cNvPr>
          <p:cNvSpPr>
            <a:spLocks noGrp="1"/>
          </p:cNvSpPr>
          <p:nvPr>
            <p:ph type="subTitle" idx="1"/>
          </p:nvPr>
        </p:nvSpPr>
        <p:spPr/>
        <p:txBody>
          <a:bodyPr>
            <a:normAutofit fontScale="25000" lnSpcReduction="20000"/>
          </a:bodyPr>
          <a:lstStyle/>
          <a:p>
            <a:endParaRPr lang="it-IT" sz="12000" dirty="0"/>
          </a:p>
          <a:p>
            <a:r>
              <a:rPr lang="it-IT" sz="12000" dirty="0"/>
              <a:t>Comune di Spinea</a:t>
            </a:r>
          </a:p>
          <a:p>
            <a:r>
              <a:rPr lang="it-IT" sz="12000" dirty="0"/>
              <a:t>24 settembre 2021</a:t>
            </a:r>
          </a:p>
          <a:p>
            <a:endParaRPr lang="it-IT" sz="12000" dirty="0"/>
          </a:p>
          <a:p>
            <a:endParaRPr lang="it-IT" dirty="0"/>
          </a:p>
          <a:p>
            <a:pPr algn="r"/>
            <a:endParaRPr lang="it-IT" sz="8000" dirty="0"/>
          </a:p>
          <a:p>
            <a:r>
              <a:rPr lang="it-IT" sz="8000" dirty="0"/>
              <a:t>Alessandro Veronese</a:t>
            </a:r>
          </a:p>
          <a:p>
            <a:r>
              <a:rPr lang="it-IT" sz="8000" dirty="0"/>
              <a:t>MDA Studio Legale</a:t>
            </a:r>
          </a:p>
        </p:txBody>
      </p:sp>
    </p:spTree>
    <p:extLst>
      <p:ext uri="{BB962C8B-B14F-4D97-AF65-F5344CB8AC3E}">
        <p14:creationId xmlns:p14="http://schemas.microsoft.com/office/powerpoint/2010/main" val="20648295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sz="3600" b="1" dirty="0"/>
              <a:t>LA SCIA IN DIRETTA APPLICAZIONE DELLO STRUMENTO URBANISTICO GENERALE ART. 2 LR 19/2021</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a:bodyPr>
          <a:lstStyle/>
          <a:p>
            <a:pPr marL="0" indent="0" algn="just">
              <a:buNone/>
            </a:pPr>
            <a:r>
              <a:rPr lang="it-IT" dirty="0"/>
              <a:t>L’art. 2 della LR 19/2021 è altra norma edilizia, questa volta non trasfusa nella LR 61/1985, né in altre leggi regionali. La norma non è oggetto di ricorso avanti la Corte Costituzionale.</a:t>
            </a:r>
          </a:p>
          <a:p>
            <a:pPr marL="0" indent="0" algn="just">
              <a:buNone/>
            </a:pPr>
            <a:r>
              <a:rPr lang="it-IT" dirty="0"/>
              <a:t>La novella regionale dà attuazione all’art. 23, c. 01, </a:t>
            </a:r>
            <a:r>
              <a:rPr lang="it-IT" dirty="0" err="1"/>
              <a:t>lett</a:t>
            </a:r>
            <a:r>
              <a:rPr lang="it-IT" dirty="0"/>
              <a:t>. c), TUE, che consente interventi di nuova costruzione con </a:t>
            </a:r>
            <a:r>
              <a:rPr lang="it-IT" u="sng" dirty="0"/>
              <a:t>SCIA alternativa al </a:t>
            </a:r>
            <a:r>
              <a:rPr lang="it-IT" u="sng" dirty="0" err="1"/>
              <a:t>PdC</a:t>
            </a:r>
            <a:r>
              <a:rPr lang="it-IT" u="sng" dirty="0"/>
              <a:t> in diretta esecuzione di strumenti urbanistici comunali generali</a:t>
            </a:r>
            <a:r>
              <a:rPr lang="it-IT" dirty="0"/>
              <a:t> (quindi senza l’intermediazione dello strumento urbanistico attuativo), a condizione che il piano generale rechi «</a:t>
            </a:r>
            <a:r>
              <a:rPr lang="it-IT" i="1" dirty="0"/>
              <a:t>precise disposizioni plano-volumetriche</a:t>
            </a:r>
            <a:r>
              <a:rPr lang="it-IT" dirty="0"/>
              <a:t>».</a:t>
            </a:r>
          </a:p>
        </p:txBody>
      </p:sp>
    </p:spTree>
    <p:extLst>
      <p:ext uri="{BB962C8B-B14F-4D97-AF65-F5344CB8AC3E}">
        <p14:creationId xmlns:p14="http://schemas.microsoft.com/office/powerpoint/2010/main" val="7446229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sz="3600" b="1" dirty="0"/>
              <a:t>LA SCIA IN DIRETTA APPLICAZIONE DELLO STRUMENTO URBANISTICO GENERALE ART. 2 LR 19/2021</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fontScale="92500"/>
          </a:bodyPr>
          <a:lstStyle/>
          <a:p>
            <a:pPr marL="0" indent="0" algn="just">
              <a:buNone/>
            </a:pPr>
            <a:r>
              <a:rPr lang="it-IT" sz="3000" dirty="0"/>
              <a:t>Altri principi fondamentali del TUE: (i) onerosità della SCIA alternativa, (art. 23, c. 01, ultimo cpv., TUE); (ii) inizio dei lavori decorsi almeno 30 gg. dalla presentazione della SCIA, art. 23, c. 1, TUE; (iv) restrizioni all’applicazione della SCIA alternativa in </a:t>
            </a:r>
            <a:r>
              <a:rPr lang="it-IT" sz="3000" dirty="0" err="1"/>
              <a:t>z.t.o</a:t>
            </a:r>
            <a:r>
              <a:rPr lang="it-IT" sz="3000" dirty="0"/>
              <a:t>. A, ex art. 23 </a:t>
            </a:r>
            <a:r>
              <a:rPr lang="it-IT" sz="3000" i="1" dirty="0"/>
              <a:t>bis</a:t>
            </a:r>
            <a:r>
              <a:rPr lang="it-IT" sz="3000" dirty="0"/>
              <a:t> TUE.</a:t>
            </a:r>
          </a:p>
          <a:p>
            <a:pPr marL="0" indent="0" algn="just">
              <a:buNone/>
            </a:pPr>
            <a:r>
              <a:rPr lang="it-IT" sz="3000" dirty="0"/>
              <a:t>L’art. 2 LR 19/2021, in dichiarata attuazione dell’art. 23, comma 01, </a:t>
            </a:r>
            <a:r>
              <a:rPr lang="it-IT" sz="3000" dirty="0" err="1"/>
              <a:t>lett</a:t>
            </a:r>
            <a:r>
              <a:rPr lang="it-IT" sz="3000" dirty="0"/>
              <a:t>. c), TUE, definisce la locuzione «</a:t>
            </a:r>
            <a:r>
              <a:rPr lang="it-IT" sz="3000" i="1" dirty="0"/>
              <a:t>recanti precise disposizioni plano-volumetriche</a:t>
            </a:r>
            <a:r>
              <a:rPr lang="it-IT" sz="3000" dirty="0"/>
              <a:t>», quindi declina </a:t>
            </a:r>
            <a:r>
              <a:rPr lang="it-IT" sz="3000" b="1" u="sng" dirty="0"/>
              <a:t>i parametri urbanistici dello strumento urbanistico generali</a:t>
            </a:r>
            <a:r>
              <a:rPr lang="it-IT" sz="3000" dirty="0"/>
              <a:t>, che costituiscono «</a:t>
            </a:r>
            <a:r>
              <a:rPr lang="it-IT" sz="3000" i="1" dirty="0"/>
              <a:t>precise disposizioni plano-volumetriche</a:t>
            </a:r>
            <a:r>
              <a:rPr lang="it-IT" sz="3000" dirty="0"/>
              <a:t>».</a:t>
            </a:r>
          </a:p>
          <a:p>
            <a:pPr marL="0" indent="0" algn="just">
              <a:buNone/>
            </a:pPr>
            <a:r>
              <a:rPr lang="it-IT" dirty="0"/>
              <a:t> </a:t>
            </a:r>
          </a:p>
        </p:txBody>
      </p:sp>
    </p:spTree>
    <p:extLst>
      <p:ext uri="{BB962C8B-B14F-4D97-AF65-F5344CB8AC3E}">
        <p14:creationId xmlns:p14="http://schemas.microsoft.com/office/powerpoint/2010/main" val="35627700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sz="3600" b="1" dirty="0"/>
              <a:t>LA SCIA IN DIRETTA APPLICAZIONE DELLO STRUMENTO URBANISTICO GENERALE ART. 2 LR 19/2021</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lnSpcReduction="10000"/>
          </a:bodyPr>
          <a:lstStyle/>
          <a:p>
            <a:pPr marL="0" indent="0" algn="just">
              <a:buNone/>
            </a:pPr>
            <a:r>
              <a:rPr lang="it-IT" sz="3000" u="sng" dirty="0"/>
              <a:t>Quattro sono in parametri urbanistici</a:t>
            </a:r>
            <a:r>
              <a:rPr lang="it-IT" sz="3000" dirty="0"/>
              <a:t>, ossia:</a:t>
            </a:r>
          </a:p>
          <a:p>
            <a:pPr marL="571500" indent="-571500" algn="just">
              <a:buAutoNum type="romanLcParenBoth"/>
            </a:pPr>
            <a:r>
              <a:rPr lang="it-IT" sz="3000" dirty="0"/>
              <a:t>volume o superficie coperta;</a:t>
            </a:r>
          </a:p>
          <a:p>
            <a:pPr marL="571500" indent="-571500" algn="just">
              <a:buAutoNum type="romanLcParenBoth"/>
            </a:pPr>
            <a:r>
              <a:rPr lang="it-IT" sz="3000" dirty="0"/>
              <a:t>altezza massima o numero di piani;</a:t>
            </a:r>
          </a:p>
          <a:p>
            <a:pPr marL="571500" indent="-571500" algn="just">
              <a:buAutoNum type="romanLcParenBoth"/>
            </a:pPr>
            <a:r>
              <a:rPr lang="it-IT" sz="3000" dirty="0"/>
              <a:t>distanza minima dai confini;</a:t>
            </a:r>
          </a:p>
          <a:p>
            <a:pPr marL="571500" indent="-571500" algn="just">
              <a:buAutoNum type="romanLcParenBoth"/>
            </a:pPr>
            <a:r>
              <a:rPr lang="it-IT" sz="3000" dirty="0"/>
              <a:t>distanza minima dai fabbricati.</a:t>
            </a:r>
          </a:p>
          <a:p>
            <a:pPr marL="0" indent="0" algn="just">
              <a:buNone/>
            </a:pPr>
            <a:r>
              <a:rPr lang="it-IT" sz="3000" dirty="0"/>
              <a:t>In presenza di tali parametri gli interventi di nuova costruzione in diretta attuazione del PI/PRG possono essere realizzati con SCIA alternativa al </a:t>
            </a:r>
            <a:r>
              <a:rPr lang="it-IT" sz="3000" dirty="0" err="1"/>
              <a:t>PdC</a:t>
            </a:r>
            <a:r>
              <a:rPr lang="it-IT" sz="3000" dirty="0"/>
              <a:t>. </a:t>
            </a:r>
          </a:p>
          <a:p>
            <a:pPr marL="0" indent="0" algn="just">
              <a:buNone/>
            </a:pPr>
            <a:r>
              <a:rPr lang="it-IT" dirty="0"/>
              <a:t> </a:t>
            </a:r>
          </a:p>
        </p:txBody>
      </p:sp>
    </p:spTree>
    <p:extLst>
      <p:ext uri="{BB962C8B-B14F-4D97-AF65-F5344CB8AC3E}">
        <p14:creationId xmlns:p14="http://schemas.microsoft.com/office/powerpoint/2010/main" val="38982434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sz="3600" b="1" dirty="0"/>
              <a:t>LA SCIA IN DIRETTA APPLICAZIONE DELLO STRUMENTO URBANISTICO GENERALE ART. 2 LR 19/2021</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fontScale="92500" lnSpcReduction="10000"/>
          </a:bodyPr>
          <a:lstStyle/>
          <a:p>
            <a:pPr marL="0" indent="0" algn="just">
              <a:buNone/>
            </a:pPr>
            <a:r>
              <a:rPr lang="it-IT" dirty="0"/>
              <a:t>L’ampiezza della disposizione dilata estremamente le fattispecie, che possono essere soggette a SCIA alternativa, posto che i parametri urbanistici indicati sono contenuti minimi di ogni strumento urbanistico generale. </a:t>
            </a:r>
          </a:p>
          <a:p>
            <a:pPr marL="0" indent="0" algn="just">
              <a:buNone/>
            </a:pPr>
            <a:r>
              <a:rPr lang="it-IT" dirty="0"/>
              <a:t>Ciò non significa obliterare il PUA.</a:t>
            </a:r>
          </a:p>
          <a:p>
            <a:pPr marL="0" indent="0" algn="just">
              <a:buNone/>
            </a:pPr>
            <a:r>
              <a:rPr lang="it-IT" dirty="0"/>
              <a:t>La disposizione regionale ed, a monte, quella statale, che consentono l’attuazione diretta del PI/PRG con SCIA alternativa, operano su di un piano eminentemente edilizio.</a:t>
            </a:r>
          </a:p>
          <a:p>
            <a:pPr marL="0" indent="0" algn="just">
              <a:buNone/>
            </a:pPr>
            <a:r>
              <a:rPr lang="it-IT" dirty="0"/>
              <a:t>La regola generale è che qualunque intervento edilizio, a prescindere dal titolo, deve rispettare il PI/PRG. Se esso prevede il PUA, non si può procedere con intervento edilizio (</a:t>
            </a:r>
            <a:r>
              <a:rPr lang="it-IT" dirty="0" err="1"/>
              <a:t>PdC</a:t>
            </a:r>
            <a:r>
              <a:rPr lang="it-IT" dirty="0"/>
              <a:t> o SCIA alternativa), non essendo consentita l’esecuzione diretta del PI/PRG.</a:t>
            </a:r>
          </a:p>
          <a:p>
            <a:pPr marL="0" indent="0" algn="just">
              <a:buNone/>
            </a:pPr>
            <a:endParaRPr lang="it-IT" dirty="0"/>
          </a:p>
        </p:txBody>
      </p:sp>
    </p:spTree>
    <p:extLst>
      <p:ext uri="{BB962C8B-B14F-4D97-AF65-F5344CB8AC3E}">
        <p14:creationId xmlns:p14="http://schemas.microsoft.com/office/powerpoint/2010/main" val="20578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sz="3600" b="1" dirty="0"/>
              <a:t>LA SCIA IN DIRETTA APPLICAZIONE DELLO STRUMENTO URBANISTICO GENERALE ART. 2 LR 19/2021</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fontScale="92500"/>
          </a:bodyPr>
          <a:lstStyle/>
          <a:p>
            <a:pPr marL="0" indent="0" algn="just">
              <a:buNone/>
            </a:pPr>
            <a:r>
              <a:rPr lang="it-IT" dirty="0"/>
              <a:t>Si impone però il coordinamento tra l’art. 2 LR 19/2021 e l’art. 18 bis LR n. 11/2004, che consente l’intervento edilizio diretto, oggi con SCIA alternativa, se ricorrano i visti presupposti e nonostante la previsione urbanistica dello strumento attuativo.</a:t>
            </a:r>
          </a:p>
          <a:p>
            <a:pPr marL="0" indent="0" algn="just">
              <a:buNone/>
            </a:pPr>
            <a:r>
              <a:rPr lang="it-IT" dirty="0"/>
              <a:t>Tra gli interventi edilizi diretti l’art. 18 bis comprende quelli indicati nell’art. 3 TUE, </a:t>
            </a:r>
            <a:r>
              <a:rPr lang="it-IT" dirty="0" err="1"/>
              <a:t>lett</a:t>
            </a:r>
            <a:r>
              <a:rPr lang="it-IT" dirty="0"/>
              <a:t>. a), b), c), d), nonché quelli di completamento, riferiti però ad aree «</a:t>
            </a:r>
            <a:r>
              <a:rPr lang="it-IT" i="1" dirty="0"/>
              <a:t>già dotate delle principali opere di urbanizzazione primaria e secondaria</a:t>
            </a:r>
            <a:r>
              <a:rPr lang="it-IT" dirty="0"/>
              <a:t>».</a:t>
            </a:r>
          </a:p>
          <a:p>
            <a:pPr marL="0" indent="0" algn="just">
              <a:buNone/>
            </a:pPr>
            <a:r>
              <a:rPr lang="it-IT" dirty="0"/>
              <a:t>Si impone anche il coordinamento con l’art. 12, c. 2, TUE, che condiziona il rilascio del titolo all’esistenza delle opere di urbanizzazione primaria e con l’art. 9, c. 2, TUE e che riconosce l’approvazione del PUA come «</a:t>
            </a:r>
            <a:r>
              <a:rPr lang="it-IT" i="1" dirty="0"/>
              <a:t>presupposto per l’edificazione</a:t>
            </a:r>
            <a:r>
              <a:rPr lang="it-IT" dirty="0"/>
              <a:t>».</a:t>
            </a:r>
          </a:p>
          <a:p>
            <a:pPr marL="0" indent="0" algn="just">
              <a:buNone/>
            </a:pPr>
            <a:endParaRPr lang="it-IT" dirty="0"/>
          </a:p>
        </p:txBody>
      </p:sp>
    </p:spTree>
    <p:extLst>
      <p:ext uri="{BB962C8B-B14F-4D97-AF65-F5344CB8AC3E}">
        <p14:creationId xmlns:p14="http://schemas.microsoft.com/office/powerpoint/2010/main" val="25395332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sz="3600" b="1" dirty="0"/>
              <a:t>LA SCIA IN DIRETTA APPLICAZIONE DELLO STRUMENTO URBANISTICO GENERALE ART. 2 LR 19/2021</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a:bodyPr>
          <a:lstStyle/>
          <a:p>
            <a:pPr marL="0" indent="0" algn="just">
              <a:buNone/>
            </a:pPr>
            <a:r>
              <a:rPr lang="it-IT" dirty="0"/>
              <a:t>Il problema è principalmente urbanistico ed è legato alle ipotesi in cui lo strumento urbanistico preveda il PUA, il che di per sé pone fuori gioco sia l’art. 2 LR 19/2021, sia l’art. 23, c. 01, </a:t>
            </a:r>
            <a:r>
              <a:rPr lang="it-IT" dirty="0" err="1"/>
              <a:t>lett</a:t>
            </a:r>
            <a:r>
              <a:rPr lang="it-IT" dirty="0"/>
              <a:t>. c), TUE, che hanno il loro presupposto nell’attuabilità diretta del PI/PRG, la quale evidentemente non sussiste se lo strumento generale prevede la necessaria intermediazione del PUA.</a:t>
            </a:r>
          </a:p>
          <a:p>
            <a:pPr marL="0" indent="0" algn="just">
              <a:buNone/>
            </a:pPr>
            <a:r>
              <a:rPr lang="it-IT" dirty="0"/>
              <a:t>Diverso ragionamento, sul piano urbanistico, è quello se il PUA, pur previsto dal PI/PRG sia in effetti necessario o non sia ridondante e se ne possa prescindere, sussistendo i presupposti dell’art. 18 bis LR 11/2004.</a:t>
            </a:r>
          </a:p>
        </p:txBody>
      </p:sp>
    </p:spTree>
    <p:extLst>
      <p:ext uri="{BB962C8B-B14F-4D97-AF65-F5344CB8AC3E}">
        <p14:creationId xmlns:p14="http://schemas.microsoft.com/office/powerpoint/2010/main" val="25906018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sz="3600" b="1" dirty="0"/>
              <a:t>LA SCIA IN DIRETTA APPLICAZIONE DELLO STRUMENTO URBANISTICO GENERALE ART. 2 LR 19/2021</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a:bodyPr>
          <a:lstStyle/>
          <a:p>
            <a:pPr marL="0" indent="0" algn="just">
              <a:buNone/>
            </a:pPr>
            <a:r>
              <a:rPr lang="it-IT" dirty="0"/>
              <a:t>È il tema noto sin dal più risalente «9 e 109» LR 61/1985. Una esistente ed adeguata urbanizzazione della zona rende ridondante il PUA, essendo ad esso equivalente, pur se il piano attuativo sia formalmente richiesto dal PI/PRG (</a:t>
            </a:r>
            <a:r>
              <a:rPr lang="it-IT" dirty="0" err="1"/>
              <a:t>Cons</a:t>
            </a:r>
            <a:r>
              <a:rPr lang="it-IT" dirty="0"/>
              <a:t>. St., sez. II, n. 8279/2019; TAR Calabria, Catanzaro, sez. II, n. 672/2020).</a:t>
            </a:r>
          </a:p>
          <a:p>
            <a:pPr marL="0" indent="0" algn="just">
              <a:buNone/>
            </a:pPr>
            <a:r>
              <a:rPr lang="it-IT" dirty="0"/>
              <a:t>La verifica della sussistenza ed adeguatezze delle opere di urbanizzazione spetta al Comune e rientra nella sua potestà discrezionale, non sindacabile dal G.A. se non nel caso di macroscopica illogicità (</a:t>
            </a:r>
            <a:r>
              <a:rPr lang="it-IT" dirty="0" err="1"/>
              <a:t>Cons</a:t>
            </a:r>
            <a:r>
              <a:rPr lang="it-IT" dirty="0"/>
              <a:t>. St., sez. II, n. 8279/2019, </a:t>
            </a:r>
            <a:r>
              <a:rPr lang="it-IT" i="1" dirty="0"/>
              <a:t>cit</a:t>
            </a:r>
            <a:r>
              <a:rPr lang="it-IT" dirty="0"/>
              <a:t>.; </a:t>
            </a:r>
            <a:r>
              <a:rPr lang="it-IT" dirty="0" err="1"/>
              <a:t>Cons</a:t>
            </a:r>
            <a:r>
              <a:rPr lang="it-IT" dirty="0"/>
              <a:t>. St., sez. IV, n. 3253/2002).</a:t>
            </a:r>
          </a:p>
        </p:txBody>
      </p:sp>
    </p:spTree>
    <p:extLst>
      <p:ext uri="{BB962C8B-B14F-4D97-AF65-F5344CB8AC3E}">
        <p14:creationId xmlns:p14="http://schemas.microsoft.com/office/powerpoint/2010/main" val="19000027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sz="3600" b="1" dirty="0"/>
              <a:t>LA SCIA IN DIRETTA APPLICAZIONE DELLO STRUMENTO URBANISTICO GENERALE ART. 2 LR 19/2021</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fontScale="92500" lnSpcReduction="10000"/>
          </a:bodyPr>
          <a:lstStyle/>
          <a:p>
            <a:pPr marL="0" indent="0" algn="just">
              <a:buNone/>
            </a:pPr>
            <a:r>
              <a:rPr lang="it-IT" dirty="0"/>
              <a:t>In senso opposto un recente arresto del nostro TAR (TAR Veneto, sez. II, 4.5.2021, n. 587), che – pur se reso in tema di piano casa – ritiene insuperabile la previsione del PUA, che non è derogabile, neppure previa valutazione né in sede amministrativa, né in sede giurisdizionale circa la sussistente ed adeguata urbanizzazione dell’area. </a:t>
            </a:r>
          </a:p>
          <a:p>
            <a:pPr marL="0" indent="0" algn="just">
              <a:buNone/>
            </a:pPr>
            <a:r>
              <a:rPr lang="it-IT" dirty="0"/>
              <a:t>In sintesi, una cosa è l’art. 2 della LR 19/2021, ossia l’intervento edilizio con SCIA alternativa al </a:t>
            </a:r>
            <a:r>
              <a:rPr lang="it-IT" dirty="0" err="1"/>
              <a:t>PdC</a:t>
            </a:r>
            <a:r>
              <a:rPr lang="it-IT" dirty="0"/>
              <a:t> in diretta esecuzione dello strumento urbanistico generale (munito dei visti contenuti minimi), ove non preveda la necessaria intermediazione del PUA; altra cosa è comprendere se, nonostante la previsione del PUA da parte dello strumento urbanistico generale, si possa procedere ugualmente con intervento edilizio diretto, considerando che la deroga del PUA è da valutare caso per caso, con estrema attenzione e con adeguata istruttoria.</a:t>
            </a:r>
          </a:p>
          <a:p>
            <a:pPr marL="0" indent="0" algn="just">
              <a:buNone/>
            </a:pPr>
            <a:endParaRPr lang="it-IT" dirty="0"/>
          </a:p>
        </p:txBody>
      </p:sp>
    </p:spTree>
    <p:extLst>
      <p:ext uri="{BB962C8B-B14F-4D97-AF65-F5344CB8AC3E}">
        <p14:creationId xmlns:p14="http://schemas.microsoft.com/office/powerpoint/2010/main" val="19993420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sz="3600" b="1" dirty="0"/>
              <a:t>LA SCIA IN DIRETTA APPLICAZIONE DELLO STRUMENTO URBANISTICO GENERALE ART. 2 LR 19/2021</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a:bodyPr>
          <a:lstStyle/>
          <a:p>
            <a:pPr marL="0" indent="0" algn="just">
              <a:buNone/>
            </a:pPr>
            <a:r>
              <a:rPr lang="it-IT" sz="3200" dirty="0"/>
              <a:t>Alcuni dubbi, che possono porsi in relazione alla norma in esame.</a:t>
            </a:r>
          </a:p>
          <a:p>
            <a:pPr marL="0" indent="0" algn="just">
              <a:buNone/>
            </a:pPr>
            <a:r>
              <a:rPr lang="it-IT" sz="3200" dirty="0"/>
              <a:t>1) L’art. 2 LR 19/2021 si riferisce alla nuova costruzione: è applicabile anche agli ampliamenti?</a:t>
            </a:r>
          </a:p>
          <a:p>
            <a:pPr marL="0" indent="0" algn="just">
              <a:buNone/>
            </a:pPr>
            <a:r>
              <a:rPr lang="it-IT" sz="3200" dirty="0"/>
              <a:t>Sì, dal momento che l’ampliamento è giuridicamente qualificabile come nuova costruzione, ai sensi dell’art. 3, comma 1, </a:t>
            </a:r>
            <a:r>
              <a:rPr lang="it-IT" sz="3200" dirty="0" err="1"/>
              <a:t>lett</a:t>
            </a:r>
            <a:r>
              <a:rPr lang="it-IT" sz="3200" dirty="0"/>
              <a:t>. e.1), TUE e secondo quanto ritiene la giurisprudenza (</a:t>
            </a:r>
            <a:r>
              <a:rPr lang="it-IT" sz="3200" dirty="0" err="1"/>
              <a:t>Cons</a:t>
            </a:r>
            <a:r>
              <a:rPr lang="it-IT" sz="3200" dirty="0"/>
              <a:t>. St., sez. VI, 13.1.2021, n. 423; </a:t>
            </a:r>
            <a:r>
              <a:rPr lang="it-IT" sz="3200" i="1" dirty="0"/>
              <a:t>id</a:t>
            </a:r>
            <a:r>
              <a:rPr lang="it-IT" sz="3200" dirty="0"/>
              <a:t>., n. 1536/2020).</a:t>
            </a:r>
          </a:p>
        </p:txBody>
      </p:sp>
    </p:spTree>
    <p:extLst>
      <p:ext uri="{BB962C8B-B14F-4D97-AF65-F5344CB8AC3E}">
        <p14:creationId xmlns:p14="http://schemas.microsoft.com/office/powerpoint/2010/main" val="11136930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520422-1DBC-4142-99B4-043AEC5810CE}"/>
              </a:ext>
            </a:extLst>
          </p:cNvPr>
          <p:cNvSpPr>
            <a:spLocks noGrp="1"/>
          </p:cNvSpPr>
          <p:nvPr>
            <p:ph type="title"/>
          </p:nvPr>
        </p:nvSpPr>
        <p:spPr/>
        <p:txBody>
          <a:bodyPr>
            <a:normAutofit/>
          </a:bodyPr>
          <a:lstStyle/>
          <a:p>
            <a:pPr algn="ctr"/>
            <a:r>
              <a:rPr lang="it-IT" sz="3600" b="1" dirty="0"/>
              <a:t>LA SCIA IN DIRETTA APPLICAZIONE DELLO STRUMENTO URBANISTICO GENERALE ART. 2 LR 19/2021</a:t>
            </a:r>
          </a:p>
        </p:txBody>
      </p:sp>
      <p:sp>
        <p:nvSpPr>
          <p:cNvPr id="3" name="Segnaposto contenuto 2">
            <a:extLst>
              <a:ext uri="{FF2B5EF4-FFF2-40B4-BE49-F238E27FC236}">
                <a16:creationId xmlns:a16="http://schemas.microsoft.com/office/drawing/2014/main" id="{F6EEB93B-46BD-EC42-A32D-08941ECC6D7A}"/>
              </a:ext>
            </a:extLst>
          </p:cNvPr>
          <p:cNvSpPr>
            <a:spLocks noGrp="1"/>
          </p:cNvSpPr>
          <p:nvPr>
            <p:ph idx="1"/>
          </p:nvPr>
        </p:nvSpPr>
        <p:spPr/>
        <p:txBody>
          <a:bodyPr>
            <a:normAutofit lnSpcReduction="10000"/>
          </a:bodyPr>
          <a:lstStyle/>
          <a:p>
            <a:pPr marL="0" indent="0" algn="just">
              <a:buNone/>
            </a:pPr>
            <a:r>
              <a:rPr lang="it-IT" dirty="0"/>
              <a:t>2) Se sussiste un PUA approvato, convenzionato ed in corso di esecuzione, si può costruire con SCIA alternativa ex art. 2 LR 19/2021?</a:t>
            </a:r>
          </a:p>
          <a:p>
            <a:pPr marL="0" indent="0" algn="just">
              <a:buNone/>
            </a:pPr>
            <a:r>
              <a:rPr lang="it-IT" dirty="0"/>
              <a:t>La novella regionale e la norma statale in commento si riferiscono alle nuove costruzioni in diretta attuazione dello strumento urbanistico comunale, in assenza quindi di PUA. </a:t>
            </a:r>
          </a:p>
          <a:p>
            <a:pPr marL="0" indent="0" algn="just">
              <a:buNone/>
            </a:pPr>
            <a:r>
              <a:rPr lang="it-IT" dirty="0"/>
              <a:t>Se vi è il PUA, non c’è diretta attuazione del PI/PRG, quindi non si applica l’art. 2 LR 19/2021; si potrà però procedere con SCIA alternativa al </a:t>
            </a:r>
            <a:r>
              <a:rPr lang="it-IT" dirty="0" err="1"/>
              <a:t>PdC</a:t>
            </a:r>
            <a:r>
              <a:rPr lang="it-IT" dirty="0"/>
              <a:t>, ove sussistano i presupposti di cui all’art. 23, c. 01, </a:t>
            </a:r>
            <a:r>
              <a:rPr lang="it-IT" dirty="0" err="1"/>
              <a:t>lett</a:t>
            </a:r>
            <a:r>
              <a:rPr lang="it-IT" dirty="0"/>
              <a:t>. b), TUE, recante la disciplina degli interventi di nuova costruzione in esecuzione di PUA e previa attestazione da parte della Giunta comunale della sussistenza dei presupposti stessi</a:t>
            </a:r>
            <a:r>
              <a:rPr lang="it-IT"/>
              <a:t>. </a:t>
            </a:r>
            <a:endParaRPr lang="it-IT" dirty="0"/>
          </a:p>
        </p:txBody>
      </p:sp>
    </p:spTree>
    <p:extLst>
      <p:ext uri="{BB962C8B-B14F-4D97-AF65-F5344CB8AC3E}">
        <p14:creationId xmlns:p14="http://schemas.microsoft.com/office/powerpoint/2010/main" val="1153710007"/>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6937</TotalTime>
  <Words>4869</Words>
  <Application>Microsoft Macintosh PowerPoint</Application>
  <PresentationFormat>Widescreen</PresentationFormat>
  <Paragraphs>159</Paragraphs>
  <Slides>35</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35</vt:i4>
      </vt:variant>
    </vt:vector>
  </HeadingPairs>
  <TitlesOfParts>
    <vt:vector size="39" baseType="lpstr">
      <vt:lpstr>Arial</vt:lpstr>
      <vt:lpstr>Calibri</vt:lpstr>
      <vt:lpstr>Calibri Light</vt:lpstr>
      <vt:lpstr>Tema di Office</vt:lpstr>
      <vt:lpstr>LA L.R. 19/2021: LO STATO LEGITTIMO DEGLI IMMOBILI E LA SCIA IN DIRETTA ESECUZIONE DELLO STRUMENTO URBANISTICO GENERALE </vt:lpstr>
      <vt:lpstr>LO STATO LEGITTIMO DEGLI IMMOBILI ART. 9 BIS, c. 1 BIS, DPR 380/2001</vt:lpstr>
      <vt:lpstr>LO STATO LEGITTIMO DEGLI IMMOBILI ART. 9 BIS, c. 1 BIS, DPR 380/2001</vt:lpstr>
      <vt:lpstr>LO STATO LEGITTIMO DEGLI IMMOBILI ART. 9 BIS, c. 1 BIS, DPR 380/2001</vt:lpstr>
      <vt:lpstr>LO STATO LEGITTIMO DEGLI IMMOBILI ART. 9 BIS, c. 1 BIS, DPR 380/2001</vt:lpstr>
      <vt:lpstr>LO STATO LEGITTIMO DEGLI IMMOBILI ART. 9 BIS, c. 1 BIS, DPR 380/2001</vt:lpstr>
      <vt:lpstr>LO STATO LEGITTIMO DEGLI IMMOBILI ART. 9 BIS, c. 1 BIS, DPR 380/2001</vt:lpstr>
      <vt:lpstr>LO STATO LEGITTIMO DEGLI IMMOBILI: DALL’ART. 9 BIS, c. 1 BIS, TUE ALL’ART. 7 LR 19/2021</vt:lpstr>
      <vt:lpstr>LO STATO LEGITTIMO DEGLI IMMOBILI: DALL’ART. 9 BIS TUE ALL’ART. 7 LR 19/2021</vt:lpstr>
      <vt:lpstr>LO STATO LEGITTIMO DEGLI IMMOBILI: DALL’ART. 9 BIS TUE ALL’ART. 7 LR 19/2021</vt:lpstr>
      <vt:lpstr>LO STATO LEGITTIMO DEGLI IMMOBILI: DALL’ART. 9 BIS TUE ALL’ART. 7 LR 19/2021</vt:lpstr>
      <vt:lpstr>L’IMPUGNAZIONE IN CORTE COSTITUZIONALE DELL’ART 7 L.R. 19/2021</vt:lpstr>
      <vt:lpstr>L’APPLICAZIONE DELL’ART 7 L.R. 19/2021 IN ATTESA DELLA SENTENZA DELLA CORTE COSTITUZIONALE</vt:lpstr>
      <vt:lpstr>SEGUE: L’APPLICAZIONE DELLA L.R. 19/2021 IN ATTESA DELLA SENTENZA DELLA CORTE COSTITUZIONALE</vt:lpstr>
      <vt:lpstr>STATO LEGITTIMO ED AGEVOLAZIONI FISCALI</vt:lpstr>
      <vt:lpstr>SEGUE: STATO LEGITTIMO ED AGEVOLAZIONI FISCALI</vt:lpstr>
      <vt:lpstr>SEGUE: STATO LEGITTIMO ED AGEVOLAZIONI FISCALI</vt:lpstr>
      <vt:lpstr>SEGUE: STATO LEGITTIMO ED AGEVOLAZIONI FISCALI</vt:lpstr>
      <vt:lpstr>SEGUE: STATO LEGITTIMO ED AGEVOLAZIONI FISCALI</vt:lpstr>
      <vt:lpstr>SEGUE: STATO LEGITTIMO ED AGEVOLAZIONI FISCALI</vt:lpstr>
      <vt:lpstr>SEGUE: STATO LEGITTIMO ED AGEVOLAZIONI FISCALI</vt:lpstr>
      <vt:lpstr>SEGUE: STATO LEGITTIMO ED AGEVOLAZIONI FISCALI</vt:lpstr>
      <vt:lpstr>SEGUE: STATO LEGITTIMO ED AGEVOLAZIONI FISCALI</vt:lpstr>
      <vt:lpstr>SEGUE: STATO LEGITTIMO ED AGEVOLAZIONI FISCALI</vt:lpstr>
      <vt:lpstr>LA L.R. 19/2021: LO STATO LEGITTIMO DEGLI IMMOBILI E LA SCIA IN DIRETTA ESECUZIONE DELLO STRUMENTO URBANISTICO GENERALE </vt:lpstr>
      <vt:lpstr>LA SCIA IN DIRETTA APPLICAZIONE DELLO STRUMENTO URBANISTICO GENERALE ART. 2 LR 19/2021</vt:lpstr>
      <vt:lpstr>LA SCIA IN DIRETTA APPLICAZIONE DELLO STRUMENTO URBANISTICO GENERALE ART. 2 LR 19/2021</vt:lpstr>
      <vt:lpstr>LA SCIA IN DIRETTA APPLICAZIONE DELLO STRUMENTO URBANISTICO GENERALE ART. 2 LR 19/2021</vt:lpstr>
      <vt:lpstr>LA SCIA IN DIRETTA APPLICAZIONE DELLO STRUMENTO URBANISTICO GENERALE ART. 2 LR 19/2021</vt:lpstr>
      <vt:lpstr>LA SCIA IN DIRETTA APPLICAZIONE DELLO STRUMENTO URBANISTICO GENERALE ART. 2 LR 19/2021</vt:lpstr>
      <vt:lpstr>LA SCIA IN DIRETTA APPLICAZIONE DELLO STRUMENTO URBANISTICO GENERALE ART. 2 LR 19/2021</vt:lpstr>
      <vt:lpstr>LA SCIA IN DIRETTA APPLICAZIONE DELLO STRUMENTO URBANISTICO GENERALE ART. 2 LR 19/2021</vt:lpstr>
      <vt:lpstr>LA SCIA IN DIRETTA APPLICAZIONE DELLO STRUMENTO URBANISTICO GENERALE ART. 2 LR 19/2021</vt:lpstr>
      <vt:lpstr>LA SCIA IN DIRETTA APPLICAZIONE DELLO STRUMENTO URBANISTICO GENERALE ART. 2 LR 19/2021</vt:lpstr>
      <vt:lpstr>LA SCIA IN DIRETTA APPLICAZIONE DELLO STRUMENTO URBANISTICO GENERALE ART. 2 LR 19/2021</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Mda Padova01</dc:creator>
  <cp:lastModifiedBy>Mda Padova01</cp:lastModifiedBy>
  <cp:revision>312</cp:revision>
  <cp:lastPrinted>2021-09-24T06:31:51Z</cp:lastPrinted>
  <dcterms:created xsi:type="dcterms:W3CDTF">2019-03-30T09:24:58Z</dcterms:created>
  <dcterms:modified xsi:type="dcterms:W3CDTF">2021-10-05T08:45:35Z</dcterms:modified>
</cp:coreProperties>
</file>