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708" r:id="rId2"/>
  </p:sldMasterIdLst>
  <p:notesMasterIdLst>
    <p:notesMasterId r:id="rId19"/>
  </p:notesMasterIdLst>
  <p:sldIdLst>
    <p:sldId id="403" r:id="rId3"/>
    <p:sldId id="404" r:id="rId4"/>
    <p:sldId id="385" r:id="rId5"/>
    <p:sldId id="400" r:id="rId6"/>
    <p:sldId id="401" r:id="rId7"/>
    <p:sldId id="405" r:id="rId8"/>
    <p:sldId id="390" r:id="rId9"/>
    <p:sldId id="395" r:id="rId10"/>
    <p:sldId id="396" r:id="rId11"/>
    <p:sldId id="391" r:id="rId12"/>
    <p:sldId id="392" r:id="rId13"/>
    <p:sldId id="393" r:id="rId14"/>
    <p:sldId id="389" r:id="rId15"/>
    <p:sldId id="388" r:id="rId16"/>
    <p:sldId id="383" r:id="rId17"/>
    <p:sldId id="397" r:id="rId1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sparri, Martina" initials="GM" lastIdx="1" clrIdx="0">
    <p:extLst>
      <p:ext uri="{19B8F6BF-5375-455C-9EA6-DF929625EA0E}">
        <p15:presenceInfo xmlns:p15="http://schemas.microsoft.com/office/powerpoint/2012/main" userId="S::MGasparri@gop.it::6db23e35-bcbc-4e9e-b955-94ee5790a5f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3E"/>
    <a:srgbClr val="404040"/>
    <a:srgbClr val="878787"/>
    <a:srgbClr val="FFA400"/>
    <a:srgbClr val="002740"/>
    <a:srgbClr val="F5A1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795" autoAdjust="0"/>
    <p:restoredTop sz="96327"/>
  </p:normalViewPr>
  <p:slideViewPr>
    <p:cSldViewPr snapToGrid="0" snapToObjects="1">
      <p:cViewPr varScale="1">
        <p:scale>
          <a:sx n="114" d="100"/>
          <a:sy n="114" d="100"/>
        </p:scale>
        <p:origin x="11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322313-08AF-4D44-AEAE-6A245DA57731}" type="datetimeFigureOut">
              <a:rPr lang="it-IT" smtClean="0"/>
              <a:t>26/07/2021</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CE64F5-A494-479A-B8D9-9B24E7B3925E}" type="slidenum">
              <a:rPr lang="it-IT" smtClean="0"/>
              <a:t>‹N›</a:t>
            </a:fld>
            <a:endParaRPr lang="it-IT"/>
          </a:p>
        </p:txBody>
      </p:sp>
    </p:spTree>
    <p:extLst>
      <p:ext uri="{BB962C8B-B14F-4D97-AF65-F5344CB8AC3E}">
        <p14:creationId xmlns:p14="http://schemas.microsoft.com/office/powerpoint/2010/main" val="257281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grpSp>
        <p:nvGrpSpPr>
          <p:cNvPr id="7" name="Gruppo 6"/>
          <p:cNvGrpSpPr/>
          <p:nvPr userDrawn="1"/>
        </p:nvGrpSpPr>
        <p:grpSpPr>
          <a:xfrm>
            <a:off x="-9525" y="0"/>
            <a:ext cx="9144000" cy="6858000"/>
            <a:chOff x="0" y="0"/>
            <a:chExt cx="9144000" cy="6858000"/>
          </a:xfrm>
        </p:grpSpPr>
        <p:sp>
          <p:nvSpPr>
            <p:cNvPr id="8" name="Rettangolo 7">
              <a:extLst>
                <a:ext uri="{FF2B5EF4-FFF2-40B4-BE49-F238E27FC236}">
                  <a16:creationId xmlns:a16="http://schemas.microsoft.com/office/drawing/2014/main" id="{E3B3F52A-146D-2C48-8CAC-83BA2B17459B}"/>
                </a:ext>
              </a:extLst>
            </p:cNvPr>
            <p:cNvSpPr/>
            <p:nvPr userDrawn="1"/>
          </p:nvSpPr>
          <p:spPr>
            <a:xfrm>
              <a:off x="0" y="0"/>
              <a:ext cx="9144000" cy="6858000"/>
            </a:xfrm>
            <a:prstGeom prst="rect">
              <a:avLst/>
            </a:prstGeom>
            <a:solidFill>
              <a:srgbClr val="0027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solidFill>
                  <a:srgbClr val="F5A114"/>
                </a:solidFill>
              </a:endParaRPr>
            </a:p>
          </p:txBody>
        </p:sp>
        <p:pic>
          <p:nvPicPr>
            <p:cNvPr id="9" name="Elemento grafico 9">
              <a:extLst>
                <a:ext uri="{FF2B5EF4-FFF2-40B4-BE49-F238E27FC236}">
                  <a16:creationId xmlns:a16="http://schemas.microsoft.com/office/drawing/2014/main" id="{70DA0817-45F9-BC40-BD0B-F43BDEFCCF47}"/>
                </a:ext>
              </a:extLst>
            </p:cNvPr>
            <p:cNvPicPr>
              <a:picLocks noChangeAspect="1"/>
            </p:cNvPicPr>
            <p:nvPr userDrawn="1"/>
          </p:nvPicPr>
          <p:blipFill>
            <a:blip r:embed="rId2"/>
            <a:srcRect/>
            <a:stretch>
              <a:fillRect/>
            </a:stretch>
          </p:blipFill>
          <p:spPr>
            <a:xfrm>
              <a:off x="572770" y="987120"/>
              <a:ext cx="3094926" cy="801040"/>
            </a:xfrm>
            <a:prstGeom prst="rect">
              <a:avLst/>
            </a:prstGeom>
          </p:spPr>
        </p:pic>
      </p:grpSp>
      <p:sp>
        <p:nvSpPr>
          <p:cNvPr id="2" name="Titolo 1"/>
          <p:cNvSpPr>
            <a:spLocks noGrp="1"/>
          </p:cNvSpPr>
          <p:nvPr>
            <p:ph type="ctrTitle"/>
          </p:nvPr>
        </p:nvSpPr>
        <p:spPr>
          <a:xfrm>
            <a:off x="2590800" y="2292350"/>
            <a:ext cx="5867399" cy="1470025"/>
          </a:xfrm>
        </p:spPr>
        <p:txBody>
          <a:bodyPr anchor="b">
            <a:normAutofit/>
          </a:bodyPr>
          <a:lstStyle>
            <a:lvl1pPr>
              <a:defRPr sz="3400">
                <a:solidFill>
                  <a:schemeClr val="bg1"/>
                </a:solidFill>
                <a:latin typeface="+mn-lt"/>
              </a:defRPr>
            </a:lvl1pPr>
          </a:lstStyle>
          <a:p>
            <a:r>
              <a:rPr lang="it-IT"/>
              <a:t>Fare clic per modificare lo stile del titolo</a:t>
            </a:r>
          </a:p>
        </p:txBody>
      </p:sp>
      <p:sp>
        <p:nvSpPr>
          <p:cNvPr id="3" name="Sottotitolo 2"/>
          <p:cNvSpPr>
            <a:spLocks noGrp="1"/>
          </p:cNvSpPr>
          <p:nvPr>
            <p:ph type="subTitle" idx="1"/>
          </p:nvPr>
        </p:nvSpPr>
        <p:spPr>
          <a:xfrm>
            <a:off x="2590799" y="3762375"/>
            <a:ext cx="5867399" cy="1104900"/>
          </a:xfrm>
        </p:spPr>
        <p:txBody>
          <a:bodyPr>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Tree>
    <p:extLst>
      <p:ext uri="{BB962C8B-B14F-4D97-AF65-F5344CB8AC3E}">
        <p14:creationId xmlns:p14="http://schemas.microsoft.com/office/powerpoint/2010/main" val="2982762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2808288"/>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1308101"/>
            <a:ext cx="7772400" cy="1500187"/>
          </a:xfrm>
        </p:spPr>
        <p:txBody>
          <a:bodyPr anchor="b"/>
          <a:lstStyle>
            <a:lvl1pPr marL="0" indent="0">
              <a:buNone/>
              <a:defRPr sz="2000">
                <a:solidFill>
                  <a:srgbClr val="878787"/>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pic>
        <p:nvPicPr>
          <p:cNvPr id="7" name="Immagine 6"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rcRect/>
          <a:stretch>
            <a:fillRect/>
          </a:stretch>
        </p:blipFill>
        <p:spPr>
          <a:xfrm>
            <a:off x="350172" y="6417309"/>
            <a:ext cx="825854" cy="262471"/>
          </a:xfrm>
          <a:prstGeom prst="rect">
            <a:avLst/>
          </a:prstGeom>
        </p:spPr>
      </p:pic>
      <p:cxnSp>
        <p:nvCxnSpPr>
          <p:cNvPr id="10"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11"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a:p>
        </p:txBody>
      </p:sp>
      <p:sp>
        <p:nvSpPr>
          <p:cNvPr id="12"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t>‹N›</a:t>
            </a:fld>
            <a:endParaRPr lang="it-IT"/>
          </a:p>
        </p:txBody>
      </p:sp>
      <p:sp>
        <p:nvSpPr>
          <p:cNvPr id="13" name="Segnaposto data 3"/>
          <p:cNvSpPr>
            <a:spLocks noGrp="1"/>
          </p:cNvSpPr>
          <p:nvPr>
            <p:ph type="dt" sz="half" idx="2"/>
          </p:nvPr>
        </p:nvSpPr>
        <p:spPr>
          <a:xfrm>
            <a:off x="6334125" y="6365875"/>
            <a:ext cx="1866899" cy="365125"/>
          </a:xfrm>
          <a:prstGeom prst="rect">
            <a:avLst/>
          </a:prstGeom>
        </p:spPr>
        <p:txBody>
          <a:bodyPr anchor="ctr"/>
          <a:lstStyle>
            <a:lvl1pPr>
              <a:defRPr lang="it-IT" sz="1100" smtClean="0">
                <a:solidFill>
                  <a:srgbClr val="00263E"/>
                </a:solidFill>
              </a:defRPr>
            </a:lvl1pPr>
          </a:lstStyle>
          <a:p>
            <a:fld id="{E2C5342C-95AC-41E8-A256-5FF168F1284D}" type="datetime1">
              <a:rPr lang="it-IT" smtClean="0"/>
              <a:t>26/07/2021</a:t>
            </a:fld>
            <a:endParaRPr lang="it-IT"/>
          </a:p>
        </p:txBody>
      </p:sp>
    </p:spTree>
    <p:extLst>
      <p:ext uri="{BB962C8B-B14F-4D97-AF65-F5344CB8AC3E}">
        <p14:creationId xmlns:p14="http://schemas.microsoft.com/office/powerpoint/2010/main" val="1242616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1_Intestazione sezione">
    <p:spTree>
      <p:nvGrpSpPr>
        <p:cNvPr id="1" name=""/>
        <p:cNvGrpSpPr/>
        <p:nvPr/>
      </p:nvGrpSpPr>
      <p:grpSpPr>
        <a:xfrm>
          <a:off x="0" y="0"/>
          <a:ext cx="0" cy="0"/>
          <a:chOff x="0" y="0"/>
          <a:chExt cx="0" cy="0"/>
        </a:xfrm>
      </p:grpSpPr>
      <p:grpSp>
        <p:nvGrpSpPr>
          <p:cNvPr id="10" name="Gruppo 9"/>
          <p:cNvGrpSpPr/>
          <p:nvPr userDrawn="1"/>
        </p:nvGrpSpPr>
        <p:grpSpPr>
          <a:xfrm>
            <a:off x="-9226" y="0"/>
            <a:ext cx="9144000" cy="6858000"/>
            <a:chOff x="-9226" y="0"/>
            <a:chExt cx="9144000" cy="6858000"/>
          </a:xfrm>
        </p:grpSpPr>
        <p:sp>
          <p:nvSpPr>
            <p:cNvPr id="11" name="Rettangolo 10">
              <a:extLst>
                <a:ext uri="{FF2B5EF4-FFF2-40B4-BE49-F238E27FC236}">
                  <a16:creationId xmlns:a16="http://schemas.microsoft.com/office/drawing/2014/main" id="{65EEA8DE-CD2D-2D49-8A34-7B0B14AF0034}"/>
                </a:ext>
              </a:extLst>
            </p:cNvPr>
            <p:cNvSpPr/>
            <p:nvPr userDrawn="1"/>
          </p:nvSpPr>
          <p:spPr>
            <a:xfrm>
              <a:off x="-9226" y="0"/>
              <a:ext cx="9144000" cy="6858000"/>
            </a:xfrm>
            <a:prstGeom prst="rect">
              <a:avLst/>
            </a:prstGeom>
            <a:solidFill>
              <a:srgbClr val="0027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bg1"/>
                </a:solidFill>
              </a:endParaRPr>
            </a:p>
          </p:txBody>
        </p:sp>
        <p:pic>
          <p:nvPicPr>
            <p:cNvPr id="12" name="Immagine 11"/>
            <p:cNvPicPr>
              <a:picLocks noChangeAspect="1"/>
            </p:cNvPicPr>
            <p:nvPr userDrawn="1"/>
          </p:nvPicPr>
          <p:blipFill>
            <a:blip r:embed="rId2"/>
            <a:srcRect/>
            <a:stretch>
              <a:fillRect/>
            </a:stretch>
          </p:blipFill>
          <p:spPr>
            <a:xfrm>
              <a:off x="360024" y="5946837"/>
              <a:ext cx="1091944" cy="720000"/>
            </a:xfrm>
            <a:prstGeom prst="rect">
              <a:avLst/>
            </a:prstGeom>
          </p:spPr>
        </p:pic>
      </p:grpSp>
      <p:sp>
        <p:nvSpPr>
          <p:cNvPr id="2" name="Titolo 1"/>
          <p:cNvSpPr>
            <a:spLocks noGrp="1"/>
          </p:cNvSpPr>
          <p:nvPr>
            <p:ph type="title"/>
          </p:nvPr>
        </p:nvSpPr>
        <p:spPr>
          <a:xfrm>
            <a:off x="722313" y="2855913"/>
            <a:ext cx="7772400" cy="1362075"/>
          </a:xfrm>
        </p:spPr>
        <p:txBody>
          <a:bodyPr anchor="t"/>
          <a:lstStyle>
            <a:lvl1pPr algn="l">
              <a:defRPr sz="4000" b="1" cap="all">
                <a:solidFill>
                  <a:schemeClr val="bg1"/>
                </a:solidFill>
              </a:defRPr>
            </a:lvl1pPr>
          </a:lstStyle>
          <a:p>
            <a:r>
              <a:rPr lang="it-IT"/>
              <a:t>Fare clic per modificare lo stile del titolo</a:t>
            </a:r>
          </a:p>
        </p:txBody>
      </p:sp>
      <p:sp>
        <p:nvSpPr>
          <p:cNvPr id="3" name="Segnaposto testo 2"/>
          <p:cNvSpPr>
            <a:spLocks noGrp="1"/>
          </p:cNvSpPr>
          <p:nvPr>
            <p:ph type="body" idx="1"/>
          </p:nvPr>
        </p:nvSpPr>
        <p:spPr>
          <a:xfrm>
            <a:off x="722313" y="1355726"/>
            <a:ext cx="7772400" cy="1500187"/>
          </a:xfrm>
        </p:spPr>
        <p:txBody>
          <a:bodyPr anchor="b"/>
          <a:lstStyle>
            <a:lvl1pPr marL="0" indent="0">
              <a:buNone/>
              <a:defRPr sz="2000">
                <a:solidFill>
                  <a:schemeClr val="bg1">
                    <a:lumMod val="8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13"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099281"/>
            <a:ext cx="3046365" cy="365125"/>
          </a:xfrm>
          <a:prstGeom prst="rect">
            <a:avLst/>
          </a:prstGeom>
        </p:spPr>
        <p:txBody>
          <a:bodyPr anchor="ctr"/>
          <a:lstStyle>
            <a:lvl1pPr>
              <a:defRPr sz="1100">
                <a:solidFill>
                  <a:schemeClr val="bg1"/>
                </a:solidFill>
              </a:defRPr>
            </a:lvl1pPr>
          </a:lstStyle>
          <a:p>
            <a:endParaRPr lang="it-IT"/>
          </a:p>
        </p:txBody>
      </p:sp>
      <p:sp>
        <p:nvSpPr>
          <p:cNvPr id="14"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099281"/>
            <a:ext cx="417269" cy="365125"/>
          </a:xfrm>
          <a:prstGeom prst="rect">
            <a:avLst/>
          </a:prstGeom>
        </p:spPr>
        <p:txBody>
          <a:bodyPr anchor="ctr"/>
          <a:lstStyle>
            <a:lvl1pPr algn="r">
              <a:defRPr sz="1100">
                <a:solidFill>
                  <a:schemeClr val="bg1"/>
                </a:solidFill>
              </a:defRPr>
            </a:lvl1pPr>
          </a:lstStyle>
          <a:p>
            <a:fld id="{FEDAB2FA-DA73-9543-9206-10A2F1DC5EA0}" type="slidenum">
              <a:rPr lang="it-IT" smtClean="0"/>
              <a:t>‹N›</a:t>
            </a:fld>
            <a:endParaRPr lang="it-IT"/>
          </a:p>
        </p:txBody>
      </p:sp>
      <p:sp>
        <p:nvSpPr>
          <p:cNvPr id="15" name="Segnaposto data 3"/>
          <p:cNvSpPr>
            <a:spLocks noGrp="1"/>
          </p:cNvSpPr>
          <p:nvPr>
            <p:ph type="dt" sz="half" idx="2"/>
          </p:nvPr>
        </p:nvSpPr>
        <p:spPr>
          <a:xfrm>
            <a:off x="6334125" y="6099175"/>
            <a:ext cx="1866899" cy="365125"/>
          </a:xfrm>
          <a:prstGeom prst="rect">
            <a:avLst/>
          </a:prstGeom>
        </p:spPr>
        <p:txBody>
          <a:bodyPr anchor="ctr"/>
          <a:lstStyle>
            <a:lvl1pPr>
              <a:defRPr lang="it-IT" sz="1100" smtClean="0">
                <a:solidFill>
                  <a:schemeClr val="bg1"/>
                </a:solidFill>
              </a:defRPr>
            </a:lvl1pPr>
          </a:lstStyle>
          <a:p>
            <a:fld id="{321C13FD-0446-4139-9AFC-0DD7209132EB}" type="datetime1">
              <a:rPr lang="it-IT" smtClean="0"/>
              <a:t>26/07/2021</a:t>
            </a:fld>
            <a:endParaRPr lang="it-IT"/>
          </a:p>
        </p:txBody>
      </p:sp>
    </p:spTree>
    <p:extLst>
      <p:ext uri="{BB962C8B-B14F-4D97-AF65-F5344CB8AC3E}">
        <p14:creationId xmlns:p14="http://schemas.microsoft.com/office/powerpoint/2010/main" val="3563225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ITA_Disclaimer">
    <p:spTree>
      <p:nvGrpSpPr>
        <p:cNvPr id="1" name=""/>
        <p:cNvGrpSpPr/>
        <p:nvPr/>
      </p:nvGrpSpPr>
      <p:grpSpPr>
        <a:xfrm>
          <a:off x="0" y="0"/>
          <a:ext cx="0" cy="0"/>
          <a:chOff x="0" y="0"/>
          <a:chExt cx="0" cy="0"/>
        </a:xfrm>
      </p:grpSpPr>
      <p:grpSp>
        <p:nvGrpSpPr>
          <p:cNvPr id="12" name="Gruppo 11"/>
          <p:cNvGrpSpPr/>
          <p:nvPr userDrawn="1"/>
        </p:nvGrpSpPr>
        <p:grpSpPr>
          <a:xfrm>
            <a:off x="-9226" y="0"/>
            <a:ext cx="9144000" cy="6858000"/>
            <a:chOff x="-9226" y="0"/>
            <a:chExt cx="9144000" cy="6858000"/>
          </a:xfrm>
        </p:grpSpPr>
        <p:sp>
          <p:nvSpPr>
            <p:cNvPr id="9" name="Rettangolo 8">
              <a:extLst>
                <a:ext uri="{FF2B5EF4-FFF2-40B4-BE49-F238E27FC236}">
                  <a16:creationId xmlns:a16="http://schemas.microsoft.com/office/drawing/2014/main" id="{65EEA8DE-CD2D-2D49-8A34-7B0B14AF0034}"/>
                </a:ext>
              </a:extLst>
            </p:cNvPr>
            <p:cNvSpPr/>
            <p:nvPr userDrawn="1"/>
          </p:nvSpPr>
          <p:spPr>
            <a:xfrm>
              <a:off x="-9226" y="0"/>
              <a:ext cx="9144000" cy="6858000"/>
            </a:xfrm>
            <a:prstGeom prst="rect">
              <a:avLst/>
            </a:prstGeom>
            <a:solidFill>
              <a:srgbClr val="0027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5A114"/>
                </a:solidFill>
              </a:endParaRPr>
            </a:p>
          </p:txBody>
        </p:sp>
        <p:pic>
          <p:nvPicPr>
            <p:cNvPr id="10" name="Immagine 9"/>
            <p:cNvPicPr>
              <a:picLocks noChangeAspect="1"/>
            </p:cNvPicPr>
            <p:nvPr userDrawn="1"/>
          </p:nvPicPr>
          <p:blipFill>
            <a:blip r:embed="rId2"/>
            <a:srcRect/>
            <a:stretch>
              <a:fillRect/>
            </a:stretch>
          </p:blipFill>
          <p:spPr>
            <a:xfrm>
              <a:off x="360024" y="5946837"/>
              <a:ext cx="1091944" cy="720000"/>
            </a:xfrm>
            <a:prstGeom prst="rect">
              <a:avLst/>
            </a:prstGeom>
          </p:spPr>
        </p:pic>
      </p:grpSp>
      <p:sp>
        <p:nvSpPr>
          <p:cNvPr id="8" name="Titolo 1"/>
          <p:cNvSpPr>
            <a:spLocks noGrp="1"/>
          </p:cNvSpPr>
          <p:nvPr userDrawn="1">
            <p:ph type="title"/>
          </p:nvPr>
        </p:nvSpPr>
        <p:spPr>
          <a:xfrm>
            <a:off x="0" y="2782070"/>
            <a:ext cx="9134774" cy="1008111"/>
          </a:xfrm>
          <a:prstGeom prst="rect">
            <a:avLst/>
          </a:prstGeom>
        </p:spPr>
        <p:txBody>
          <a:bodyPr anchor="ctr">
            <a:noAutofit/>
          </a:bodyPr>
          <a:lstStyle>
            <a:lvl1pPr algn="ctr">
              <a:defRPr sz="3800" b="1" cap="none" baseline="0">
                <a:solidFill>
                  <a:schemeClr val="bg1"/>
                </a:solidFill>
              </a:defRPr>
            </a:lvl1pPr>
          </a:lstStyle>
          <a:p>
            <a:r>
              <a:rPr lang="it-IT" noProof="0"/>
              <a:t>Fare clic per modificare lo stile del titolo</a:t>
            </a:r>
          </a:p>
        </p:txBody>
      </p:sp>
      <p:sp>
        <p:nvSpPr>
          <p:cNvPr id="4" name="Rettangolo 9"/>
          <p:cNvSpPr>
            <a:spLocks noChangeArrowheads="1"/>
          </p:cNvSpPr>
          <p:nvPr userDrawn="1"/>
        </p:nvSpPr>
        <p:spPr>
          <a:xfrm>
            <a:off x="1552575" y="6054787"/>
            <a:ext cx="72866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eaLnBrk="0" hangingPunct="0">
              <a:spcAft>
                <a:spcPct val="0"/>
              </a:spcAft>
              <a:buClr>
                <a:srgbClr val="003A62"/>
              </a:buClr>
              <a:buSzPct val="105000"/>
              <a:buFont typeface="Wingdings" pitchFamily="2" charset="2"/>
              <a:buNone/>
            </a:pPr>
            <a:r>
              <a:rPr lang="it-IT" sz="700" b="0" baseline="0">
                <a:solidFill>
                  <a:schemeClr val="bg1"/>
                </a:solidFill>
                <a:effectLst/>
                <a:latin typeface="+mn-lt"/>
              </a:rPr>
              <a:t>Il presente documento è stato elaborato da Gianni &amp; Origoni e reso disponibile a mero scopo informativo. Il presente documento è aggiornato alla data indicata sulla prima pagina. Le informazioni contenute nel presente documento, di cui non si garantisce la completezza, non costituiscono né un parere legale, né un esame esaustivo della materia, né possono sostituirsi a un parere rilasciato su specifiche questioni concrete. </a:t>
            </a:r>
          </a:p>
          <a:p>
            <a:pPr eaLnBrk="0" hangingPunct="0">
              <a:spcAft>
                <a:spcPct val="0"/>
              </a:spcAft>
              <a:buClr>
                <a:srgbClr val="003A62"/>
              </a:buClr>
              <a:buSzPct val="105000"/>
              <a:buFont typeface="Wingdings" pitchFamily="2" charset="2"/>
              <a:buNone/>
            </a:pPr>
            <a:r>
              <a:rPr lang="it-IT" sz="700" b="0" baseline="0">
                <a:solidFill>
                  <a:schemeClr val="bg1"/>
                </a:solidFill>
                <a:effectLst/>
                <a:latin typeface="+mn-lt"/>
              </a:rPr>
              <a:t>Gianni &amp; Origoni non può essere ritenuto responsabile per eventuali danni, diretti o indiretti, derivanti dall’utilizzo improprio del presente documento o del suo contenuto o comunque connessi al suo utilizzo. Il presente documento non può essere riprodotto, distribuito o pubblicato in tutto o in parte, per qualsiasi scopo, senza l’espressa autorizzazione da parte di Gianni &amp; Origoni. Per qualsiasi ulteriore chiarimento si prega di contattare Gianni &amp; Origoni.</a:t>
            </a:r>
          </a:p>
        </p:txBody>
      </p:sp>
    </p:spTree>
    <p:extLst>
      <p:ext uri="{BB962C8B-B14F-4D97-AF65-F5344CB8AC3E}">
        <p14:creationId xmlns:p14="http://schemas.microsoft.com/office/powerpoint/2010/main" val="32937351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grpSp>
        <p:nvGrpSpPr>
          <p:cNvPr id="7" name="Gruppo 6"/>
          <p:cNvGrpSpPr/>
          <p:nvPr userDrawn="1"/>
        </p:nvGrpSpPr>
        <p:grpSpPr>
          <a:xfrm>
            <a:off x="-9525" y="0"/>
            <a:ext cx="9144000" cy="6858000"/>
            <a:chOff x="0" y="0"/>
            <a:chExt cx="9144000" cy="6858000"/>
          </a:xfrm>
        </p:grpSpPr>
        <p:sp>
          <p:nvSpPr>
            <p:cNvPr id="8" name="Rettangolo 7">
              <a:extLst>
                <a:ext uri="{FF2B5EF4-FFF2-40B4-BE49-F238E27FC236}">
                  <a16:creationId xmlns:a16="http://schemas.microsoft.com/office/drawing/2014/main" id="{E3B3F52A-146D-2C48-8CAC-83BA2B17459B}"/>
                </a:ext>
              </a:extLst>
            </p:cNvPr>
            <p:cNvSpPr/>
            <p:nvPr userDrawn="1"/>
          </p:nvSpPr>
          <p:spPr>
            <a:xfrm>
              <a:off x="0" y="0"/>
              <a:ext cx="9144000" cy="6858000"/>
            </a:xfrm>
            <a:prstGeom prst="rect">
              <a:avLst/>
            </a:prstGeom>
            <a:solidFill>
              <a:srgbClr val="0027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solidFill>
                  <a:srgbClr val="F5A114"/>
                </a:solidFill>
              </a:endParaRPr>
            </a:p>
          </p:txBody>
        </p:sp>
        <p:pic>
          <p:nvPicPr>
            <p:cNvPr id="9" name="Elemento grafico 9">
              <a:extLst>
                <a:ext uri="{FF2B5EF4-FFF2-40B4-BE49-F238E27FC236}">
                  <a16:creationId xmlns:a16="http://schemas.microsoft.com/office/drawing/2014/main" id="{70DA0817-45F9-BC40-BD0B-F43BDEFCCF47}"/>
                </a:ext>
              </a:extLst>
            </p:cNvPr>
            <p:cNvPicPr>
              <a:picLocks noChangeAspect="1"/>
            </p:cNvPicPr>
            <p:nvPr userDrawn="1"/>
          </p:nvPicPr>
          <p:blipFill>
            <a:blip r:embed="rId2"/>
            <a:srcRect/>
            <a:stretch>
              <a:fillRect/>
            </a:stretch>
          </p:blipFill>
          <p:spPr>
            <a:xfrm>
              <a:off x="572770" y="987120"/>
              <a:ext cx="3094926" cy="801040"/>
            </a:xfrm>
            <a:prstGeom prst="rect">
              <a:avLst/>
            </a:prstGeom>
          </p:spPr>
        </p:pic>
      </p:grpSp>
      <p:sp>
        <p:nvSpPr>
          <p:cNvPr id="2" name="Titolo 1"/>
          <p:cNvSpPr>
            <a:spLocks noGrp="1"/>
          </p:cNvSpPr>
          <p:nvPr>
            <p:ph type="ctrTitle"/>
          </p:nvPr>
        </p:nvSpPr>
        <p:spPr>
          <a:xfrm>
            <a:off x="2590800" y="2292350"/>
            <a:ext cx="5867399" cy="1470025"/>
          </a:xfrm>
        </p:spPr>
        <p:txBody>
          <a:bodyPr anchor="b">
            <a:normAutofit/>
          </a:bodyPr>
          <a:lstStyle>
            <a:lvl1pPr>
              <a:defRPr sz="3400">
                <a:solidFill>
                  <a:schemeClr val="bg1"/>
                </a:solidFill>
                <a:latin typeface="+mn-lt"/>
              </a:defRPr>
            </a:lvl1pPr>
          </a:lstStyle>
          <a:p>
            <a:r>
              <a:rPr lang="it-IT"/>
              <a:t>Fare clic per modificare lo stile del titolo</a:t>
            </a:r>
          </a:p>
        </p:txBody>
      </p:sp>
      <p:sp>
        <p:nvSpPr>
          <p:cNvPr id="3" name="Sottotitolo 2"/>
          <p:cNvSpPr>
            <a:spLocks noGrp="1"/>
          </p:cNvSpPr>
          <p:nvPr>
            <p:ph type="subTitle" idx="1"/>
          </p:nvPr>
        </p:nvSpPr>
        <p:spPr>
          <a:xfrm>
            <a:off x="2590799" y="3762375"/>
            <a:ext cx="5867399" cy="1104900"/>
          </a:xfrm>
        </p:spPr>
        <p:txBody>
          <a:bodyPr>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Tree>
    <p:extLst>
      <p:ext uri="{BB962C8B-B14F-4D97-AF65-F5344CB8AC3E}">
        <p14:creationId xmlns:p14="http://schemas.microsoft.com/office/powerpoint/2010/main" val="118571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2562225" y="2454275"/>
            <a:ext cx="5895975" cy="1470025"/>
          </a:xfrm>
        </p:spPr>
        <p:txBody>
          <a:bodyPr anchor="b">
            <a:normAutofit/>
          </a:bodyPr>
          <a:lstStyle>
            <a:lvl1pPr>
              <a:defRPr sz="3400">
                <a:solidFill>
                  <a:srgbClr val="00263E"/>
                </a:solidFill>
                <a:latin typeface="+mn-lt"/>
              </a:defRPr>
            </a:lvl1pPr>
          </a:lstStyle>
          <a:p>
            <a:r>
              <a:rPr lang="it-IT"/>
              <a:t>Fare clic per modificare lo stile del titolo</a:t>
            </a:r>
          </a:p>
        </p:txBody>
      </p:sp>
      <p:sp>
        <p:nvSpPr>
          <p:cNvPr id="3" name="Sottotitolo 2"/>
          <p:cNvSpPr>
            <a:spLocks noGrp="1"/>
          </p:cNvSpPr>
          <p:nvPr>
            <p:ph type="subTitle" idx="1"/>
          </p:nvPr>
        </p:nvSpPr>
        <p:spPr>
          <a:xfrm>
            <a:off x="2562224" y="3933825"/>
            <a:ext cx="5895976" cy="1114425"/>
          </a:xfrm>
        </p:spPr>
        <p:txBody>
          <a:bodyPr>
            <a:normAutofit/>
          </a:bodyPr>
          <a:lstStyle>
            <a:lvl1pPr marL="0" indent="0" algn="l">
              <a:buNone/>
              <a:defRPr sz="2800">
                <a:solidFill>
                  <a:srgbClr val="00263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grpSp>
        <p:nvGrpSpPr>
          <p:cNvPr id="5" name="Gruppo 4"/>
          <p:cNvGrpSpPr/>
          <p:nvPr userDrawn="1"/>
        </p:nvGrpSpPr>
        <p:grpSpPr>
          <a:xfrm>
            <a:off x="0" y="-52917"/>
            <a:ext cx="9144000" cy="2386542"/>
            <a:chOff x="0" y="-52917"/>
            <a:chExt cx="9144000" cy="2386542"/>
          </a:xfrm>
        </p:grpSpPr>
        <p:sp>
          <p:nvSpPr>
            <p:cNvPr id="6" name="Titolo 1"/>
            <p:cNvSpPr txBox="1"/>
            <p:nvPr/>
          </p:nvSpPr>
          <p:spPr>
            <a:xfrm>
              <a:off x="0" y="-52917"/>
              <a:ext cx="9144000" cy="2386542"/>
            </a:xfrm>
            <a:prstGeom prst="rect">
              <a:avLst/>
            </a:prstGeom>
            <a:solidFill>
              <a:srgbClr val="00263E"/>
            </a:solid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365125"/>
              <a:endParaRPr lang="it-IT">
                <a:solidFill>
                  <a:prstClr val="white"/>
                </a:solidFill>
              </a:endParaRPr>
            </a:p>
          </p:txBody>
        </p:sp>
        <p:pic>
          <p:nvPicPr>
            <p:cNvPr id="7" name="Immagine 6"/>
            <p:cNvPicPr>
              <a:picLocks noChangeAspect="1"/>
            </p:cNvPicPr>
            <p:nvPr/>
          </p:nvPicPr>
          <p:blipFill>
            <a:blip r:embed="rId2"/>
            <a:srcRect/>
            <a:stretch>
              <a:fillRect/>
            </a:stretch>
          </p:blipFill>
          <p:spPr>
            <a:xfrm>
              <a:off x="274321" y="547906"/>
              <a:ext cx="3505885" cy="1116000"/>
            </a:xfrm>
            <a:prstGeom prst="rect">
              <a:avLst/>
            </a:prstGeom>
          </p:spPr>
        </p:pic>
      </p:grpSp>
    </p:spTree>
    <p:extLst>
      <p:ext uri="{BB962C8B-B14F-4D97-AF65-F5344CB8AC3E}">
        <p14:creationId xmlns:p14="http://schemas.microsoft.com/office/powerpoint/2010/main" val="560530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paratore texture">
    <p:spTree>
      <p:nvGrpSpPr>
        <p:cNvPr id="1" name=""/>
        <p:cNvGrpSpPr/>
        <p:nvPr/>
      </p:nvGrpSpPr>
      <p:grpSpPr>
        <a:xfrm>
          <a:off x="0" y="0"/>
          <a:ext cx="0" cy="0"/>
          <a:chOff x="0" y="0"/>
          <a:chExt cx="0" cy="0"/>
        </a:xfrm>
      </p:grpSpPr>
      <p:grpSp>
        <p:nvGrpSpPr>
          <p:cNvPr id="2" name="Gruppo 1"/>
          <p:cNvGrpSpPr/>
          <p:nvPr userDrawn="1"/>
        </p:nvGrpSpPr>
        <p:grpSpPr>
          <a:xfrm>
            <a:off x="0" y="0"/>
            <a:ext cx="9144000" cy="6858000"/>
            <a:chOff x="0" y="0"/>
            <a:chExt cx="9144000" cy="6858000"/>
          </a:xfrm>
        </p:grpSpPr>
        <p:sp>
          <p:nvSpPr>
            <p:cNvPr id="8" name="Rettangolo 7">
              <a:extLst>
                <a:ext uri="{FF2B5EF4-FFF2-40B4-BE49-F238E27FC236}">
                  <a16:creationId xmlns:a16="http://schemas.microsoft.com/office/drawing/2014/main" id="{65EEA8DE-CD2D-2D49-8A34-7B0B14AF0034}"/>
                </a:ext>
              </a:extLst>
            </p:cNvPr>
            <p:cNvSpPr/>
            <p:nvPr userDrawn="1"/>
          </p:nvSpPr>
          <p:spPr>
            <a:xfrm>
              <a:off x="0" y="0"/>
              <a:ext cx="9144000" cy="6858000"/>
            </a:xfrm>
            <a:prstGeom prst="rect">
              <a:avLst/>
            </a:prstGeom>
            <a:solidFill>
              <a:srgbClr val="0027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5A114"/>
                </a:solidFill>
              </a:endParaRPr>
            </a:p>
          </p:txBody>
        </p:sp>
        <p:pic>
          <p:nvPicPr>
            <p:cNvPr id="4" name="Immagine 3"/>
            <p:cNvPicPr>
              <a:picLocks noChangeAspect="1"/>
            </p:cNvPicPr>
            <p:nvPr userDrawn="1"/>
          </p:nvPicPr>
          <p:blipFill>
            <a:blip r:embed="rId2"/>
            <a:srcRect/>
            <a:stretch>
              <a:fillRect/>
            </a:stretch>
          </p:blipFill>
          <p:spPr>
            <a:xfrm>
              <a:off x="369250" y="5946837"/>
              <a:ext cx="1091944" cy="720000"/>
            </a:xfrm>
            <a:prstGeom prst="rect">
              <a:avLst/>
            </a:prstGeom>
          </p:spPr>
        </p:pic>
      </p:grpSp>
      <p:sp>
        <p:nvSpPr>
          <p:cNvPr id="5" name="Titolo 1"/>
          <p:cNvSpPr>
            <a:spLocks noGrp="1"/>
          </p:cNvSpPr>
          <p:nvPr>
            <p:ph type="title"/>
          </p:nvPr>
        </p:nvSpPr>
        <p:spPr>
          <a:xfrm>
            <a:off x="0" y="2782070"/>
            <a:ext cx="9134774" cy="1008111"/>
          </a:xfrm>
          <a:prstGeom prst="rect">
            <a:avLst/>
          </a:prstGeom>
        </p:spPr>
        <p:txBody>
          <a:bodyPr anchor="ctr">
            <a:noAutofit/>
          </a:bodyPr>
          <a:lstStyle>
            <a:lvl1pPr algn="ctr">
              <a:defRPr sz="3800" b="1" cap="none" baseline="0">
                <a:solidFill>
                  <a:schemeClr val="bg1"/>
                </a:solidFill>
              </a:defRPr>
            </a:lvl1pPr>
          </a:lstStyle>
          <a:p>
            <a:r>
              <a:rPr lang="it-IT" noProof="0"/>
              <a:t>Fare clic per modificare lo stile del titolo</a:t>
            </a:r>
          </a:p>
        </p:txBody>
      </p:sp>
    </p:spTree>
    <p:extLst>
      <p:ext uri="{BB962C8B-B14F-4D97-AF65-F5344CB8AC3E}">
        <p14:creationId xmlns:p14="http://schemas.microsoft.com/office/powerpoint/2010/main" val="21152722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vert="horz" lIns="0" tIns="0" rIns="0" bIns="0" rtlCol="0" anchor="ctr">
            <a:normAutofit/>
          </a:bodyPr>
          <a:lstStyle>
            <a:lvl1pPr>
              <a:defRPr lang="it-IT"/>
            </a:lvl1pPr>
          </a:lstStyle>
          <a:p>
            <a:pPr lvl="0"/>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pic>
        <p:nvPicPr>
          <p:cNvPr id="7" name="Immagine 6"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rcRect/>
          <a:stretch>
            <a:fillRect/>
          </a:stretch>
        </p:blipFill>
        <p:spPr>
          <a:xfrm>
            <a:off x="350172" y="6417309"/>
            <a:ext cx="825854" cy="262471"/>
          </a:xfrm>
          <a:prstGeom prst="rect">
            <a:avLst/>
          </a:prstGeom>
        </p:spPr>
      </p:pic>
      <p:cxnSp>
        <p:nvCxnSpPr>
          <p:cNvPr id="8"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9"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a:p>
        </p:txBody>
      </p:sp>
      <p:sp>
        <p:nvSpPr>
          <p:cNvPr id="10"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t>‹N›</a:t>
            </a:fld>
            <a:endParaRPr lang="it-IT"/>
          </a:p>
        </p:txBody>
      </p:sp>
      <p:sp>
        <p:nvSpPr>
          <p:cNvPr id="11" name="Segnaposto data 3"/>
          <p:cNvSpPr>
            <a:spLocks noGrp="1"/>
          </p:cNvSpPr>
          <p:nvPr>
            <p:ph type="dt" sz="half" idx="2"/>
          </p:nvPr>
        </p:nvSpPr>
        <p:spPr>
          <a:xfrm>
            <a:off x="6334125" y="6365875"/>
            <a:ext cx="1866899" cy="365125"/>
          </a:xfrm>
          <a:prstGeom prst="rect">
            <a:avLst/>
          </a:prstGeom>
        </p:spPr>
        <p:txBody>
          <a:bodyPr anchor="ctr"/>
          <a:lstStyle>
            <a:lvl1pPr>
              <a:defRPr lang="it-IT" sz="1100" smtClean="0">
                <a:solidFill>
                  <a:srgbClr val="00263E"/>
                </a:solidFill>
              </a:defRPr>
            </a:lvl1pPr>
          </a:lstStyle>
          <a:p>
            <a:fld id="{5EAF3A27-7962-4D7E-AC1A-37822186553E}" type="datetime1">
              <a:rPr lang="it-IT" smtClean="0"/>
              <a:t>26/07/2021</a:t>
            </a:fld>
            <a:endParaRPr lang="it-IT"/>
          </a:p>
        </p:txBody>
      </p:sp>
    </p:spTree>
    <p:extLst>
      <p:ext uri="{BB962C8B-B14F-4D97-AF65-F5344CB8AC3E}">
        <p14:creationId xmlns:p14="http://schemas.microsoft.com/office/powerpoint/2010/main" val="2845588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vert="horz" lIns="0" tIns="0" rIns="0" bIns="0" rtlCol="0" anchor="ctr">
            <a:normAutofit/>
          </a:bodyPr>
          <a:lstStyle>
            <a:lvl1pPr>
              <a:defRPr lang="it-IT"/>
            </a:lvl1pPr>
          </a:lstStyle>
          <a:p>
            <a:pPr lvl="0"/>
            <a:r>
              <a:rPr lang="it-IT"/>
              <a:t>Fare clic per modificare lo stile del titolo</a:t>
            </a:r>
          </a:p>
        </p:txBody>
      </p:sp>
      <p:pic>
        <p:nvPicPr>
          <p:cNvPr id="6" name="Immagine 5"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rcRect/>
          <a:stretch>
            <a:fillRect/>
          </a:stretch>
        </p:blipFill>
        <p:spPr>
          <a:xfrm>
            <a:off x="350172" y="6417309"/>
            <a:ext cx="825854" cy="262471"/>
          </a:xfrm>
          <a:prstGeom prst="rect">
            <a:avLst/>
          </a:prstGeom>
        </p:spPr>
      </p:pic>
      <p:cxnSp>
        <p:nvCxnSpPr>
          <p:cNvPr id="7"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8"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a:p>
        </p:txBody>
      </p:sp>
      <p:sp>
        <p:nvSpPr>
          <p:cNvPr id="9"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t>‹N›</a:t>
            </a:fld>
            <a:endParaRPr lang="it-IT"/>
          </a:p>
        </p:txBody>
      </p:sp>
      <p:sp>
        <p:nvSpPr>
          <p:cNvPr id="10" name="Segnaposto data 3"/>
          <p:cNvSpPr>
            <a:spLocks noGrp="1"/>
          </p:cNvSpPr>
          <p:nvPr>
            <p:ph type="dt" sz="half" idx="2"/>
          </p:nvPr>
        </p:nvSpPr>
        <p:spPr>
          <a:xfrm>
            <a:off x="6334125" y="6365875"/>
            <a:ext cx="1866899" cy="365125"/>
          </a:xfrm>
          <a:prstGeom prst="rect">
            <a:avLst/>
          </a:prstGeom>
        </p:spPr>
        <p:txBody>
          <a:bodyPr anchor="ctr"/>
          <a:lstStyle>
            <a:lvl1pPr>
              <a:defRPr lang="it-IT" sz="1100" smtClean="0">
                <a:solidFill>
                  <a:srgbClr val="00263E"/>
                </a:solidFill>
              </a:defRPr>
            </a:lvl1pPr>
          </a:lstStyle>
          <a:p>
            <a:fld id="{78CE8069-6DB0-47EB-996A-90501536B84F}" type="datetime1">
              <a:rPr lang="it-IT" smtClean="0"/>
              <a:t>26/07/2021</a:t>
            </a:fld>
            <a:endParaRPr lang="it-IT"/>
          </a:p>
        </p:txBody>
      </p:sp>
    </p:spTree>
    <p:extLst>
      <p:ext uri="{BB962C8B-B14F-4D97-AF65-F5344CB8AC3E}">
        <p14:creationId xmlns:p14="http://schemas.microsoft.com/office/powerpoint/2010/main" val="34456050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agina testo con foto">
    <p:spTree>
      <p:nvGrpSpPr>
        <p:cNvPr id="1" name=""/>
        <p:cNvGrpSpPr/>
        <p:nvPr/>
      </p:nvGrpSpPr>
      <p:grpSpPr>
        <a:xfrm>
          <a:off x="0" y="0"/>
          <a:ext cx="0" cy="0"/>
          <a:chOff x="0" y="0"/>
          <a:chExt cx="0" cy="0"/>
        </a:xfrm>
      </p:grpSpPr>
      <p:sp>
        <p:nvSpPr>
          <p:cNvPr id="13" name="Segnaposto testo 10">
            <a:extLst>
              <a:ext uri="{FF2B5EF4-FFF2-40B4-BE49-F238E27FC236}">
                <a16:creationId xmlns:a16="http://schemas.microsoft.com/office/drawing/2014/main" id="{1E4E8187-E8F4-D74B-887A-482007EB43B1}"/>
              </a:ext>
            </a:extLst>
          </p:cNvPr>
          <p:cNvSpPr>
            <a:spLocks noGrp="1"/>
          </p:cNvSpPr>
          <p:nvPr>
            <p:ph type="body" sz="quarter" idx="13"/>
          </p:nvPr>
        </p:nvSpPr>
        <p:spPr>
          <a:xfrm>
            <a:off x="400050" y="1252022"/>
            <a:ext cx="4543054" cy="4661416"/>
          </a:xfrm>
          <a:prstGeom prst="rect">
            <a:avLst/>
          </a:prstGeom>
        </p:spPr>
        <p:txBody>
          <a:bodyPr lIns="0" tIns="0" rIns="0" bIns="0"/>
          <a:lstStyle>
            <a:lvl1pPr marL="285750" indent="-285750">
              <a:buFont typeface="Arial" panose="020B0604020202020204" pitchFamily="34" charset="0"/>
              <a:buChar char="•"/>
              <a:defRPr sz="1800" b="0">
                <a:solidFill>
                  <a:srgbClr val="00263E"/>
                </a:solidFill>
              </a:defRPr>
            </a:lvl1pPr>
            <a:lvl2pPr marL="628650" indent="-285750">
              <a:buFont typeface="Arial" panose="020B0604020202020204" pitchFamily="34" charset="0"/>
              <a:buChar char="•"/>
              <a:defRPr sz="1800">
                <a:solidFill>
                  <a:srgbClr val="00263E"/>
                </a:solidFill>
              </a:defRPr>
            </a:lvl2pPr>
            <a:lvl3pPr marL="971550" indent="-285750">
              <a:buFont typeface="Arial" panose="020B0604020202020204" pitchFamily="34" charset="0"/>
              <a:buChar char="•"/>
              <a:defRPr>
                <a:solidFill>
                  <a:schemeClr val="tx1">
                    <a:lumMod val="65000"/>
                    <a:lumOff val="35000"/>
                  </a:schemeClr>
                </a:solidFill>
              </a:defRPr>
            </a:lvl3pPr>
            <a:lvl4pPr marL="1314450" indent="-285750">
              <a:buFont typeface="Arial" panose="020B0604020202020204" pitchFamily="34" charset="0"/>
              <a:buChar char="•"/>
              <a:defRPr>
                <a:solidFill>
                  <a:schemeClr val="tx1">
                    <a:lumMod val="65000"/>
                    <a:lumOff val="35000"/>
                  </a:schemeClr>
                </a:solidFill>
              </a:defRPr>
            </a:lvl4pPr>
            <a:lvl5pPr marL="1657350" indent="-285750">
              <a:buFont typeface="Arial" panose="020B0604020202020204" pitchFamily="34" charset="0"/>
              <a:buChar char="•"/>
              <a:defRPr>
                <a:solidFill>
                  <a:schemeClr val="tx1">
                    <a:lumMod val="65000"/>
                    <a:lumOff val="35000"/>
                  </a:schemeClr>
                </a:solidFill>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9" name="Segnaposto immagine 18">
            <a:extLst>
              <a:ext uri="{FF2B5EF4-FFF2-40B4-BE49-F238E27FC236}">
                <a16:creationId xmlns:a16="http://schemas.microsoft.com/office/drawing/2014/main" id="{05B7B1F8-48DD-B04F-A4C1-991E561DDBA7}"/>
              </a:ext>
            </a:extLst>
          </p:cNvPr>
          <p:cNvSpPr>
            <a:spLocks noGrp="1"/>
          </p:cNvSpPr>
          <p:nvPr>
            <p:ph type="pic" sz="quarter" idx="14"/>
          </p:nvPr>
        </p:nvSpPr>
        <p:spPr>
          <a:xfrm>
            <a:off x="5174457" y="1252022"/>
            <a:ext cx="3569494" cy="2732087"/>
          </a:xfrm>
          <a:prstGeom prst="rect">
            <a:avLst/>
          </a:prstGeom>
          <a:solidFill>
            <a:schemeClr val="bg1">
              <a:lumMod val="85000"/>
            </a:schemeClr>
          </a:solidFill>
        </p:spPr>
        <p:txBody>
          <a:bodyPr/>
          <a:lstStyle>
            <a:lvl1pPr>
              <a:buNone/>
              <a:defRPr>
                <a:solidFill>
                  <a:srgbClr val="00263E"/>
                </a:solidFill>
              </a:defRPr>
            </a:lvl1pPr>
          </a:lstStyle>
          <a:p>
            <a:r>
              <a:rPr lang="it-IT"/>
              <a:t>Fare clic sull'icona per inserire un'immagine</a:t>
            </a:r>
          </a:p>
        </p:txBody>
      </p:sp>
      <p:sp>
        <p:nvSpPr>
          <p:cNvPr id="8" name="Titolo 1">
            <a:extLst>
              <a:ext uri="{FF2B5EF4-FFF2-40B4-BE49-F238E27FC236}">
                <a16:creationId xmlns:a16="http://schemas.microsoft.com/office/drawing/2014/main" id="{683C2440-21D3-B246-9A0D-0043EE5F0AB8}"/>
              </a:ext>
            </a:extLst>
          </p:cNvPr>
          <p:cNvSpPr>
            <a:spLocks noGrp="1"/>
          </p:cNvSpPr>
          <p:nvPr>
            <p:ph type="title" hasCustomPrompt="1"/>
          </p:nvPr>
        </p:nvSpPr>
        <p:spPr>
          <a:xfrm>
            <a:off x="400416" y="-7197"/>
            <a:ext cx="8343168" cy="898051"/>
          </a:xfrm>
          <a:prstGeom prst="rect">
            <a:avLst/>
          </a:prstGeom>
        </p:spPr>
        <p:txBody>
          <a:bodyPr lIns="0" tIns="0" rIns="0" bIns="0" anchor="ctr"/>
          <a:lstStyle>
            <a:lvl1pPr>
              <a:defRPr sz="3000" b="1">
                <a:solidFill>
                  <a:srgbClr val="00263E"/>
                </a:solidFill>
              </a:defRPr>
            </a:lvl1pPr>
          </a:lstStyle>
          <a:p>
            <a:r>
              <a:rPr lang="it-IT"/>
              <a:t>Titolo della diapositiva</a:t>
            </a:r>
          </a:p>
        </p:txBody>
      </p:sp>
      <p:pic>
        <p:nvPicPr>
          <p:cNvPr id="11" name="Immagine 10"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rcRect/>
          <a:stretch>
            <a:fillRect/>
          </a:stretch>
        </p:blipFill>
        <p:spPr>
          <a:xfrm>
            <a:off x="350172" y="6417309"/>
            <a:ext cx="825854" cy="262471"/>
          </a:xfrm>
          <a:prstGeom prst="rect">
            <a:avLst/>
          </a:prstGeom>
        </p:spPr>
      </p:pic>
      <p:cxnSp>
        <p:nvCxnSpPr>
          <p:cNvPr id="15"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16"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a:p>
        </p:txBody>
      </p:sp>
      <p:sp>
        <p:nvSpPr>
          <p:cNvPr id="17"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t>‹N›</a:t>
            </a:fld>
            <a:endParaRPr lang="it-IT"/>
          </a:p>
        </p:txBody>
      </p:sp>
      <p:sp>
        <p:nvSpPr>
          <p:cNvPr id="18" name="Segnaposto data 3"/>
          <p:cNvSpPr>
            <a:spLocks noGrp="1"/>
          </p:cNvSpPr>
          <p:nvPr>
            <p:ph type="dt" sz="half" idx="2"/>
          </p:nvPr>
        </p:nvSpPr>
        <p:spPr>
          <a:xfrm>
            <a:off x="6334125" y="6365875"/>
            <a:ext cx="1866899" cy="365125"/>
          </a:xfrm>
          <a:prstGeom prst="rect">
            <a:avLst/>
          </a:prstGeom>
        </p:spPr>
        <p:txBody>
          <a:bodyPr anchor="ctr"/>
          <a:lstStyle>
            <a:lvl1pPr>
              <a:defRPr lang="it-IT" sz="1100" smtClean="0">
                <a:solidFill>
                  <a:srgbClr val="00263E"/>
                </a:solidFill>
              </a:defRPr>
            </a:lvl1pPr>
          </a:lstStyle>
          <a:p>
            <a:fld id="{45265B3F-F575-4FB9-84AE-23309D7EBA60}" type="datetime1">
              <a:rPr lang="it-IT" smtClean="0"/>
              <a:t>26/07/2021</a:t>
            </a:fld>
            <a:endParaRPr lang="it-IT"/>
          </a:p>
        </p:txBody>
      </p:sp>
    </p:spTree>
    <p:extLst>
      <p:ext uri="{BB962C8B-B14F-4D97-AF65-F5344CB8AC3E}">
        <p14:creationId xmlns:p14="http://schemas.microsoft.com/office/powerpoint/2010/main" val="15094121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399600" y="7938"/>
            <a:ext cx="8344800" cy="900000"/>
          </a:xfrm>
        </p:spPr>
        <p:txBody>
          <a:bodyPr vert="horz" lIns="0" tIns="0" rIns="0" bIns="0" rtlCol="0" anchor="ctr">
            <a:normAutofit/>
          </a:bodyPr>
          <a:lstStyle>
            <a:lvl1pPr>
              <a:defRPr lang="it-IT" sz="3000" b="1"/>
            </a:lvl1pPr>
          </a:lstStyle>
          <a:p>
            <a:pPr lvl="0" algn="l" defTabSz="685800">
              <a:lnSpc>
                <a:spcPct val="90000"/>
              </a:lnSpc>
            </a:pPr>
            <a:r>
              <a:rPr lang="it-IT"/>
              <a:t>Fare clic per modificare lo stile del titolo</a:t>
            </a:r>
          </a:p>
        </p:txBody>
      </p:sp>
      <p:sp>
        <p:nvSpPr>
          <p:cNvPr id="3" name="Segnaposto contenuto 2"/>
          <p:cNvSpPr>
            <a:spLocks noGrp="1"/>
          </p:cNvSpPr>
          <p:nvPr>
            <p:ph sz="half" idx="1"/>
          </p:nvPr>
        </p:nvSpPr>
        <p:spPr>
          <a:xfrm>
            <a:off x="399600" y="1266826"/>
            <a:ext cx="4096200" cy="4859338"/>
          </a:xfrm>
        </p:spPr>
        <p:txBody>
          <a:bodyPr/>
          <a:lstStyle>
            <a:lvl1pPr>
              <a:defRPr sz="2100"/>
            </a:lvl1pPr>
            <a:lvl2pPr>
              <a:defRPr sz="1800"/>
            </a:lvl2pPr>
            <a:lvl3pPr>
              <a:defRPr sz="1500"/>
            </a:lvl3pPr>
            <a:lvl4pPr>
              <a:defRPr sz="1350"/>
            </a:lvl4pPr>
            <a:lvl5pPr>
              <a:defRPr sz="135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266826"/>
            <a:ext cx="4096200" cy="4859338"/>
          </a:xfrm>
        </p:spPr>
        <p:txBody>
          <a:bodyPr/>
          <a:lstStyle>
            <a:lvl1pPr>
              <a:defRPr sz="2100"/>
            </a:lvl1pPr>
            <a:lvl2pPr>
              <a:defRPr sz="1800"/>
            </a:lvl2pPr>
            <a:lvl3pPr>
              <a:defRPr sz="1500"/>
            </a:lvl3pPr>
            <a:lvl4pPr>
              <a:defRPr sz="1350"/>
            </a:lvl4pPr>
            <a:lvl5pPr>
              <a:defRPr sz="135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pic>
        <p:nvPicPr>
          <p:cNvPr id="11" name="Immagine 10"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rcRect/>
          <a:stretch>
            <a:fillRect/>
          </a:stretch>
        </p:blipFill>
        <p:spPr>
          <a:xfrm>
            <a:off x="350172" y="6417309"/>
            <a:ext cx="825854" cy="262471"/>
          </a:xfrm>
          <a:prstGeom prst="rect">
            <a:avLst/>
          </a:prstGeom>
        </p:spPr>
      </p:pic>
      <p:cxnSp>
        <p:nvCxnSpPr>
          <p:cNvPr id="14"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15"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a:p>
        </p:txBody>
      </p:sp>
      <p:sp>
        <p:nvSpPr>
          <p:cNvPr id="16"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t>‹N›</a:t>
            </a:fld>
            <a:endParaRPr lang="it-IT"/>
          </a:p>
        </p:txBody>
      </p:sp>
      <p:sp>
        <p:nvSpPr>
          <p:cNvPr id="17" name="Segnaposto data 3"/>
          <p:cNvSpPr>
            <a:spLocks noGrp="1"/>
          </p:cNvSpPr>
          <p:nvPr>
            <p:ph type="dt" sz="half" idx="10"/>
          </p:nvPr>
        </p:nvSpPr>
        <p:spPr>
          <a:xfrm>
            <a:off x="6334125" y="6365875"/>
            <a:ext cx="1866899" cy="365125"/>
          </a:xfrm>
          <a:prstGeom prst="rect">
            <a:avLst/>
          </a:prstGeom>
        </p:spPr>
        <p:txBody>
          <a:bodyPr anchor="ctr"/>
          <a:lstStyle>
            <a:lvl1pPr>
              <a:defRPr lang="it-IT" sz="1100" smtClean="0">
                <a:solidFill>
                  <a:srgbClr val="00263E"/>
                </a:solidFill>
              </a:defRPr>
            </a:lvl1pPr>
          </a:lstStyle>
          <a:p>
            <a:fld id="{B44A8AF2-2144-43EF-814A-D6415AC34CA0}" type="datetime1">
              <a:rPr lang="it-IT" smtClean="0"/>
              <a:t>26/07/2021</a:t>
            </a:fld>
            <a:endParaRPr lang="it-IT"/>
          </a:p>
        </p:txBody>
      </p:sp>
    </p:spTree>
    <p:extLst>
      <p:ext uri="{BB962C8B-B14F-4D97-AF65-F5344CB8AC3E}">
        <p14:creationId xmlns:p14="http://schemas.microsoft.com/office/powerpoint/2010/main" val="710377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2562225" y="2454275"/>
            <a:ext cx="5895975" cy="1470025"/>
          </a:xfrm>
        </p:spPr>
        <p:txBody>
          <a:bodyPr anchor="b">
            <a:normAutofit/>
          </a:bodyPr>
          <a:lstStyle>
            <a:lvl1pPr>
              <a:defRPr sz="3400">
                <a:solidFill>
                  <a:srgbClr val="00263E"/>
                </a:solidFill>
                <a:latin typeface="+mn-lt"/>
              </a:defRPr>
            </a:lvl1pPr>
          </a:lstStyle>
          <a:p>
            <a:r>
              <a:rPr lang="it-IT"/>
              <a:t>Fare clic per modificare lo stile del titolo</a:t>
            </a:r>
          </a:p>
        </p:txBody>
      </p:sp>
      <p:sp>
        <p:nvSpPr>
          <p:cNvPr id="3" name="Sottotitolo 2"/>
          <p:cNvSpPr>
            <a:spLocks noGrp="1"/>
          </p:cNvSpPr>
          <p:nvPr>
            <p:ph type="subTitle" idx="1"/>
          </p:nvPr>
        </p:nvSpPr>
        <p:spPr>
          <a:xfrm>
            <a:off x="2562224" y="3933825"/>
            <a:ext cx="5895976" cy="1114425"/>
          </a:xfrm>
        </p:spPr>
        <p:txBody>
          <a:bodyPr>
            <a:normAutofit/>
          </a:bodyPr>
          <a:lstStyle>
            <a:lvl1pPr marL="0" indent="0" algn="l">
              <a:buNone/>
              <a:defRPr sz="2800">
                <a:solidFill>
                  <a:srgbClr val="00263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grpSp>
        <p:nvGrpSpPr>
          <p:cNvPr id="5" name="Gruppo 4"/>
          <p:cNvGrpSpPr/>
          <p:nvPr userDrawn="1"/>
        </p:nvGrpSpPr>
        <p:grpSpPr>
          <a:xfrm>
            <a:off x="0" y="-52917"/>
            <a:ext cx="9144000" cy="2386542"/>
            <a:chOff x="0" y="-52917"/>
            <a:chExt cx="9144000" cy="2386542"/>
          </a:xfrm>
        </p:grpSpPr>
        <p:sp>
          <p:nvSpPr>
            <p:cNvPr id="6" name="Titolo 1"/>
            <p:cNvSpPr txBox="1"/>
            <p:nvPr/>
          </p:nvSpPr>
          <p:spPr>
            <a:xfrm>
              <a:off x="0" y="-52917"/>
              <a:ext cx="9144000" cy="2386542"/>
            </a:xfrm>
            <a:prstGeom prst="rect">
              <a:avLst/>
            </a:prstGeom>
            <a:solidFill>
              <a:srgbClr val="00263E"/>
            </a:solid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365125"/>
              <a:endParaRPr lang="it-IT">
                <a:solidFill>
                  <a:prstClr val="white"/>
                </a:solidFill>
              </a:endParaRPr>
            </a:p>
          </p:txBody>
        </p:sp>
        <p:pic>
          <p:nvPicPr>
            <p:cNvPr id="7" name="Immagine 6"/>
            <p:cNvPicPr>
              <a:picLocks noChangeAspect="1"/>
            </p:cNvPicPr>
            <p:nvPr/>
          </p:nvPicPr>
          <p:blipFill>
            <a:blip r:embed="rId2"/>
            <a:srcRect/>
            <a:stretch>
              <a:fillRect/>
            </a:stretch>
          </p:blipFill>
          <p:spPr>
            <a:xfrm>
              <a:off x="274321" y="547906"/>
              <a:ext cx="3505885" cy="1116000"/>
            </a:xfrm>
            <a:prstGeom prst="rect">
              <a:avLst/>
            </a:prstGeom>
          </p:spPr>
        </p:pic>
      </p:grpSp>
    </p:spTree>
    <p:extLst>
      <p:ext uri="{BB962C8B-B14F-4D97-AF65-F5344CB8AC3E}">
        <p14:creationId xmlns:p14="http://schemas.microsoft.com/office/powerpoint/2010/main" val="42315063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99600" y="7938"/>
            <a:ext cx="8344800" cy="900000"/>
          </a:xfrm>
        </p:spPr>
        <p:txBody>
          <a:bodyPr vert="horz" lIns="0" tIns="0" rIns="0" bIns="0" rtlCol="0" anchor="ctr">
            <a:normAutofit/>
          </a:bodyPr>
          <a:lstStyle>
            <a:lvl1pPr>
              <a:defRPr lang="it-IT" sz="3000" b="1"/>
            </a:lvl1pPr>
          </a:lstStyle>
          <a:p>
            <a:pPr lvl="0" algn="l" defTabSz="685800">
              <a:lnSpc>
                <a:spcPct val="90000"/>
              </a:lnSpc>
            </a:pPr>
            <a:r>
              <a:rPr lang="it-IT"/>
              <a:t>Fare clic per modificare lo stile del titolo</a:t>
            </a:r>
          </a:p>
        </p:txBody>
      </p:sp>
      <p:sp>
        <p:nvSpPr>
          <p:cNvPr id="3" name="Segnaposto testo 2"/>
          <p:cNvSpPr>
            <a:spLocks noGrp="1"/>
          </p:cNvSpPr>
          <p:nvPr>
            <p:ph type="body" idx="1"/>
          </p:nvPr>
        </p:nvSpPr>
        <p:spPr>
          <a:xfrm>
            <a:off x="399600" y="1268413"/>
            <a:ext cx="4097788" cy="639762"/>
          </a:xfrm>
        </p:spPr>
        <p:txBody>
          <a:bodyPr anchor="b">
            <a:noAutofit/>
          </a:bodyPr>
          <a:lstStyle>
            <a:lvl1pPr marL="0" indent="0">
              <a:buNone/>
              <a:defRPr sz="2100" b="1">
                <a:solidFill>
                  <a:srgbClr val="87878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399600" y="1908174"/>
            <a:ext cx="4097788" cy="4225925"/>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02" y="1268413"/>
            <a:ext cx="4099398" cy="639762"/>
          </a:xfrm>
        </p:spPr>
        <p:txBody>
          <a:bodyPr anchor="b">
            <a:noAutofit/>
          </a:bodyPr>
          <a:lstStyle>
            <a:lvl1pPr marL="0" indent="0">
              <a:buNone/>
              <a:defRPr sz="2100" b="1">
                <a:solidFill>
                  <a:srgbClr val="87878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02" y="1908174"/>
            <a:ext cx="4099398" cy="4225925"/>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pic>
        <p:nvPicPr>
          <p:cNvPr id="16" name="Immagine 15"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rcRect/>
          <a:stretch>
            <a:fillRect/>
          </a:stretch>
        </p:blipFill>
        <p:spPr>
          <a:xfrm>
            <a:off x="350172" y="6417309"/>
            <a:ext cx="825854" cy="262471"/>
          </a:xfrm>
          <a:prstGeom prst="rect">
            <a:avLst/>
          </a:prstGeom>
        </p:spPr>
      </p:pic>
      <p:cxnSp>
        <p:nvCxnSpPr>
          <p:cNvPr id="17"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18" name="Segnaposto piè di pagina 3">
            <a:extLst>
              <a:ext uri="{FF2B5EF4-FFF2-40B4-BE49-F238E27FC236}">
                <a16:creationId xmlns:a16="http://schemas.microsoft.com/office/drawing/2014/main" id="{6600D657-A1F5-9747-A6FC-33028C745D6C}"/>
              </a:ext>
            </a:extLst>
          </p:cNvPr>
          <p:cNvSpPr>
            <a:spLocks noGrp="1"/>
          </p:cNvSpPr>
          <p:nvPr>
            <p:ph type="ftr" sz="quarter" idx="10"/>
          </p:nvPr>
        </p:nvSpPr>
        <p:spPr>
          <a:xfrm>
            <a:off x="3067050" y="6365981"/>
            <a:ext cx="3046365" cy="365125"/>
          </a:xfrm>
          <a:prstGeom prst="rect">
            <a:avLst/>
          </a:prstGeom>
        </p:spPr>
        <p:txBody>
          <a:bodyPr anchor="ctr"/>
          <a:lstStyle>
            <a:lvl1pPr>
              <a:defRPr sz="1100">
                <a:solidFill>
                  <a:srgbClr val="00263E"/>
                </a:solidFill>
              </a:defRPr>
            </a:lvl1pPr>
          </a:lstStyle>
          <a:p>
            <a:endParaRPr lang="it-IT"/>
          </a:p>
        </p:txBody>
      </p:sp>
      <p:sp>
        <p:nvSpPr>
          <p:cNvPr id="19" name="Segnaposto numero diapositiva 4">
            <a:extLst>
              <a:ext uri="{FF2B5EF4-FFF2-40B4-BE49-F238E27FC236}">
                <a16:creationId xmlns:a16="http://schemas.microsoft.com/office/drawing/2014/main" id="{83ED5D2C-075A-0241-9A75-F2B2046D605D}"/>
              </a:ext>
            </a:extLst>
          </p:cNvPr>
          <p:cNvSpPr>
            <a:spLocks noGrp="1"/>
          </p:cNvSpPr>
          <p:nvPr>
            <p:ph type="sldNum" sz="quarter" idx="11"/>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t>‹N›</a:t>
            </a:fld>
            <a:endParaRPr lang="it-IT"/>
          </a:p>
        </p:txBody>
      </p:sp>
      <p:sp>
        <p:nvSpPr>
          <p:cNvPr id="20" name="Segnaposto data 3"/>
          <p:cNvSpPr>
            <a:spLocks noGrp="1"/>
          </p:cNvSpPr>
          <p:nvPr>
            <p:ph type="dt" sz="half" idx="12"/>
          </p:nvPr>
        </p:nvSpPr>
        <p:spPr>
          <a:xfrm>
            <a:off x="6334125" y="6365875"/>
            <a:ext cx="1866899" cy="365125"/>
          </a:xfrm>
          <a:prstGeom prst="rect">
            <a:avLst/>
          </a:prstGeom>
        </p:spPr>
        <p:txBody>
          <a:bodyPr anchor="ctr"/>
          <a:lstStyle>
            <a:lvl1pPr>
              <a:defRPr lang="it-IT" sz="1100" smtClean="0">
                <a:solidFill>
                  <a:srgbClr val="00263E"/>
                </a:solidFill>
              </a:defRPr>
            </a:lvl1pPr>
          </a:lstStyle>
          <a:p>
            <a:fld id="{7D63F850-B92C-4FD2-BBD6-D5127345091C}" type="datetime1">
              <a:rPr lang="it-IT" smtClean="0"/>
              <a:t>26/07/2021</a:t>
            </a:fld>
            <a:endParaRPr lang="it-IT"/>
          </a:p>
        </p:txBody>
      </p:sp>
    </p:spTree>
    <p:extLst>
      <p:ext uri="{BB962C8B-B14F-4D97-AF65-F5344CB8AC3E}">
        <p14:creationId xmlns:p14="http://schemas.microsoft.com/office/powerpoint/2010/main" val="9214399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pic>
        <p:nvPicPr>
          <p:cNvPr id="11" name="Immagine 10"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rcRect/>
          <a:stretch>
            <a:fillRect/>
          </a:stretch>
        </p:blipFill>
        <p:spPr>
          <a:xfrm>
            <a:off x="350172" y="6417309"/>
            <a:ext cx="825854" cy="262471"/>
          </a:xfrm>
          <a:prstGeom prst="rect">
            <a:avLst/>
          </a:prstGeom>
        </p:spPr>
      </p:pic>
      <p:cxnSp>
        <p:nvCxnSpPr>
          <p:cNvPr id="14"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15"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a:p>
        </p:txBody>
      </p:sp>
      <p:sp>
        <p:nvSpPr>
          <p:cNvPr id="16"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t>‹N›</a:t>
            </a:fld>
            <a:endParaRPr lang="it-IT"/>
          </a:p>
        </p:txBody>
      </p:sp>
      <p:sp>
        <p:nvSpPr>
          <p:cNvPr id="17" name="Segnaposto data 3"/>
          <p:cNvSpPr>
            <a:spLocks noGrp="1"/>
          </p:cNvSpPr>
          <p:nvPr>
            <p:ph type="dt" sz="half" idx="10"/>
          </p:nvPr>
        </p:nvSpPr>
        <p:spPr>
          <a:xfrm>
            <a:off x="6334125" y="6365875"/>
            <a:ext cx="1866899" cy="365125"/>
          </a:xfrm>
          <a:prstGeom prst="rect">
            <a:avLst/>
          </a:prstGeom>
        </p:spPr>
        <p:txBody>
          <a:bodyPr anchor="ctr"/>
          <a:lstStyle>
            <a:lvl1pPr>
              <a:defRPr lang="it-IT" sz="1100" smtClean="0">
                <a:solidFill>
                  <a:srgbClr val="00263E"/>
                </a:solidFill>
              </a:defRPr>
            </a:lvl1pPr>
          </a:lstStyle>
          <a:p>
            <a:fld id="{5C56E29B-118D-4C33-9460-373315D3CB9F}" type="datetime1">
              <a:rPr lang="it-IT" smtClean="0"/>
              <a:t>26/07/2021</a:t>
            </a:fld>
            <a:endParaRPr lang="it-IT"/>
          </a:p>
        </p:txBody>
      </p:sp>
    </p:spTree>
    <p:extLst>
      <p:ext uri="{BB962C8B-B14F-4D97-AF65-F5344CB8AC3E}">
        <p14:creationId xmlns:p14="http://schemas.microsoft.com/office/powerpoint/2010/main" val="9531771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2808288"/>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1308101"/>
            <a:ext cx="7772400" cy="1500187"/>
          </a:xfrm>
        </p:spPr>
        <p:txBody>
          <a:bodyPr anchor="b"/>
          <a:lstStyle>
            <a:lvl1pPr marL="0" indent="0">
              <a:buNone/>
              <a:defRPr sz="2000">
                <a:solidFill>
                  <a:srgbClr val="878787"/>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pic>
        <p:nvPicPr>
          <p:cNvPr id="7" name="Immagine 6"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rcRect/>
          <a:stretch>
            <a:fillRect/>
          </a:stretch>
        </p:blipFill>
        <p:spPr>
          <a:xfrm>
            <a:off x="350172" y="6417309"/>
            <a:ext cx="825854" cy="262471"/>
          </a:xfrm>
          <a:prstGeom prst="rect">
            <a:avLst/>
          </a:prstGeom>
        </p:spPr>
      </p:pic>
      <p:cxnSp>
        <p:nvCxnSpPr>
          <p:cNvPr id="10"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11"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a:p>
        </p:txBody>
      </p:sp>
      <p:sp>
        <p:nvSpPr>
          <p:cNvPr id="12"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t>‹N›</a:t>
            </a:fld>
            <a:endParaRPr lang="it-IT"/>
          </a:p>
        </p:txBody>
      </p:sp>
      <p:sp>
        <p:nvSpPr>
          <p:cNvPr id="13" name="Segnaposto data 3"/>
          <p:cNvSpPr>
            <a:spLocks noGrp="1"/>
          </p:cNvSpPr>
          <p:nvPr>
            <p:ph type="dt" sz="half" idx="2"/>
          </p:nvPr>
        </p:nvSpPr>
        <p:spPr>
          <a:xfrm>
            <a:off x="6334125" y="6365875"/>
            <a:ext cx="1866899" cy="365125"/>
          </a:xfrm>
          <a:prstGeom prst="rect">
            <a:avLst/>
          </a:prstGeom>
        </p:spPr>
        <p:txBody>
          <a:bodyPr anchor="ctr"/>
          <a:lstStyle>
            <a:lvl1pPr>
              <a:defRPr lang="it-IT" sz="1100" smtClean="0">
                <a:solidFill>
                  <a:srgbClr val="00263E"/>
                </a:solidFill>
              </a:defRPr>
            </a:lvl1pPr>
          </a:lstStyle>
          <a:p>
            <a:fld id="{E2C5342C-95AC-41E8-A256-5FF168F1284D}" type="datetime1">
              <a:rPr lang="it-IT" smtClean="0"/>
              <a:t>26/07/2021</a:t>
            </a:fld>
            <a:endParaRPr lang="it-IT"/>
          </a:p>
        </p:txBody>
      </p:sp>
    </p:spTree>
    <p:extLst>
      <p:ext uri="{BB962C8B-B14F-4D97-AF65-F5344CB8AC3E}">
        <p14:creationId xmlns:p14="http://schemas.microsoft.com/office/powerpoint/2010/main" val="42602005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1_Intestazione sezione">
    <p:spTree>
      <p:nvGrpSpPr>
        <p:cNvPr id="1" name=""/>
        <p:cNvGrpSpPr/>
        <p:nvPr/>
      </p:nvGrpSpPr>
      <p:grpSpPr>
        <a:xfrm>
          <a:off x="0" y="0"/>
          <a:ext cx="0" cy="0"/>
          <a:chOff x="0" y="0"/>
          <a:chExt cx="0" cy="0"/>
        </a:xfrm>
      </p:grpSpPr>
      <p:grpSp>
        <p:nvGrpSpPr>
          <p:cNvPr id="10" name="Gruppo 9"/>
          <p:cNvGrpSpPr/>
          <p:nvPr userDrawn="1"/>
        </p:nvGrpSpPr>
        <p:grpSpPr>
          <a:xfrm>
            <a:off x="-9226" y="0"/>
            <a:ext cx="9144000" cy="6858000"/>
            <a:chOff x="-9226" y="0"/>
            <a:chExt cx="9144000" cy="6858000"/>
          </a:xfrm>
        </p:grpSpPr>
        <p:sp>
          <p:nvSpPr>
            <p:cNvPr id="11" name="Rettangolo 10">
              <a:extLst>
                <a:ext uri="{FF2B5EF4-FFF2-40B4-BE49-F238E27FC236}">
                  <a16:creationId xmlns:a16="http://schemas.microsoft.com/office/drawing/2014/main" id="{65EEA8DE-CD2D-2D49-8A34-7B0B14AF0034}"/>
                </a:ext>
              </a:extLst>
            </p:cNvPr>
            <p:cNvSpPr/>
            <p:nvPr userDrawn="1"/>
          </p:nvSpPr>
          <p:spPr>
            <a:xfrm>
              <a:off x="-9226" y="0"/>
              <a:ext cx="9144000" cy="6858000"/>
            </a:xfrm>
            <a:prstGeom prst="rect">
              <a:avLst/>
            </a:prstGeom>
            <a:solidFill>
              <a:srgbClr val="0027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bg1"/>
                </a:solidFill>
              </a:endParaRPr>
            </a:p>
          </p:txBody>
        </p:sp>
        <p:pic>
          <p:nvPicPr>
            <p:cNvPr id="12" name="Immagine 11"/>
            <p:cNvPicPr>
              <a:picLocks noChangeAspect="1"/>
            </p:cNvPicPr>
            <p:nvPr userDrawn="1"/>
          </p:nvPicPr>
          <p:blipFill>
            <a:blip r:embed="rId2"/>
            <a:srcRect/>
            <a:stretch>
              <a:fillRect/>
            </a:stretch>
          </p:blipFill>
          <p:spPr>
            <a:xfrm>
              <a:off x="360024" y="5946837"/>
              <a:ext cx="1091944" cy="720000"/>
            </a:xfrm>
            <a:prstGeom prst="rect">
              <a:avLst/>
            </a:prstGeom>
          </p:spPr>
        </p:pic>
      </p:grpSp>
      <p:sp>
        <p:nvSpPr>
          <p:cNvPr id="2" name="Titolo 1"/>
          <p:cNvSpPr>
            <a:spLocks noGrp="1"/>
          </p:cNvSpPr>
          <p:nvPr>
            <p:ph type="title"/>
          </p:nvPr>
        </p:nvSpPr>
        <p:spPr>
          <a:xfrm>
            <a:off x="722313" y="2855913"/>
            <a:ext cx="7772400" cy="1362075"/>
          </a:xfrm>
        </p:spPr>
        <p:txBody>
          <a:bodyPr anchor="t"/>
          <a:lstStyle>
            <a:lvl1pPr algn="l">
              <a:defRPr sz="4000" b="1" cap="all">
                <a:solidFill>
                  <a:schemeClr val="bg1"/>
                </a:solidFill>
              </a:defRPr>
            </a:lvl1pPr>
          </a:lstStyle>
          <a:p>
            <a:r>
              <a:rPr lang="it-IT"/>
              <a:t>Fare clic per modificare lo stile del titolo</a:t>
            </a:r>
          </a:p>
        </p:txBody>
      </p:sp>
      <p:sp>
        <p:nvSpPr>
          <p:cNvPr id="3" name="Segnaposto testo 2"/>
          <p:cNvSpPr>
            <a:spLocks noGrp="1"/>
          </p:cNvSpPr>
          <p:nvPr>
            <p:ph type="body" idx="1"/>
          </p:nvPr>
        </p:nvSpPr>
        <p:spPr>
          <a:xfrm>
            <a:off x="722313" y="1355726"/>
            <a:ext cx="7772400" cy="1500187"/>
          </a:xfrm>
        </p:spPr>
        <p:txBody>
          <a:bodyPr anchor="b"/>
          <a:lstStyle>
            <a:lvl1pPr marL="0" indent="0">
              <a:buNone/>
              <a:defRPr sz="2000">
                <a:solidFill>
                  <a:schemeClr val="bg1">
                    <a:lumMod val="8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13"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099281"/>
            <a:ext cx="3046365" cy="365125"/>
          </a:xfrm>
          <a:prstGeom prst="rect">
            <a:avLst/>
          </a:prstGeom>
        </p:spPr>
        <p:txBody>
          <a:bodyPr anchor="ctr"/>
          <a:lstStyle>
            <a:lvl1pPr>
              <a:defRPr sz="1100">
                <a:solidFill>
                  <a:schemeClr val="bg1"/>
                </a:solidFill>
              </a:defRPr>
            </a:lvl1pPr>
          </a:lstStyle>
          <a:p>
            <a:endParaRPr lang="it-IT"/>
          </a:p>
        </p:txBody>
      </p:sp>
      <p:sp>
        <p:nvSpPr>
          <p:cNvPr id="14"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099281"/>
            <a:ext cx="417269" cy="365125"/>
          </a:xfrm>
          <a:prstGeom prst="rect">
            <a:avLst/>
          </a:prstGeom>
        </p:spPr>
        <p:txBody>
          <a:bodyPr anchor="ctr"/>
          <a:lstStyle>
            <a:lvl1pPr algn="r">
              <a:defRPr sz="1100">
                <a:solidFill>
                  <a:schemeClr val="bg1"/>
                </a:solidFill>
              </a:defRPr>
            </a:lvl1pPr>
          </a:lstStyle>
          <a:p>
            <a:fld id="{FEDAB2FA-DA73-9543-9206-10A2F1DC5EA0}" type="slidenum">
              <a:rPr lang="it-IT" smtClean="0"/>
              <a:t>‹N›</a:t>
            </a:fld>
            <a:endParaRPr lang="it-IT"/>
          </a:p>
        </p:txBody>
      </p:sp>
      <p:sp>
        <p:nvSpPr>
          <p:cNvPr id="15" name="Segnaposto data 3"/>
          <p:cNvSpPr>
            <a:spLocks noGrp="1"/>
          </p:cNvSpPr>
          <p:nvPr>
            <p:ph type="dt" sz="half" idx="2"/>
          </p:nvPr>
        </p:nvSpPr>
        <p:spPr>
          <a:xfrm>
            <a:off x="6334125" y="6099175"/>
            <a:ext cx="1866899" cy="365125"/>
          </a:xfrm>
          <a:prstGeom prst="rect">
            <a:avLst/>
          </a:prstGeom>
        </p:spPr>
        <p:txBody>
          <a:bodyPr anchor="ctr"/>
          <a:lstStyle>
            <a:lvl1pPr>
              <a:defRPr lang="it-IT" sz="1100" smtClean="0">
                <a:solidFill>
                  <a:schemeClr val="bg1"/>
                </a:solidFill>
              </a:defRPr>
            </a:lvl1pPr>
          </a:lstStyle>
          <a:p>
            <a:fld id="{321C13FD-0446-4139-9AFC-0DD7209132EB}" type="datetime1">
              <a:rPr lang="it-IT" smtClean="0"/>
              <a:t>26/07/2021</a:t>
            </a:fld>
            <a:endParaRPr lang="it-IT"/>
          </a:p>
        </p:txBody>
      </p:sp>
    </p:spTree>
    <p:extLst>
      <p:ext uri="{BB962C8B-B14F-4D97-AF65-F5344CB8AC3E}">
        <p14:creationId xmlns:p14="http://schemas.microsoft.com/office/powerpoint/2010/main" val="41826016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ITA_Disclaimer">
    <p:spTree>
      <p:nvGrpSpPr>
        <p:cNvPr id="1" name=""/>
        <p:cNvGrpSpPr/>
        <p:nvPr/>
      </p:nvGrpSpPr>
      <p:grpSpPr>
        <a:xfrm>
          <a:off x="0" y="0"/>
          <a:ext cx="0" cy="0"/>
          <a:chOff x="0" y="0"/>
          <a:chExt cx="0" cy="0"/>
        </a:xfrm>
      </p:grpSpPr>
      <p:grpSp>
        <p:nvGrpSpPr>
          <p:cNvPr id="12" name="Gruppo 11"/>
          <p:cNvGrpSpPr/>
          <p:nvPr userDrawn="1"/>
        </p:nvGrpSpPr>
        <p:grpSpPr>
          <a:xfrm>
            <a:off x="-9226" y="0"/>
            <a:ext cx="9144000" cy="6858000"/>
            <a:chOff x="-9226" y="0"/>
            <a:chExt cx="9144000" cy="6858000"/>
          </a:xfrm>
        </p:grpSpPr>
        <p:sp>
          <p:nvSpPr>
            <p:cNvPr id="9" name="Rettangolo 8">
              <a:extLst>
                <a:ext uri="{FF2B5EF4-FFF2-40B4-BE49-F238E27FC236}">
                  <a16:creationId xmlns:a16="http://schemas.microsoft.com/office/drawing/2014/main" id="{65EEA8DE-CD2D-2D49-8A34-7B0B14AF0034}"/>
                </a:ext>
              </a:extLst>
            </p:cNvPr>
            <p:cNvSpPr/>
            <p:nvPr userDrawn="1"/>
          </p:nvSpPr>
          <p:spPr>
            <a:xfrm>
              <a:off x="-9226" y="0"/>
              <a:ext cx="9144000" cy="6858000"/>
            </a:xfrm>
            <a:prstGeom prst="rect">
              <a:avLst/>
            </a:prstGeom>
            <a:solidFill>
              <a:srgbClr val="0027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5A114"/>
                </a:solidFill>
              </a:endParaRPr>
            </a:p>
          </p:txBody>
        </p:sp>
        <p:pic>
          <p:nvPicPr>
            <p:cNvPr id="10" name="Immagine 9"/>
            <p:cNvPicPr>
              <a:picLocks noChangeAspect="1"/>
            </p:cNvPicPr>
            <p:nvPr userDrawn="1"/>
          </p:nvPicPr>
          <p:blipFill>
            <a:blip r:embed="rId2"/>
            <a:srcRect/>
            <a:stretch>
              <a:fillRect/>
            </a:stretch>
          </p:blipFill>
          <p:spPr>
            <a:xfrm>
              <a:off x="360024" y="5946837"/>
              <a:ext cx="1091944" cy="720000"/>
            </a:xfrm>
            <a:prstGeom prst="rect">
              <a:avLst/>
            </a:prstGeom>
          </p:spPr>
        </p:pic>
      </p:grpSp>
      <p:sp>
        <p:nvSpPr>
          <p:cNvPr id="8" name="Titolo 1"/>
          <p:cNvSpPr>
            <a:spLocks noGrp="1"/>
          </p:cNvSpPr>
          <p:nvPr userDrawn="1">
            <p:ph type="title"/>
          </p:nvPr>
        </p:nvSpPr>
        <p:spPr>
          <a:xfrm>
            <a:off x="0" y="2782070"/>
            <a:ext cx="9134774" cy="1008111"/>
          </a:xfrm>
          <a:prstGeom prst="rect">
            <a:avLst/>
          </a:prstGeom>
        </p:spPr>
        <p:txBody>
          <a:bodyPr anchor="ctr">
            <a:noAutofit/>
          </a:bodyPr>
          <a:lstStyle>
            <a:lvl1pPr algn="ctr">
              <a:defRPr sz="3800" b="1" cap="none" baseline="0">
                <a:solidFill>
                  <a:schemeClr val="bg1"/>
                </a:solidFill>
              </a:defRPr>
            </a:lvl1pPr>
          </a:lstStyle>
          <a:p>
            <a:r>
              <a:rPr lang="it-IT" noProof="0"/>
              <a:t>Fare clic per modificare lo stile del titolo</a:t>
            </a:r>
          </a:p>
        </p:txBody>
      </p:sp>
      <p:sp>
        <p:nvSpPr>
          <p:cNvPr id="4" name="Rettangolo 9"/>
          <p:cNvSpPr>
            <a:spLocks noChangeArrowheads="1"/>
          </p:cNvSpPr>
          <p:nvPr userDrawn="1"/>
        </p:nvSpPr>
        <p:spPr>
          <a:xfrm>
            <a:off x="1552575" y="6054787"/>
            <a:ext cx="72866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eaLnBrk="0" hangingPunct="0">
              <a:spcAft>
                <a:spcPct val="0"/>
              </a:spcAft>
              <a:buClr>
                <a:srgbClr val="003A62"/>
              </a:buClr>
              <a:buSzPct val="105000"/>
              <a:buFont typeface="Wingdings" pitchFamily="2" charset="2"/>
              <a:buNone/>
            </a:pPr>
            <a:r>
              <a:rPr lang="it-IT" sz="700" b="0" baseline="0">
                <a:solidFill>
                  <a:schemeClr val="bg1"/>
                </a:solidFill>
                <a:effectLst/>
                <a:latin typeface="+mn-lt"/>
              </a:rPr>
              <a:t>Il presente documento è stato elaborato da Gianni &amp; Origoni e reso disponibile a mero scopo informativo. Il presente documento è aggiornato alla data indicata sulla prima pagina. Le informazioni contenute nel presente documento, di cui non si garantisce la completezza, non costituiscono né un parere legale, né un esame esaustivo della materia, né possono sostituirsi a un parere rilasciato su specifiche questioni concrete. </a:t>
            </a:r>
          </a:p>
          <a:p>
            <a:pPr eaLnBrk="0" hangingPunct="0">
              <a:spcAft>
                <a:spcPct val="0"/>
              </a:spcAft>
              <a:buClr>
                <a:srgbClr val="003A62"/>
              </a:buClr>
              <a:buSzPct val="105000"/>
              <a:buFont typeface="Wingdings" pitchFamily="2" charset="2"/>
              <a:buNone/>
            </a:pPr>
            <a:r>
              <a:rPr lang="it-IT" sz="700" b="0" baseline="0">
                <a:solidFill>
                  <a:schemeClr val="bg1"/>
                </a:solidFill>
                <a:effectLst/>
                <a:latin typeface="+mn-lt"/>
              </a:rPr>
              <a:t>Gianni &amp; Origoni non può essere ritenuto responsabile per eventuali danni, diretti o indiretti, derivanti dall’utilizzo improprio del presente documento o del suo contenuto o comunque connessi al suo utilizzo. Il presente documento non può essere riprodotto, distribuito o pubblicato in tutto o in parte, per qualsiasi scopo, senza l’espressa autorizzazione da parte di Gianni &amp; Origoni. Per qualsiasi ulteriore chiarimento si prega di contattare Gianni &amp; Origoni.</a:t>
            </a:r>
          </a:p>
        </p:txBody>
      </p:sp>
    </p:spTree>
    <p:extLst>
      <p:ext uri="{BB962C8B-B14F-4D97-AF65-F5344CB8AC3E}">
        <p14:creationId xmlns:p14="http://schemas.microsoft.com/office/powerpoint/2010/main" val="1655830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paratore texture">
    <p:spTree>
      <p:nvGrpSpPr>
        <p:cNvPr id="1" name=""/>
        <p:cNvGrpSpPr/>
        <p:nvPr/>
      </p:nvGrpSpPr>
      <p:grpSpPr>
        <a:xfrm>
          <a:off x="0" y="0"/>
          <a:ext cx="0" cy="0"/>
          <a:chOff x="0" y="0"/>
          <a:chExt cx="0" cy="0"/>
        </a:xfrm>
      </p:grpSpPr>
      <p:grpSp>
        <p:nvGrpSpPr>
          <p:cNvPr id="2" name="Gruppo 1"/>
          <p:cNvGrpSpPr/>
          <p:nvPr userDrawn="1"/>
        </p:nvGrpSpPr>
        <p:grpSpPr>
          <a:xfrm>
            <a:off x="0" y="0"/>
            <a:ext cx="9144000" cy="6858000"/>
            <a:chOff x="0" y="0"/>
            <a:chExt cx="9144000" cy="6858000"/>
          </a:xfrm>
        </p:grpSpPr>
        <p:sp>
          <p:nvSpPr>
            <p:cNvPr id="8" name="Rettangolo 7">
              <a:extLst>
                <a:ext uri="{FF2B5EF4-FFF2-40B4-BE49-F238E27FC236}">
                  <a16:creationId xmlns:a16="http://schemas.microsoft.com/office/drawing/2014/main" id="{65EEA8DE-CD2D-2D49-8A34-7B0B14AF0034}"/>
                </a:ext>
              </a:extLst>
            </p:cNvPr>
            <p:cNvSpPr/>
            <p:nvPr userDrawn="1"/>
          </p:nvSpPr>
          <p:spPr>
            <a:xfrm>
              <a:off x="0" y="0"/>
              <a:ext cx="9144000" cy="6858000"/>
            </a:xfrm>
            <a:prstGeom prst="rect">
              <a:avLst/>
            </a:prstGeom>
            <a:solidFill>
              <a:srgbClr val="0027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5A114"/>
                </a:solidFill>
              </a:endParaRPr>
            </a:p>
          </p:txBody>
        </p:sp>
        <p:pic>
          <p:nvPicPr>
            <p:cNvPr id="4" name="Immagine 3"/>
            <p:cNvPicPr>
              <a:picLocks noChangeAspect="1"/>
            </p:cNvPicPr>
            <p:nvPr userDrawn="1"/>
          </p:nvPicPr>
          <p:blipFill>
            <a:blip r:embed="rId2"/>
            <a:srcRect/>
            <a:stretch>
              <a:fillRect/>
            </a:stretch>
          </p:blipFill>
          <p:spPr>
            <a:xfrm>
              <a:off x="369250" y="5946837"/>
              <a:ext cx="1091944" cy="720000"/>
            </a:xfrm>
            <a:prstGeom prst="rect">
              <a:avLst/>
            </a:prstGeom>
          </p:spPr>
        </p:pic>
      </p:grpSp>
      <p:sp>
        <p:nvSpPr>
          <p:cNvPr id="5" name="Titolo 1"/>
          <p:cNvSpPr>
            <a:spLocks noGrp="1"/>
          </p:cNvSpPr>
          <p:nvPr>
            <p:ph type="title"/>
          </p:nvPr>
        </p:nvSpPr>
        <p:spPr>
          <a:xfrm>
            <a:off x="0" y="2782070"/>
            <a:ext cx="9134774" cy="1008111"/>
          </a:xfrm>
          <a:prstGeom prst="rect">
            <a:avLst/>
          </a:prstGeom>
        </p:spPr>
        <p:txBody>
          <a:bodyPr anchor="ctr">
            <a:noAutofit/>
          </a:bodyPr>
          <a:lstStyle>
            <a:lvl1pPr algn="ctr">
              <a:defRPr sz="3800" b="1" cap="none" baseline="0">
                <a:solidFill>
                  <a:schemeClr val="bg1"/>
                </a:solidFill>
              </a:defRPr>
            </a:lvl1pPr>
          </a:lstStyle>
          <a:p>
            <a:r>
              <a:rPr lang="it-IT" noProof="0"/>
              <a:t>Fare clic per modificare lo stile del titolo</a:t>
            </a:r>
          </a:p>
        </p:txBody>
      </p:sp>
    </p:spTree>
    <p:extLst>
      <p:ext uri="{BB962C8B-B14F-4D97-AF65-F5344CB8AC3E}">
        <p14:creationId xmlns:p14="http://schemas.microsoft.com/office/powerpoint/2010/main" val="176197006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vert="horz" lIns="0" tIns="0" rIns="0" bIns="0" rtlCol="0" anchor="ctr">
            <a:normAutofit/>
          </a:bodyPr>
          <a:lstStyle>
            <a:lvl1pPr>
              <a:defRPr lang="it-IT"/>
            </a:lvl1pPr>
          </a:lstStyle>
          <a:p>
            <a:pPr lvl="0"/>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pic>
        <p:nvPicPr>
          <p:cNvPr id="7" name="Immagine 6"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rcRect/>
          <a:stretch>
            <a:fillRect/>
          </a:stretch>
        </p:blipFill>
        <p:spPr>
          <a:xfrm>
            <a:off x="350172" y="6417309"/>
            <a:ext cx="825854" cy="262471"/>
          </a:xfrm>
          <a:prstGeom prst="rect">
            <a:avLst/>
          </a:prstGeom>
        </p:spPr>
      </p:pic>
      <p:cxnSp>
        <p:nvCxnSpPr>
          <p:cNvPr id="8"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9"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a:p>
        </p:txBody>
      </p:sp>
      <p:sp>
        <p:nvSpPr>
          <p:cNvPr id="10"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t>‹N›</a:t>
            </a:fld>
            <a:endParaRPr lang="it-IT"/>
          </a:p>
        </p:txBody>
      </p:sp>
      <p:sp>
        <p:nvSpPr>
          <p:cNvPr id="11" name="Segnaposto data 3"/>
          <p:cNvSpPr>
            <a:spLocks noGrp="1"/>
          </p:cNvSpPr>
          <p:nvPr>
            <p:ph type="dt" sz="half" idx="2"/>
          </p:nvPr>
        </p:nvSpPr>
        <p:spPr>
          <a:xfrm>
            <a:off x="6334125" y="6365875"/>
            <a:ext cx="1866899" cy="365125"/>
          </a:xfrm>
          <a:prstGeom prst="rect">
            <a:avLst/>
          </a:prstGeom>
        </p:spPr>
        <p:txBody>
          <a:bodyPr anchor="ctr"/>
          <a:lstStyle>
            <a:lvl1pPr>
              <a:defRPr lang="it-IT" sz="1100" smtClean="0">
                <a:solidFill>
                  <a:srgbClr val="00263E"/>
                </a:solidFill>
              </a:defRPr>
            </a:lvl1pPr>
          </a:lstStyle>
          <a:p>
            <a:fld id="{5EAF3A27-7962-4D7E-AC1A-37822186553E}" type="datetime1">
              <a:rPr lang="it-IT" smtClean="0"/>
              <a:t>26/07/2021</a:t>
            </a:fld>
            <a:endParaRPr lang="it-IT"/>
          </a:p>
        </p:txBody>
      </p:sp>
    </p:spTree>
    <p:extLst>
      <p:ext uri="{BB962C8B-B14F-4D97-AF65-F5344CB8AC3E}">
        <p14:creationId xmlns:p14="http://schemas.microsoft.com/office/powerpoint/2010/main" val="294651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vert="horz" lIns="0" tIns="0" rIns="0" bIns="0" rtlCol="0" anchor="ctr">
            <a:normAutofit/>
          </a:bodyPr>
          <a:lstStyle>
            <a:lvl1pPr>
              <a:defRPr lang="it-IT"/>
            </a:lvl1pPr>
          </a:lstStyle>
          <a:p>
            <a:pPr lvl="0"/>
            <a:r>
              <a:rPr lang="it-IT"/>
              <a:t>Fare clic per modificare lo stile del titolo</a:t>
            </a:r>
          </a:p>
        </p:txBody>
      </p:sp>
      <p:pic>
        <p:nvPicPr>
          <p:cNvPr id="6" name="Immagine 5"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rcRect/>
          <a:stretch>
            <a:fillRect/>
          </a:stretch>
        </p:blipFill>
        <p:spPr>
          <a:xfrm>
            <a:off x="350172" y="6417309"/>
            <a:ext cx="825854" cy="262471"/>
          </a:xfrm>
          <a:prstGeom prst="rect">
            <a:avLst/>
          </a:prstGeom>
        </p:spPr>
      </p:pic>
      <p:cxnSp>
        <p:nvCxnSpPr>
          <p:cNvPr id="7"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8"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a:p>
        </p:txBody>
      </p:sp>
      <p:sp>
        <p:nvSpPr>
          <p:cNvPr id="9"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t>‹N›</a:t>
            </a:fld>
            <a:endParaRPr lang="it-IT"/>
          </a:p>
        </p:txBody>
      </p:sp>
      <p:sp>
        <p:nvSpPr>
          <p:cNvPr id="10" name="Segnaposto data 3"/>
          <p:cNvSpPr>
            <a:spLocks noGrp="1"/>
          </p:cNvSpPr>
          <p:nvPr>
            <p:ph type="dt" sz="half" idx="2"/>
          </p:nvPr>
        </p:nvSpPr>
        <p:spPr>
          <a:xfrm>
            <a:off x="6334125" y="6365875"/>
            <a:ext cx="1866899" cy="365125"/>
          </a:xfrm>
          <a:prstGeom prst="rect">
            <a:avLst/>
          </a:prstGeom>
        </p:spPr>
        <p:txBody>
          <a:bodyPr anchor="ctr"/>
          <a:lstStyle>
            <a:lvl1pPr>
              <a:defRPr lang="it-IT" sz="1100" smtClean="0">
                <a:solidFill>
                  <a:srgbClr val="00263E"/>
                </a:solidFill>
              </a:defRPr>
            </a:lvl1pPr>
          </a:lstStyle>
          <a:p>
            <a:fld id="{78CE8069-6DB0-47EB-996A-90501536B84F}" type="datetime1">
              <a:rPr lang="it-IT" smtClean="0"/>
              <a:t>26/07/2021</a:t>
            </a:fld>
            <a:endParaRPr lang="it-IT"/>
          </a:p>
        </p:txBody>
      </p:sp>
    </p:spTree>
    <p:extLst>
      <p:ext uri="{BB962C8B-B14F-4D97-AF65-F5344CB8AC3E}">
        <p14:creationId xmlns:p14="http://schemas.microsoft.com/office/powerpoint/2010/main" val="1571124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ina testo con foto">
    <p:spTree>
      <p:nvGrpSpPr>
        <p:cNvPr id="1" name=""/>
        <p:cNvGrpSpPr/>
        <p:nvPr/>
      </p:nvGrpSpPr>
      <p:grpSpPr>
        <a:xfrm>
          <a:off x="0" y="0"/>
          <a:ext cx="0" cy="0"/>
          <a:chOff x="0" y="0"/>
          <a:chExt cx="0" cy="0"/>
        </a:xfrm>
      </p:grpSpPr>
      <p:sp>
        <p:nvSpPr>
          <p:cNvPr id="13" name="Segnaposto testo 10">
            <a:extLst>
              <a:ext uri="{FF2B5EF4-FFF2-40B4-BE49-F238E27FC236}">
                <a16:creationId xmlns:a16="http://schemas.microsoft.com/office/drawing/2014/main" id="{1E4E8187-E8F4-D74B-887A-482007EB43B1}"/>
              </a:ext>
            </a:extLst>
          </p:cNvPr>
          <p:cNvSpPr>
            <a:spLocks noGrp="1"/>
          </p:cNvSpPr>
          <p:nvPr>
            <p:ph type="body" sz="quarter" idx="13"/>
          </p:nvPr>
        </p:nvSpPr>
        <p:spPr>
          <a:xfrm>
            <a:off x="400050" y="1252022"/>
            <a:ext cx="4543054" cy="4661416"/>
          </a:xfrm>
          <a:prstGeom prst="rect">
            <a:avLst/>
          </a:prstGeom>
        </p:spPr>
        <p:txBody>
          <a:bodyPr lIns="0" tIns="0" rIns="0" bIns="0"/>
          <a:lstStyle>
            <a:lvl1pPr marL="285750" indent="-285750">
              <a:buFont typeface="Arial" panose="020B0604020202020204" pitchFamily="34" charset="0"/>
              <a:buChar char="•"/>
              <a:defRPr sz="1800" b="0">
                <a:solidFill>
                  <a:srgbClr val="00263E"/>
                </a:solidFill>
              </a:defRPr>
            </a:lvl1pPr>
            <a:lvl2pPr marL="628650" indent="-285750">
              <a:buFont typeface="Arial" panose="020B0604020202020204" pitchFamily="34" charset="0"/>
              <a:buChar char="•"/>
              <a:defRPr sz="1800">
                <a:solidFill>
                  <a:srgbClr val="00263E"/>
                </a:solidFill>
              </a:defRPr>
            </a:lvl2pPr>
            <a:lvl3pPr marL="971550" indent="-285750">
              <a:buFont typeface="Arial" panose="020B0604020202020204" pitchFamily="34" charset="0"/>
              <a:buChar char="•"/>
              <a:defRPr>
                <a:solidFill>
                  <a:schemeClr val="tx1">
                    <a:lumMod val="65000"/>
                    <a:lumOff val="35000"/>
                  </a:schemeClr>
                </a:solidFill>
              </a:defRPr>
            </a:lvl3pPr>
            <a:lvl4pPr marL="1314450" indent="-285750">
              <a:buFont typeface="Arial" panose="020B0604020202020204" pitchFamily="34" charset="0"/>
              <a:buChar char="•"/>
              <a:defRPr>
                <a:solidFill>
                  <a:schemeClr val="tx1">
                    <a:lumMod val="65000"/>
                    <a:lumOff val="35000"/>
                  </a:schemeClr>
                </a:solidFill>
              </a:defRPr>
            </a:lvl4pPr>
            <a:lvl5pPr marL="1657350" indent="-285750">
              <a:buFont typeface="Arial" panose="020B0604020202020204" pitchFamily="34" charset="0"/>
              <a:buChar char="•"/>
              <a:defRPr>
                <a:solidFill>
                  <a:schemeClr val="tx1">
                    <a:lumMod val="65000"/>
                    <a:lumOff val="35000"/>
                  </a:schemeClr>
                </a:solidFill>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9" name="Segnaposto immagine 18">
            <a:extLst>
              <a:ext uri="{FF2B5EF4-FFF2-40B4-BE49-F238E27FC236}">
                <a16:creationId xmlns:a16="http://schemas.microsoft.com/office/drawing/2014/main" id="{05B7B1F8-48DD-B04F-A4C1-991E561DDBA7}"/>
              </a:ext>
            </a:extLst>
          </p:cNvPr>
          <p:cNvSpPr>
            <a:spLocks noGrp="1"/>
          </p:cNvSpPr>
          <p:nvPr>
            <p:ph type="pic" sz="quarter" idx="14"/>
          </p:nvPr>
        </p:nvSpPr>
        <p:spPr>
          <a:xfrm>
            <a:off x="5174457" y="1252022"/>
            <a:ext cx="3569494" cy="2732087"/>
          </a:xfrm>
          <a:prstGeom prst="rect">
            <a:avLst/>
          </a:prstGeom>
          <a:solidFill>
            <a:schemeClr val="bg1">
              <a:lumMod val="85000"/>
            </a:schemeClr>
          </a:solidFill>
        </p:spPr>
        <p:txBody>
          <a:bodyPr/>
          <a:lstStyle>
            <a:lvl1pPr>
              <a:buNone/>
              <a:defRPr>
                <a:solidFill>
                  <a:srgbClr val="00263E"/>
                </a:solidFill>
              </a:defRPr>
            </a:lvl1pPr>
          </a:lstStyle>
          <a:p>
            <a:r>
              <a:rPr lang="it-IT"/>
              <a:t>Fare clic sull'icona per inserire un'immagine</a:t>
            </a:r>
          </a:p>
        </p:txBody>
      </p:sp>
      <p:sp>
        <p:nvSpPr>
          <p:cNvPr id="8" name="Titolo 1">
            <a:extLst>
              <a:ext uri="{FF2B5EF4-FFF2-40B4-BE49-F238E27FC236}">
                <a16:creationId xmlns:a16="http://schemas.microsoft.com/office/drawing/2014/main" id="{683C2440-21D3-B246-9A0D-0043EE5F0AB8}"/>
              </a:ext>
            </a:extLst>
          </p:cNvPr>
          <p:cNvSpPr>
            <a:spLocks noGrp="1"/>
          </p:cNvSpPr>
          <p:nvPr>
            <p:ph type="title" hasCustomPrompt="1"/>
          </p:nvPr>
        </p:nvSpPr>
        <p:spPr>
          <a:xfrm>
            <a:off x="400416" y="-7197"/>
            <a:ext cx="8343168" cy="898051"/>
          </a:xfrm>
          <a:prstGeom prst="rect">
            <a:avLst/>
          </a:prstGeom>
        </p:spPr>
        <p:txBody>
          <a:bodyPr lIns="0" tIns="0" rIns="0" bIns="0" anchor="ctr"/>
          <a:lstStyle>
            <a:lvl1pPr>
              <a:defRPr sz="3000" b="1">
                <a:solidFill>
                  <a:srgbClr val="00263E"/>
                </a:solidFill>
              </a:defRPr>
            </a:lvl1pPr>
          </a:lstStyle>
          <a:p>
            <a:r>
              <a:rPr lang="it-IT"/>
              <a:t>Titolo della diapositiva</a:t>
            </a:r>
          </a:p>
        </p:txBody>
      </p:sp>
      <p:pic>
        <p:nvPicPr>
          <p:cNvPr id="11" name="Immagine 10"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rcRect/>
          <a:stretch>
            <a:fillRect/>
          </a:stretch>
        </p:blipFill>
        <p:spPr>
          <a:xfrm>
            <a:off x="350172" y="6417309"/>
            <a:ext cx="825854" cy="262471"/>
          </a:xfrm>
          <a:prstGeom prst="rect">
            <a:avLst/>
          </a:prstGeom>
        </p:spPr>
      </p:pic>
      <p:cxnSp>
        <p:nvCxnSpPr>
          <p:cNvPr id="15"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16"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a:p>
        </p:txBody>
      </p:sp>
      <p:sp>
        <p:nvSpPr>
          <p:cNvPr id="17"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t>‹N›</a:t>
            </a:fld>
            <a:endParaRPr lang="it-IT"/>
          </a:p>
        </p:txBody>
      </p:sp>
      <p:sp>
        <p:nvSpPr>
          <p:cNvPr id="18" name="Segnaposto data 3"/>
          <p:cNvSpPr>
            <a:spLocks noGrp="1"/>
          </p:cNvSpPr>
          <p:nvPr>
            <p:ph type="dt" sz="half" idx="2"/>
          </p:nvPr>
        </p:nvSpPr>
        <p:spPr>
          <a:xfrm>
            <a:off x="6334125" y="6365875"/>
            <a:ext cx="1866899" cy="365125"/>
          </a:xfrm>
          <a:prstGeom prst="rect">
            <a:avLst/>
          </a:prstGeom>
        </p:spPr>
        <p:txBody>
          <a:bodyPr anchor="ctr"/>
          <a:lstStyle>
            <a:lvl1pPr>
              <a:defRPr lang="it-IT" sz="1100" smtClean="0">
                <a:solidFill>
                  <a:srgbClr val="00263E"/>
                </a:solidFill>
              </a:defRPr>
            </a:lvl1pPr>
          </a:lstStyle>
          <a:p>
            <a:fld id="{45265B3F-F575-4FB9-84AE-23309D7EBA60}" type="datetime1">
              <a:rPr lang="it-IT" smtClean="0"/>
              <a:t>26/07/2021</a:t>
            </a:fld>
            <a:endParaRPr lang="it-IT"/>
          </a:p>
        </p:txBody>
      </p:sp>
    </p:spTree>
    <p:extLst>
      <p:ext uri="{BB962C8B-B14F-4D97-AF65-F5344CB8AC3E}">
        <p14:creationId xmlns:p14="http://schemas.microsoft.com/office/powerpoint/2010/main" val="3580668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399600" y="7938"/>
            <a:ext cx="8344800" cy="900000"/>
          </a:xfrm>
        </p:spPr>
        <p:txBody>
          <a:bodyPr vert="horz" lIns="0" tIns="0" rIns="0" bIns="0" rtlCol="0" anchor="ctr">
            <a:normAutofit/>
          </a:bodyPr>
          <a:lstStyle>
            <a:lvl1pPr>
              <a:defRPr lang="it-IT" sz="3000" b="1"/>
            </a:lvl1pPr>
          </a:lstStyle>
          <a:p>
            <a:pPr lvl="0" algn="l" defTabSz="685800">
              <a:lnSpc>
                <a:spcPct val="90000"/>
              </a:lnSpc>
            </a:pPr>
            <a:r>
              <a:rPr lang="it-IT"/>
              <a:t>Fare clic per modificare lo stile del titolo</a:t>
            </a:r>
          </a:p>
        </p:txBody>
      </p:sp>
      <p:sp>
        <p:nvSpPr>
          <p:cNvPr id="3" name="Segnaposto contenuto 2"/>
          <p:cNvSpPr>
            <a:spLocks noGrp="1"/>
          </p:cNvSpPr>
          <p:nvPr>
            <p:ph sz="half" idx="1"/>
          </p:nvPr>
        </p:nvSpPr>
        <p:spPr>
          <a:xfrm>
            <a:off x="399600" y="1266826"/>
            <a:ext cx="4096200" cy="4859338"/>
          </a:xfrm>
        </p:spPr>
        <p:txBody>
          <a:bodyPr/>
          <a:lstStyle>
            <a:lvl1pPr>
              <a:defRPr sz="2100"/>
            </a:lvl1pPr>
            <a:lvl2pPr>
              <a:defRPr sz="1800"/>
            </a:lvl2pPr>
            <a:lvl3pPr>
              <a:defRPr sz="1500"/>
            </a:lvl3pPr>
            <a:lvl4pPr>
              <a:defRPr sz="1350"/>
            </a:lvl4pPr>
            <a:lvl5pPr>
              <a:defRPr sz="135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266826"/>
            <a:ext cx="4096200" cy="4859338"/>
          </a:xfrm>
        </p:spPr>
        <p:txBody>
          <a:bodyPr/>
          <a:lstStyle>
            <a:lvl1pPr>
              <a:defRPr sz="2100"/>
            </a:lvl1pPr>
            <a:lvl2pPr>
              <a:defRPr sz="1800"/>
            </a:lvl2pPr>
            <a:lvl3pPr>
              <a:defRPr sz="1500"/>
            </a:lvl3pPr>
            <a:lvl4pPr>
              <a:defRPr sz="1350"/>
            </a:lvl4pPr>
            <a:lvl5pPr>
              <a:defRPr sz="135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pic>
        <p:nvPicPr>
          <p:cNvPr id="11" name="Immagine 10"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rcRect/>
          <a:stretch>
            <a:fillRect/>
          </a:stretch>
        </p:blipFill>
        <p:spPr>
          <a:xfrm>
            <a:off x="350172" y="6417309"/>
            <a:ext cx="825854" cy="262471"/>
          </a:xfrm>
          <a:prstGeom prst="rect">
            <a:avLst/>
          </a:prstGeom>
        </p:spPr>
      </p:pic>
      <p:cxnSp>
        <p:nvCxnSpPr>
          <p:cNvPr id="14"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15"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a:p>
        </p:txBody>
      </p:sp>
      <p:sp>
        <p:nvSpPr>
          <p:cNvPr id="16"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t>‹N›</a:t>
            </a:fld>
            <a:endParaRPr lang="it-IT"/>
          </a:p>
        </p:txBody>
      </p:sp>
      <p:sp>
        <p:nvSpPr>
          <p:cNvPr id="17" name="Segnaposto data 3"/>
          <p:cNvSpPr>
            <a:spLocks noGrp="1"/>
          </p:cNvSpPr>
          <p:nvPr>
            <p:ph type="dt" sz="half" idx="10"/>
          </p:nvPr>
        </p:nvSpPr>
        <p:spPr>
          <a:xfrm>
            <a:off x="6334125" y="6365875"/>
            <a:ext cx="1866899" cy="365125"/>
          </a:xfrm>
          <a:prstGeom prst="rect">
            <a:avLst/>
          </a:prstGeom>
        </p:spPr>
        <p:txBody>
          <a:bodyPr anchor="ctr"/>
          <a:lstStyle>
            <a:lvl1pPr>
              <a:defRPr lang="it-IT" sz="1100" smtClean="0">
                <a:solidFill>
                  <a:srgbClr val="00263E"/>
                </a:solidFill>
              </a:defRPr>
            </a:lvl1pPr>
          </a:lstStyle>
          <a:p>
            <a:fld id="{B44A8AF2-2144-43EF-814A-D6415AC34CA0}" type="datetime1">
              <a:rPr lang="it-IT" smtClean="0"/>
              <a:t>26/07/2021</a:t>
            </a:fld>
            <a:endParaRPr lang="it-IT"/>
          </a:p>
        </p:txBody>
      </p:sp>
    </p:spTree>
    <p:extLst>
      <p:ext uri="{BB962C8B-B14F-4D97-AF65-F5344CB8AC3E}">
        <p14:creationId xmlns:p14="http://schemas.microsoft.com/office/powerpoint/2010/main" val="3270812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99600" y="7938"/>
            <a:ext cx="8344800" cy="900000"/>
          </a:xfrm>
        </p:spPr>
        <p:txBody>
          <a:bodyPr vert="horz" lIns="0" tIns="0" rIns="0" bIns="0" rtlCol="0" anchor="ctr">
            <a:normAutofit/>
          </a:bodyPr>
          <a:lstStyle>
            <a:lvl1pPr>
              <a:defRPr lang="it-IT" sz="3000" b="1"/>
            </a:lvl1pPr>
          </a:lstStyle>
          <a:p>
            <a:pPr lvl="0" algn="l" defTabSz="685800">
              <a:lnSpc>
                <a:spcPct val="90000"/>
              </a:lnSpc>
            </a:pPr>
            <a:r>
              <a:rPr lang="it-IT"/>
              <a:t>Fare clic per modificare lo stile del titolo</a:t>
            </a:r>
          </a:p>
        </p:txBody>
      </p:sp>
      <p:sp>
        <p:nvSpPr>
          <p:cNvPr id="3" name="Segnaposto testo 2"/>
          <p:cNvSpPr>
            <a:spLocks noGrp="1"/>
          </p:cNvSpPr>
          <p:nvPr>
            <p:ph type="body" idx="1"/>
          </p:nvPr>
        </p:nvSpPr>
        <p:spPr>
          <a:xfrm>
            <a:off x="399600" y="1268413"/>
            <a:ext cx="4097788" cy="639762"/>
          </a:xfrm>
        </p:spPr>
        <p:txBody>
          <a:bodyPr anchor="b">
            <a:noAutofit/>
          </a:bodyPr>
          <a:lstStyle>
            <a:lvl1pPr marL="0" indent="0">
              <a:buNone/>
              <a:defRPr sz="2100" b="1">
                <a:solidFill>
                  <a:srgbClr val="87878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399600" y="1908174"/>
            <a:ext cx="4097788" cy="4225925"/>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02" y="1268413"/>
            <a:ext cx="4099398" cy="639762"/>
          </a:xfrm>
        </p:spPr>
        <p:txBody>
          <a:bodyPr anchor="b">
            <a:noAutofit/>
          </a:bodyPr>
          <a:lstStyle>
            <a:lvl1pPr marL="0" indent="0">
              <a:buNone/>
              <a:defRPr sz="2100" b="1">
                <a:solidFill>
                  <a:srgbClr val="87878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02" y="1908174"/>
            <a:ext cx="4099398" cy="4225925"/>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pic>
        <p:nvPicPr>
          <p:cNvPr id="16" name="Immagine 15"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rcRect/>
          <a:stretch>
            <a:fillRect/>
          </a:stretch>
        </p:blipFill>
        <p:spPr>
          <a:xfrm>
            <a:off x="350172" y="6417309"/>
            <a:ext cx="825854" cy="262471"/>
          </a:xfrm>
          <a:prstGeom prst="rect">
            <a:avLst/>
          </a:prstGeom>
        </p:spPr>
      </p:pic>
      <p:cxnSp>
        <p:nvCxnSpPr>
          <p:cNvPr id="17"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18" name="Segnaposto piè di pagina 3">
            <a:extLst>
              <a:ext uri="{FF2B5EF4-FFF2-40B4-BE49-F238E27FC236}">
                <a16:creationId xmlns:a16="http://schemas.microsoft.com/office/drawing/2014/main" id="{6600D657-A1F5-9747-A6FC-33028C745D6C}"/>
              </a:ext>
            </a:extLst>
          </p:cNvPr>
          <p:cNvSpPr>
            <a:spLocks noGrp="1"/>
          </p:cNvSpPr>
          <p:nvPr>
            <p:ph type="ftr" sz="quarter" idx="10"/>
          </p:nvPr>
        </p:nvSpPr>
        <p:spPr>
          <a:xfrm>
            <a:off x="3067050" y="6365981"/>
            <a:ext cx="3046365" cy="365125"/>
          </a:xfrm>
          <a:prstGeom prst="rect">
            <a:avLst/>
          </a:prstGeom>
        </p:spPr>
        <p:txBody>
          <a:bodyPr anchor="ctr"/>
          <a:lstStyle>
            <a:lvl1pPr>
              <a:defRPr sz="1100">
                <a:solidFill>
                  <a:srgbClr val="00263E"/>
                </a:solidFill>
              </a:defRPr>
            </a:lvl1pPr>
          </a:lstStyle>
          <a:p>
            <a:endParaRPr lang="it-IT"/>
          </a:p>
        </p:txBody>
      </p:sp>
      <p:sp>
        <p:nvSpPr>
          <p:cNvPr id="19" name="Segnaposto numero diapositiva 4">
            <a:extLst>
              <a:ext uri="{FF2B5EF4-FFF2-40B4-BE49-F238E27FC236}">
                <a16:creationId xmlns:a16="http://schemas.microsoft.com/office/drawing/2014/main" id="{83ED5D2C-075A-0241-9A75-F2B2046D605D}"/>
              </a:ext>
            </a:extLst>
          </p:cNvPr>
          <p:cNvSpPr>
            <a:spLocks noGrp="1"/>
          </p:cNvSpPr>
          <p:nvPr>
            <p:ph type="sldNum" sz="quarter" idx="11"/>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t>‹N›</a:t>
            </a:fld>
            <a:endParaRPr lang="it-IT"/>
          </a:p>
        </p:txBody>
      </p:sp>
      <p:sp>
        <p:nvSpPr>
          <p:cNvPr id="20" name="Segnaposto data 3"/>
          <p:cNvSpPr>
            <a:spLocks noGrp="1"/>
          </p:cNvSpPr>
          <p:nvPr>
            <p:ph type="dt" sz="half" idx="12"/>
          </p:nvPr>
        </p:nvSpPr>
        <p:spPr>
          <a:xfrm>
            <a:off x="6334125" y="6365875"/>
            <a:ext cx="1866899" cy="365125"/>
          </a:xfrm>
          <a:prstGeom prst="rect">
            <a:avLst/>
          </a:prstGeom>
        </p:spPr>
        <p:txBody>
          <a:bodyPr anchor="ctr"/>
          <a:lstStyle>
            <a:lvl1pPr>
              <a:defRPr lang="it-IT" sz="1100" smtClean="0">
                <a:solidFill>
                  <a:srgbClr val="00263E"/>
                </a:solidFill>
              </a:defRPr>
            </a:lvl1pPr>
          </a:lstStyle>
          <a:p>
            <a:fld id="{7D63F850-B92C-4FD2-BBD6-D5127345091C}" type="datetime1">
              <a:rPr lang="it-IT" smtClean="0"/>
              <a:t>26/07/2021</a:t>
            </a:fld>
            <a:endParaRPr lang="it-IT"/>
          </a:p>
        </p:txBody>
      </p:sp>
    </p:spTree>
    <p:extLst>
      <p:ext uri="{BB962C8B-B14F-4D97-AF65-F5344CB8AC3E}">
        <p14:creationId xmlns:p14="http://schemas.microsoft.com/office/powerpoint/2010/main" val="370705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pic>
        <p:nvPicPr>
          <p:cNvPr id="11" name="Immagine 10"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rcRect/>
          <a:stretch>
            <a:fillRect/>
          </a:stretch>
        </p:blipFill>
        <p:spPr>
          <a:xfrm>
            <a:off x="350172" y="6417309"/>
            <a:ext cx="825854" cy="262471"/>
          </a:xfrm>
          <a:prstGeom prst="rect">
            <a:avLst/>
          </a:prstGeom>
        </p:spPr>
      </p:pic>
      <p:cxnSp>
        <p:nvCxnSpPr>
          <p:cNvPr id="14"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15"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a:p>
        </p:txBody>
      </p:sp>
      <p:sp>
        <p:nvSpPr>
          <p:cNvPr id="16"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t>‹N›</a:t>
            </a:fld>
            <a:endParaRPr lang="it-IT"/>
          </a:p>
        </p:txBody>
      </p:sp>
      <p:sp>
        <p:nvSpPr>
          <p:cNvPr id="17" name="Segnaposto data 3"/>
          <p:cNvSpPr>
            <a:spLocks noGrp="1"/>
          </p:cNvSpPr>
          <p:nvPr>
            <p:ph type="dt" sz="half" idx="10"/>
          </p:nvPr>
        </p:nvSpPr>
        <p:spPr>
          <a:xfrm>
            <a:off x="6334125" y="6365875"/>
            <a:ext cx="1866899" cy="365125"/>
          </a:xfrm>
          <a:prstGeom prst="rect">
            <a:avLst/>
          </a:prstGeom>
        </p:spPr>
        <p:txBody>
          <a:bodyPr anchor="ctr"/>
          <a:lstStyle>
            <a:lvl1pPr>
              <a:defRPr lang="it-IT" sz="1100" smtClean="0">
                <a:solidFill>
                  <a:srgbClr val="00263E"/>
                </a:solidFill>
              </a:defRPr>
            </a:lvl1pPr>
          </a:lstStyle>
          <a:p>
            <a:fld id="{5C56E29B-118D-4C33-9460-373315D3CB9F}" type="datetime1">
              <a:rPr lang="it-IT" smtClean="0"/>
              <a:t>26/07/2021</a:t>
            </a:fld>
            <a:endParaRPr lang="it-IT"/>
          </a:p>
        </p:txBody>
      </p:sp>
    </p:spTree>
    <p:extLst>
      <p:ext uri="{BB962C8B-B14F-4D97-AF65-F5344CB8AC3E}">
        <p14:creationId xmlns:p14="http://schemas.microsoft.com/office/powerpoint/2010/main" val="3856640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a:p>
        </p:txBody>
      </p:sp>
      <p:sp>
        <p:nvSpPr>
          <p:cNvPr id="9"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t>‹N›</a:t>
            </a:fld>
            <a:endParaRPr lang="it-IT"/>
          </a:p>
        </p:txBody>
      </p:sp>
      <p:sp>
        <p:nvSpPr>
          <p:cNvPr id="12" name="Segnaposto titolo 1"/>
          <p:cNvSpPr>
            <a:spLocks noGrp="1"/>
          </p:cNvSpPr>
          <p:nvPr>
            <p:ph type="title"/>
          </p:nvPr>
        </p:nvSpPr>
        <p:spPr>
          <a:xfrm>
            <a:off x="399600" y="7938"/>
            <a:ext cx="8344800" cy="900000"/>
          </a:xfrm>
          <a:prstGeom prst="rect">
            <a:avLst/>
          </a:prstGeom>
        </p:spPr>
        <p:txBody>
          <a:bodyPr vert="horz" lIns="91440" tIns="45720" rIns="91440" bIns="45720" rtlCol="0" anchor="ctr">
            <a:normAutofit/>
          </a:bodyPr>
          <a:lstStyle/>
          <a:p>
            <a:r>
              <a:rPr lang="it-IT"/>
              <a:t>Fare clic per modificare lo stile del titolo</a:t>
            </a:r>
          </a:p>
        </p:txBody>
      </p:sp>
      <p:sp>
        <p:nvSpPr>
          <p:cNvPr id="13" name="Segnaposto testo 2"/>
          <p:cNvSpPr>
            <a:spLocks noGrp="1"/>
          </p:cNvSpPr>
          <p:nvPr>
            <p:ph type="body" idx="1"/>
          </p:nvPr>
        </p:nvSpPr>
        <p:spPr>
          <a:xfrm>
            <a:off x="399600" y="1252800"/>
            <a:ext cx="8344800" cy="46620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4" name="Segnaposto data 3"/>
          <p:cNvSpPr>
            <a:spLocks noGrp="1"/>
          </p:cNvSpPr>
          <p:nvPr>
            <p:ph type="dt" sz="half" idx="2"/>
          </p:nvPr>
        </p:nvSpPr>
        <p:spPr>
          <a:xfrm>
            <a:off x="6334125" y="6365875"/>
            <a:ext cx="1866899" cy="365125"/>
          </a:xfrm>
          <a:prstGeom prst="rect">
            <a:avLst/>
          </a:prstGeom>
        </p:spPr>
        <p:txBody>
          <a:bodyPr anchor="ctr"/>
          <a:lstStyle>
            <a:lvl1pPr>
              <a:defRPr lang="it-IT" sz="1100" smtClean="0">
                <a:solidFill>
                  <a:srgbClr val="00263E"/>
                </a:solidFill>
              </a:defRPr>
            </a:lvl1pPr>
          </a:lstStyle>
          <a:p>
            <a:fld id="{2F17F826-ED92-4A34-A858-EF0AAE0C309E}" type="datetime1">
              <a:rPr lang="it-IT" smtClean="0"/>
              <a:t>26/07/2021</a:t>
            </a:fld>
            <a:endParaRPr lang="it-IT"/>
          </a:p>
        </p:txBody>
      </p:sp>
    </p:spTree>
    <p:extLst>
      <p:ext uri="{BB962C8B-B14F-4D97-AF65-F5344CB8AC3E}">
        <p14:creationId xmlns:p14="http://schemas.microsoft.com/office/powerpoint/2010/main" val="4014014541"/>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65" r:id="rId3"/>
    <p:sldLayoutId id="2147483703" r:id="rId4"/>
    <p:sldLayoutId id="2147483707" r:id="rId5"/>
    <p:sldLayoutId id="2147483661" r:id="rId6"/>
    <p:sldLayoutId id="2147483695" r:id="rId7"/>
    <p:sldLayoutId id="2147483698" r:id="rId8"/>
    <p:sldLayoutId id="2147483696" r:id="rId9"/>
    <p:sldLayoutId id="2147483697" r:id="rId10"/>
    <p:sldLayoutId id="2147483700" r:id="rId11"/>
    <p:sldLayoutId id="2147483699" r:id="rId12"/>
  </p:sldLayoutIdLst>
  <p:hf hdr="0" ftr="0" dt="0"/>
  <p:txStyles>
    <p:titleStyle>
      <a:lvl1pPr algn="l" defTabSz="685800" rtl="0" eaLnBrk="1" latinLnBrk="0" hangingPunct="1">
        <a:lnSpc>
          <a:spcPct val="90000"/>
        </a:lnSpc>
        <a:spcBef>
          <a:spcPct val="0"/>
        </a:spcBef>
        <a:buNone/>
        <a:defRPr lang="it-IT" sz="3000" b="1" kern="1200" smtClean="0">
          <a:solidFill>
            <a:srgbClr val="00263E"/>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lang="it-IT" sz="2100" b="0" kern="1200" noProof="0" smtClean="0">
          <a:solidFill>
            <a:srgbClr val="00263E"/>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it-IT" sz="1800" kern="1200" noProof="0" smtClean="0">
          <a:solidFill>
            <a:srgbClr val="00263E"/>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it-IT" sz="1500" kern="1200" noProof="0" smtClean="0">
          <a:solidFill>
            <a:srgbClr val="404040"/>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a:p>
        </p:txBody>
      </p:sp>
      <p:sp>
        <p:nvSpPr>
          <p:cNvPr id="9"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t>‹N›</a:t>
            </a:fld>
            <a:endParaRPr lang="it-IT"/>
          </a:p>
        </p:txBody>
      </p:sp>
      <p:sp>
        <p:nvSpPr>
          <p:cNvPr id="12" name="Segnaposto titolo 1"/>
          <p:cNvSpPr>
            <a:spLocks noGrp="1"/>
          </p:cNvSpPr>
          <p:nvPr>
            <p:ph type="title"/>
          </p:nvPr>
        </p:nvSpPr>
        <p:spPr>
          <a:xfrm>
            <a:off x="399600" y="7938"/>
            <a:ext cx="8344800" cy="900000"/>
          </a:xfrm>
          <a:prstGeom prst="rect">
            <a:avLst/>
          </a:prstGeom>
        </p:spPr>
        <p:txBody>
          <a:bodyPr vert="horz" lIns="91440" tIns="45720" rIns="91440" bIns="45720" rtlCol="0" anchor="ctr">
            <a:normAutofit/>
          </a:bodyPr>
          <a:lstStyle/>
          <a:p>
            <a:r>
              <a:rPr lang="it-IT"/>
              <a:t>Fare clic per modificare lo stile del titolo</a:t>
            </a:r>
          </a:p>
        </p:txBody>
      </p:sp>
      <p:sp>
        <p:nvSpPr>
          <p:cNvPr id="13" name="Segnaposto testo 2"/>
          <p:cNvSpPr>
            <a:spLocks noGrp="1"/>
          </p:cNvSpPr>
          <p:nvPr>
            <p:ph type="body" idx="1"/>
          </p:nvPr>
        </p:nvSpPr>
        <p:spPr>
          <a:xfrm>
            <a:off x="399600" y="1252800"/>
            <a:ext cx="8344800" cy="46620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4" name="Segnaposto data 3"/>
          <p:cNvSpPr>
            <a:spLocks noGrp="1"/>
          </p:cNvSpPr>
          <p:nvPr>
            <p:ph type="dt" sz="half" idx="2"/>
          </p:nvPr>
        </p:nvSpPr>
        <p:spPr>
          <a:xfrm>
            <a:off x="6334125" y="6365875"/>
            <a:ext cx="1866899" cy="365125"/>
          </a:xfrm>
          <a:prstGeom prst="rect">
            <a:avLst/>
          </a:prstGeom>
        </p:spPr>
        <p:txBody>
          <a:bodyPr anchor="ctr"/>
          <a:lstStyle>
            <a:lvl1pPr>
              <a:defRPr lang="it-IT" sz="1100" smtClean="0">
                <a:solidFill>
                  <a:srgbClr val="00263E"/>
                </a:solidFill>
              </a:defRPr>
            </a:lvl1pPr>
          </a:lstStyle>
          <a:p>
            <a:fld id="{2F17F826-ED92-4A34-A858-EF0AAE0C309E}" type="datetime1">
              <a:rPr lang="it-IT" smtClean="0"/>
              <a:t>26/07/2021</a:t>
            </a:fld>
            <a:endParaRPr lang="it-IT"/>
          </a:p>
        </p:txBody>
      </p:sp>
    </p:spTree>
    <p:extLst>
      <p:ext uri="{BB962C8B-B14F-4D97-AF65-F5344CB8AC3E}">
        <p14:creationId xmlns:p14="http://schemas.microsoft.com/office/powerpoint/2010/main" val="87509669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hf hdr="0" ftr="0" dt="0"/>
  <p:txStyles>
    <p:titleStyle>
      <a:lvl1pPr algn="l" defTabSz="685800" rtl="0" eaLnBrk="1" latinLnBrk="0" hangingPunct="1">
        <a:lnSpc>
          <a:spcPct val="90000"/>
        </a:lnSpc>
        <a:spcBef>
          <a:spcPct val="0"/>
        </a:spcBef>
        <a:buNone/>
        <a:defRPr lang="it-IT" sz="3000" b="1" kern="1200" smtClean="0">
          <a:solidFill>
            <a:srgbClr val="00263E"/>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lang="it-IT" sz="2100" b="0" kern="1200" noProof="0" smtClean="0">
          <a:solidFill>
            <a:srgbClr val="00263E"/>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it-IT" sz="1800" kern="1200" noProof="0" smtClean="0">
          <a:solidFill>
            <a:srgbClr val="00263E"/>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it-IT" sz="1500" kern="1200" noProof="0" smtClean="0">
          <a:solidFill>
            <a:srgbClr val="404040"/>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6B85E51-8108-45F7-98AA-072F0075E8A4}"/>
              </a:ext>
            </a:extLst>
          </p:cNvPr>
          <p:cNvSpPr>
            <a:spLocks noGrp="1"/>
          </p:cNvSpPr>
          <p:nvPr>
            <p:ph idx="1"/>
          </p:nvPr>
        </p:nvSpPr>
        <p:spPr>
          <a:xfrm>
            <a:off x="400050" y="823032"/>
            <a:ext cx="8344800" cy="4662000"/>
          </a:xfrm>
        </p:spPr>
        <p:txBody>
          <a:bodyPr>
            <a:normAutofit/>
          </a:bodyPr>
          <a:lstStyle/>
          <a:p>
            <a:pPr algn="just"/>
            <a:r>
              <a:rPr lang="it-IT"/>
              <a:t>La normativa vigente in materia di rifiuti è contenuta nella </a:t>
            </a:r>
            <a:r>
              <a:rPr lang="it-IT" b="1"/>
              <a:t>Parte IV del D.Lgs. 152/2006</a:t>
            </a:r>
            <a:r>
              <a:rPr lang="it-IT"/>
              <a:t> e si ispira ai principi generali di cui alla </a:t>
            </a:r>
            <a:r>
              <a:rPr lang="it-IT" b="1"/>
              <a:t>Direttiva 2008/98.</a:t>
            </a:r>
          </a:p>
          <a:p>
            <a:pPr algn="just">
              <a:spcBef>
                <a:spcPct val="0"/>
              </a:spcBef>
              <a:spcAft>
                <a:spcPts val="300"/>
              </a:spcAft>
            </a:pPr>
            <a:r>
              <a:rPr lang="it-IT"/>
              <a:t>Ai sensi del D.Lgs. 152/2006, la gestione dei rifiuti costituisce attività di </a:t>
            </a:r>
            <a:r>
              <a:rPr lang="it-IT" b="1"/>
              <a:t>pubblico interesse, </a:t>
            </a:r>
            <a:r>
              <a:rPr lang="it-IT"/>
              <a:t>fondata sui </a:t>
            </a:r>
            <a:r>
              <a:rPr lang="it-IT" b="1"/>
              <a:t>principi</a:t>
            </a:r>
            <a:r>
              <a:rPr lang="it-IT"/>
              <a:t> di precauzione, di prevenzione, di sostenibilità, di proporzionalità, di responsabilizzazione e di cooperazione di tutti i soggetti coinvolti nella produzione, nella distribuzione, nell’utilizzo e nel consumo di beni da cui originano i rifiuti, nel rispetto del principio di concorrenza, nonché del principio chi inquina paga. </a:t>
            </a:r>
          </a:p>
          <a:p>
            <a:pPr algn="just"/>
            <a:endParaRPr lang="it-IT" b="1"/>
          </a:p>
          <a:p>
            <a:endParaRPr lang="it-IT"/>
          </a:p>
        </p:txBody>
      </p:sp>
      <p:sp>
        <p:nvSpPr>
          <p:cNvPr id="4" name="Segnaposto numero diapositiva 3">
            <a:extLst>
              <a:ext uri="{FF2B5EF4-FFF2-40B4-BE49-F238E27FC236}">
                <a16:creationId xmlns:a16="http://schemas.microsoft.com/office/drawing/2014/main" id="{3E3534FF-639C-499B-8A1D-9BDF7E41D76C}"/>
              </a:ext>
            </a:extLst>
          </p:cNvPr>
          <p:cNvSpPr>
            <a:spLocks noGrp="1"/>
          </p:cNvSpPr>
          <p:nvPr>
            <p:ph type="sldNum" sz="quarter" idx="4"/>
          </p:nvPr>
        </p:nvSpPr>
        <p:spPr/>
        <p:txBody>
          <a:bodyPr/>
          <a:lstStyle/>
          <a:p>
            <a:fld id="{FEDAB2FA-DA73-9543-9206-10A2F1DC5EA0}" type="slidenum">
              <a:rPr lang="it-IT" smtClean="0"/>
              <a:t>1</a:t>
            </a:fld>
            <a:endParaRPr lang="it-IT"/>
          </a:p>
        </p:txBody>
      </p:sp>
      <p:sp>
        <p:nvSpPr>
          <p:cNvPr id="5" name="Titolo 1">
            <a:extLst>
              <a:ext uri="{FF2B5EF4-FFF2-40B4-BE49-F238E27FC236}">
                <a16:creationId xmlns:a16="http://schemas.microsoft.com/office/drawing/2014/main" id="{1F64EFF9-2F1E-4EFB-B2B8-1E4DA5992C78}"/>
              </a:ext>
            </a:extLst>
          </p:cNvPr>
          <p:cNvSpPr>
            <a:spLocks noGrp="1"/>
          </p:cNvSpPr>
          <p:nvPr>
            <p:ph type="title"/>
          </p:nvPr>
        </p:nvSpPr>
        <p:spPr>
          <a:xfrm>
            <a:off x="400050" y="7938"/>
            <a:ext cx="8343900" cy="900112"/>
          </a:xfrm>
        </p:spPr>
        <p:txBody>
          <a:bodyPr/>
          <a:lstStyle/>
          <a:p>
            <a:pPr algn="ctr"/>
            <a:r>
              <a:rPr lang="it-IT" i="1"/>
              <a:t>La normativa sui rifiuti</a:t>
            </a:r>
          </a:p>
        </p:txBody>
      </p:sp>
      <p:sp>
        <p:nvSpPr>
          <p:cNvPr id="6" name="Rettangolo con angoli in alto arrotondati 5">
            <a:extLst>
              <a:ext uri="{FF2B5EF4-FFF2-40B4-BE49-F238E27FC236}">
                <a16:creationId xmlns:a16="http://schemas.microsoft.com/office/drawing/2014/main" id="{3B86D46F-E838-4F97-B202-172E00009A8C}"/>
              </a:ext>
            </a:extLst>
          </p:cNvPr>
          <p:cNvSpPr/>
          <p:nvPr/>
        </p:nvSpPr>
        <p:spPr>
          <a:xfrm>
            <a:off x="586612" y="3569988"/>
            <a:ext cx="2758888" cy="324003"/>
          </a:xfrm>
          <a:prstGeom prst="round2SameRect">
            <a:avLst>
              <a:gd name="adj1" fmla="val 16667"/>
              <a:gd name="adj2" fmla="val 17502"/>
            </a:avLst>
          </a:prstGeom>
          <a:ln w="12700" cap="flat" algn="ctr">
            <a:no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1400">
                <a:latin typeface="Forte" panose="03060902040502070203" pitchFamily="66" charset="0"/>
              </a:rPr>
              <a:t>Focus sul principio di precauzione</a:t>
            </a:r>
          </a:p>
        </p:txBody>
      </p:sp>
      <p:sp>
        <p:nvSpPr>
          <p:cNvPr id="7" name="CasellaDiTesto 6">
            <a:extLst>
              <a:ext uri="{FF2B5EF4-FFF2-40B4-BE49-F238E27FC236}">
                <a16:creationId xmlns:a16="http://schemas.microsoft.com/office/drawing/2014/main" id="{FA0CE2BB-C29E-4362-85E3-0B03981EE7E5}"/>
              </a:ext>
            </a:extLst>
          </p:cNvPr>
          <p:cNvSpPr txBox="1"/>
          <p:nvPr/>
        </p:nvSpPr>
        <p:spPr>
          <a:xfrm>
            <a:off x="650619" y="3893991"/>
            <a:ext cx="8008749" cy="2277931"/>
          </a:xfrm>
          <a:prstGeom prst="rect">
            <a:avLst/>
          </a:prstGeom>
          <a:solidFill>
            <a:schemeClr val="accent2">
              <a:lumMod val="20000"/>
              <a:lumOff val="80000"/>
            </a:schemeClr>
          </a:solidFill>
          <a:ln w="28575">
            <a:solidFill>
              <a:schemeClr val="accent2"/>
            </a:solidFill>
          </a:ln>
        </p:spPr>
        <p:txBody>
          <a:bodyPr wrap="square" rtlCol="0">
            <a:spAutoFit/>
          </a:bodyPr>
          <a:lstStyle/>
          <a:p>
            <a:pPr algn="just">
              <a:lnSpc>
                <a:spcPct val="115000"/>
              </a:lnSpc>
              <a:spcBef>
                <a:spcPts val="600"/>
              </a:spcBef>
              <a:spcAft>
                <a:spcPts val="600"/>
              </a:spcAft>
            </a:pPr>
            <a:r>
              <a:rPr lang="it-IT" sz="1200">
                <a:effectLst/>
                <a:latin typeface="Avenir Next LT Pro" panose="020B0504020202020204" pitchFamily="34" charset="0"/>
                <a:ea typeface="Arial Unicode MS"/>
                <a:cs typeface="Times New Roman" panose="02020603050405020304" pitchFamily="18" charset="0"/>
              </a:rPr>
              <a:t>Ai sensi dell’</a:t>
            </a:r>
            <a:r>
              <a:rPr lang="it-IT" sz="1200" b="1">
                <a:effectLst/>
                <a:latin typeface="Avenir Next LT Pro" panose="020B0504020202020204" pitchFamily="34" charset="0"/>
                <a:ea typeface="Arial Unicode MS"/>
                <a:cs typeface="Times New Roman" panose="02020603050405020304" pitchFamily="18" charset="0"/>
              </a:rPr>
              <a:t>articolo</a:t>
            </a:r>
            <a:r>
              <a:rPr lang="it-IT" sz="1200">
                <a:effectLst/>
                <a:latin typeface="Avenir Next LT Pro" panose="020B0504020202020204" pitchFamily="34" charset="0"/>
                <a:ea typeface="Arial Unicode MS"/>
                <a:cs typeface="Times New Roman" panose="02020603050405020304" pitchFamily="18" charset="0"/>
              </a:rPr>
              <a:t> </a:t>
            </a:r>
            <a:r>
              <a:rPr lang="it-IT" sz="1200" b="1">
                <a:effectLst/>
                <a:latin typeface="Avenir Next LT Pro" panose="020B0504020202020204" pitchFamily="34" charset="0"/>
                <a:ea typeface="Arial Unicode MS"/>
                <a:cs typeface="Times New Roman" panose="02020603050405020304" pitchFamily="18" charset="0"/>
              </a:rPr>
              <a:t>3-ter</a:t>
            </a:r>
            <a:r>
              <a:rPr lang="it-IT" sz="1200">
                <a:effectLst/>
                <a:latin typeface="Avenir Next LT Pro" panose="020B0504020202020204" pitchFamily="34" charset="0"/>
                <a:ea typeface="Arial Unicode MS"/>
                <a:cs typeface="Times New Roman" panose="02020603050405020304" pitchFamily="18" charset="0"/>
              </a:rPr>
              <a:t> del D.Lgs. 152/2006, il principio di precauzione deve informare l’azione di tutti gli enti pubblici e privati e dalle persone fisiche e giuridiche pubbliche o private. Ed ancora, l’</a:t>
            </a:r>
            <a:r>
              <a:rPr lang="it-IT" sz="1200" b="1">
                <a:effectLst/>
                <a:latin typeface="Avenir Next LT Pro" panose="020B0504020202020204" pitchFamily="34" charset="0"/>
                <a:ea typeface="Arial Unicode MS"/>
                <a:cs typeface="Times New Roman" panose="02020603050405020304" pitchFamily="18" charset="0"/>
              </a:rPr>
              <a:t>articolo 301</a:t>
            </a:r>
            <a:r>
              <a:rPr lang="it-IT" sz="1200">
                <a:effectLst/>
                <a:latin typeface="Avenir Next LT Pro" panose="020B0504020202020204" pitchFamily="34" charset="0"/>
                <a:ea typeface="Arial Unicode MS"/>
                <a:cs typeface="Times New Roman" panose="02020603050405020304" pitchFamily="18" charset="0"/>
              </a:rPr>
              <a:t> del D.Lgs. 152/2006, in applicazione del principio di precauzione di cui all'articolo 174, paragrafo 2, del Trattato CE (oggi articolo 191 TFUE), stabilisce che, in caso di pericoli, anche solo potenziali, per la salute umana e per l'ambiente, deve essere assicurato un alto livello di protezione. </a:t>
            </a:r>
          </a:p>
          <a:p>
            <a:pPr algn="just">
              <a:lnSpc>
                <a:spcPct val="115000"/>
              </a:lnSpc>
            </a:pPr>
            <a:r>
              <a:rPr lang="it-IT" sz="1200">
                <a:latin typeface="Avenir Next LT Pro" panose="020B0504020202020204" pitchFamily="34" charset="0"/>
                <a:ea typeface="Times New Roman" panose="02020603050405020304" pitchFamily="18" charset="0"/>
                <a:cs typeface="Times New Roman" panose="02020603050405020304" pitchFamily="18" charset="0"/>
              </a:rPr>
              <a:t>Secondo la giurisprudenza nazionale, l</a:t>
            </a:r>
            <a:r>
              <a:rPr lang="it-IT" sz="1200">
                <a:effectLst/>
                <a:latin typeface="Avenir Next LT Pro" panose="020B0504020202020204" pitchFamily="34" charset="0"/>
                <a:ea typeface="Times New Roman" panose="02020603050405020304" pitchFamily="18" charset="0"/>
                <a:cs typeface="Times New Roman" panose="02020603050405020304" pitchFamily="18" charset="0"/>
              </a:rPr>
              <a:t>'applicazione del principio di precauzione comporta che, ogni qualvolta non siano conosciuti con certezza i rischi indotti da un'attività potenzialmente pericolosa, l'azione dei pubblici poteri debba tradursi in una prevenzione anticipata rispetto al consolidamento delle conoscenze scientifiche, anche nei casi in cui i danni siano poco conosciuti o solo potenziali (Cfr, </a:t>
            </a:r>
            <a:r>
              <a:rPr lang="it-IT" sz="1200" i="1">
                <a:effectLst/>
                <a:latin typeface="Avenir Next LT Pro" panose="020B0504020202020204" pitchFamily="34" charset="0"/>
                <a:ea typeface="Times New Roman" panose="02020603050405020304" pitchFamily="18" charset="0"/>
                <a:cs typeface="Times New Roman" panose="02020603050405020304" pitchFamily="18" charset="0"/>
              </a:rPr>
              <a:t>ex multis</a:t>
            </a:r>
            <a:r>
              <a:rPr lang="it-IT" sz="1200">
                <a:effectLst/>
                <a:latin typeface="Avenir Next LT Pro" panose="020B0504020202020204" pitchFamily="34" charset="0"/>
                <a:ea typeface="Times New Roman" panose="02020603050405020304" pitchFamily="18" charset="0"/>
                <a:cs typeface="Times New Roman" panose="02020603050405020304" pitchFamily="18" charset="0"/>
              </a:rPr>
              <a:t>, Cons. Stato, Sez. V, 17 febbraio 2015, n. 2495; </a:t>
            </a:r>
            <a:r>
              <a:rPr lang="it-IT" sz="1200" i="1">
                <a:effectLst/>
                <a:latin typeface="Avenir Next LT Pro" panose="020B0504020202020204" pitchFamily="34" charset="0"/>
                <a:ea typeface="Times New Roman" panose="02020603050405020304" pitchFamily="18" charset="0"/>
                <a:cs typeface="Times New Roman" panose="02020603050405020304" pitchFamily="18" charset="0"/>
              </a:rPr>
              <a:t>id.</a:t>
            </a:r>
            <a:r>
              <a:rPr lang="it-IT" sz="1200">
                <a:effectLst/>
                <a:latin typeface="Avenir Next LT Pro" panose="020B0504020202020204" pitchFamily="34" charset="0"/>
                <a:ea typeface="Times New Roman" panose="02020603050405020304" pitchFamily="18" charset="0"/>
                <a:cs typeface="Times New Roman" panose="02020603050405020304" pitchFamily="18" charset="0"/>
              </a:rPr>
              <a:t>, sez. IV, 11 novembre 2014, n. 5525).</a:t>
            </a:r>
            <a:endParaRPr lang="it-IT" sz="1200" i="1">
              <a:effectLst/>
              <a:latin typeface="Avenir Next LT Pro" panose="020B0504020202020204" pitchFamily="34" charset="0"/>
              <a:ea typeface="Arial Unicode MS"/>
              <a:cs typeface="Times New Roman" panose="02020603050405020304" pitchFamily="18" charset="0"/>
            </a:endParaRPr>
          </a:p>
        </p:txBody>
      </p:sp>
    </p:spTree>
    <p:extLst>
      <p:ext uri="{BB962C8B-B14F-4D97-AF65-F5344CB8AC3E}">
        <p14:creationId xmlns:p14="http://schemas.microsoft.com/office/powerpoint/2010/main" val="2879227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C7B632-602D-4099-BBB0-3F9FC4F956DB}"/>
              </a:ext>
            </a:extLst>
          </p:cNvPr>
          <p:cNvSpPr>
            <a:spLocks noGrp="1"/>
          </p:cNvSpPr>
          <p:nvPr>
            <p:ph type="title"/>
          </p:nvPr>
        </p:nvSpPr>
        <p:spPr>
          <a:xfrm>
            <a:off x="474285" y="144731"/>
            <a:ext cx="8344800" cy="900000"/>
          </a:xfrm>
        </p:spPr>
        <p:txBody>
          <a:bodyPr>
            <a:normAutofit/>
          </a:bodyPr>
          <a:lstStyle/>
          <a:p>
            <a:pPr algn="ctr"/>
            <a:r>
              <a:rPr lang="it-IT" sz="3600" i="1"/>
              <a:t>La classificazione dei rifiuti</a:t>
            </a:r>
          </a:p>
        </p:txBody>
      </p:sp>
      <p:sp>
        <p:nvSpPr>
          <p:cNvPr id="3" name="Segnaposto contenuto 2">
            <a:extLst>
              <a:ext uri="{FF2B5EF4-FFF2-40B4-BE49-F238E27FC236}">
                <a16:creationId xmlns:a16="http://schemas.microsoft.com/office/drawing/2014/main" id="{9A5E8FC1-0D97-464D-AF6F-7F1B16FFE78C}"/>
              </a:ext>
            </a:extLst>
          </p:cNvPr>
          <p:cNvSpPr>
            <a:spLocks noGrp="1"/>
          </p:cNvSpPr>
          <p:nvPr>
            <p:ph idx="1"/>
          </p:nvPr>
        </p:nvSpPr>
        <p:spPr>
          <a:xfrm>
            <a:off x="398784" y="1044731"/>
            <a:ext cx="8344800" cy="5025143"/>
          </a:xfrm>
        </p:spPr>
        <p:txBody>
          <a:bodyPr>
            <a:normAutofit/>
          </a:bodyPr>
          <a:lstStyle/>
          <a:p>
            <a:pPr algn="just">
              <a:spcBef>
                <a:spcPts val="300"/>
              </a:spcBef>
              <a:spcAft>
                <a:spcPts val="300"/>
              </a:spcAft>
            </a:pPr>
            <a:r>
              <a:rPr lang="it-IT" sz="2000"/>
              <a:t>Ai fini dell’attuazione della Parte IV del D.Lgs. 152/2006, i rifiuti sono classificati:</a:t>
            </a:r>
          </a:p>
          <a:p>
            <a:pPr marL="444500" lvl="1" indent="-263525" algn="just">
              <a:spcBef>
                <a:spcPts val="300"/>
              </a:spcBef>
              <a:spcAft>
                <a:spcPts val="300"/>
              </a:spcAft>
              <a:buFont typeface="Wingdings" panose="05000000000000000000" pitchFamily="2" charset="2"/>
              <a:buChar char="§"/>
            </a:pPr>
            <a:r>
              <a:rPr lang="it-IT"/>
              <a:t>in base all’origine, in rifiuti </a:t>
            </a:r>
            <a:r>
              <a:rPr lang="it-IT" b="1"/>
              <a:t>urbani</a:t>
            </a:r>
            <a:r>
              <a:rPr lang="it-IT"/>
              <a:t> e </a:t>
            </a:r>
            <a:r>
              <a:rPr lang="it-IT" b="1"/>
              <a:t>speciali</a:t>
            </a:r>
            <a:r>
              <a:rPr lang="it-IT"/>
              <a:t>;</a:t>
            </a:r>
          </a:p>
          <a:p>
            <a:pPr marL="444500" lvl="1" indent="-263525" algn="just">
              <a:spcBef>
                <a:spcPts val="300"/>
              </a:spcBef>
              <a:spcAft>
                <a:spcPts val="300"/>
              </a:spcAft>
              <a:buFont typeface="Wingdings" panose="05000000000000000000" pitchFamily="2" charset="2"/>
              <a:buChar char="§"/>
            </a:pPr>
            <a:r>
              <a:rPr lang="it-IT"/>
              <a:t>in base alle caratteristiche di pericolo, in rifiuti </a:t>
            </a:r>
            <a:r>
              <a:rPr lang="it-IT" b="1"/>
              <a:t>pericolosi</a:t>
            </a:r>
            <a:r>
              <a:rPr lang="it-IT"/>
              <a:t> e </a:t>
            </a:r>
            <a:r>
              <a:rPr lang="it-IT" b="1"/>
              <a:t>non pericolosi</a:t>
            </a:r>
            <a:r>
              <a:rPr lang="it-IT"/>
              <a:t>.</a:t>
            </a:r>
          </a:p>
          <a:p>
            <a:pPr marL="182563" indent="0" algn="just">
              <a:buNone/>
            </a:pPr>
            <a:endParaRPr lang="it-IT"/>
          </a:p>
          <a:p>
            <a:pPr marL="182563" indent="0" algn="just">
              <a:buNone/>
            </a:pPr>
            <a:endParaRPr lang="it-IT"/>
          </a:p>
          <a:p>
            <a:pPr marL="182563" indent="0" algn="just">
              <a:buNone/>
            </a:pPr>
            <a:endParaRPr lang="it-IT"/>
          </a:p>
          <a:p>
            <a:pPr marL="182563" indent="0" algn="just">
              <a:buNone/>
            </a:pPr>
            <a:endParaRPr lang="it-IT"/>
          </a:p>
          <a:p>
            <a:pPr marL="182563" indent="0" algn="just">
              <a:buNone/>
            </a:pPr>
            <a:endParaRPr lang="it-IT" sz="100"/>
          </a:p>
          <a:p>
            <a:pPr marL="182563" indent="0" algn="just">
              <a:buNone/>
            </a:pPr>
            <a:endParaRPr lang="it-IT" sz="600"/>
          </a:p>
          <a:p>
            <a:pPr marL="182563" indent="0" algn="just">
              <a:buNone/>
            </a:pPr>
            <a:endParaRPr lang="it-IT" sz="100"/>
          </a:p>
          <a:p>
            <a:pPr marL="182563" indent="-182563" algn="just"/>
            <a:endParaRPr lang="it-IT" sz="100"/>
          </a:p>
          <a:p>
            <a:pPr marL="182563" indent="-182563" algn="just"/>
            <a:r>
              <a:rPr lang="it-IT" sz="2000"/>
              <a:t>I rifiuti sono identificati mediante un </a:t>
            </a:r>
            <a:r>
              <a:rPr lang="it-IT" sz="2000" b="1"/>
              <a:t>codice a sei cifre (CER)</a:t>
            </a:r>
            <a:r>
              <a:rPr lang="it-IT" sz="2000"/>
              <a:t>.</a:t>
            </a:r>
          </a:p>
          <a:p>
            <a:pPr marL="0" indent="0" algn="just">
              <a:buNone/>
            </a:pPr>
            <a:endParaRPr lang="it-IT"/>
          </a:p>
        </p:txBody>
      </p:sp>
      <p:sp>
        <p:nvSpPr>
          <p:cNvPr id="4" name="Segnaposto numero diapositiva 3">
            <a:extLst>
              <a:ext uri="{FF2B5EF4-FFF2-40B4-BE49-F238E27FC236}">
                <a16:creationId xmlns:a16="http://schemas.microsoft.com/office/drawing/2014/main" id="{4C110DC9-C852-4C37-BE3B-124CFA0B5AE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DAB2FA-DA73-9543-9206-10A2F1DC5EA0}" type="slidenum">
              <a:rPr kumimoji="0" lang="it-IT" sz="1100" b="0" i="0" u="none" strike="noStrike" kern="1200" cap="none" spc="0" normalizeH="0" baseline="0" noProof="0" smtClean="0">
                <a:ln>
                  <a:noFill/>
                </a:ln>
                <a:solidFill>
                  <a:srgbClr val="00263E"/>
                </a:solidFill>
                <a:effectLst/>
                <a:uLnTx/>
                <a:uFillTx/>
                <a:latin typeface="Calibri" panose="020F0502020204030204"/>
                <a:ea typeface="+mn-ea"/>
                <a:cs typeface="+mn-cs"/>
              </a:rPr>
              <a:t>10</a:t>
            </a:fld>
            <a:endParaRPr kumimoji="0" lang="it-IT" sz="1100" b="0" i="0" u="none" strike="noStrike" kern="1200" cap="none" spc="0" normalizeH="0" baseline="0" noProof="0">
              <a:ln>
                <a:noFill/>
              </a:ln>
              <a:solidFill>
                <a:srgbClr val="00263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D8AEC122-E18F-4628-B885-5E856CF7D901}"/>
              </a:ext>
            </a:extLst>
          </p:cNvPr>
          <p:cNvSpPr txBox="1"/>
          <p:nvPr/>
        </p:nvSpPr>
        <p:spPr>
          <a:xfrm>
            <a:off x="713286" y="2720758"/>
            <a:ext cx="8030298" cy="1673087"/>
          </a:xfrm>
          <a:prstGeom prst="rect">
            <a:avLst/>
          </a:prstGeom>
          <a:solidFill>
            <a:schemeClr val="accent2">
              <a:lumMod val="20000"/>
              <a:lumOff val="80000"/>
            </a:schemeClr>
          </a:solidFill>
          <a:ln w="28575">
            <a:solidFill>
              <a:schemeClr val="accent2"/>
            </a:solidFill>
          </a:ln>
        </p:spPr>
        <p:txBody>
          <a:bodyPr wrap="square" rtlCol="0">
            <a:spAutoFit/>
          </a:bodyPr>
          <a:lstStyle/>
          <a:p>
            <a:pPr algn="just">
              <a:lnSpc>
                <a:spcPct val="114000"/>
              </a:lnSpc>
            </a:pPr>
            <a:r>
              <a:rPr lang="it-IT" sz="1300">
                <a:latin typeface="Avenir Next LT Pro" panose="020B0504020202020204" pitchFamily="34" charset="0"/>
              </a:rPr>
              <a:t>In relazione alle caratteristiche di pericolo, il principio di precauzione deve essere interpretato nel senso che, qualora, dopo una valutazione dei rischi quanto più possibile completa tenuto conto delle circostanze specifiche del caso di specie, il detentore di un </a:t>
            </a:r>
            <a:r>
              <a:rPr lang="it-IT" sz="1300" u="sng">
                <a:latin typeface="Avenir Next LT Pro" panose="020B0504020202020204" pitchFamily="34" charset="0"/>
              </a:rPr>
              <a:t>rifiuto</a:t>
            </a:r>
            <a:r>
              <a:rPr lang="it-IT" sz="1300">
                <a:latin typeface="Avenir Next LT Pro" panose="020B0504020202020204" pitchFamily="34" charset="0"/>
              </a:rPr>
              <a:t> che può essere </a:t>
            </a:r>
            <a:r>
              <a:rPr lang="it-IT" sz="1300" u="sng">
                <a:latin typeface="Avenir Next LT Pro" panose="020B0504020202020204" pitchFamily="34" charset="0"/>
              </a:rPr>
              <a:t>classificato sia con codici corrispondenti a rifiuti pericolosi sia con codici corrispondenti a rifiuti non pericolosi</a:t>
            </a:r>
            <a:r>
              <a:rPr lang="it-IT" sz="1300">
                <a:latin typeface="Avenir Next LT Pro" panose="020B0504020202020204" pitchFamily="34" charset="0"/>
              </a:rPr>
              <a:t> si trovi nell’impossibilità pratica di determinare la presenza di sostanze pericolose o di valutare le caratteristiche di pericolo che detto rifiuto presenta, quest’ultimo</a:t>
            </a:r>
            <a:r>
              <a:rPr lang="it-IT" sz="1300" b="1">
                <a:latin typeface="Avenir Next LT Pro" panose="020B0504020202020204" pitchFamily="34" charset="0"/>
              </a:rPr>
              <a:t> deve essere classificato come rifiuto pericoloso</a:t>
            </a:r>
            <a:r>
              <a:rPr lang="it-IT" sz="1300">
                <a:latin typeface="Avenir Next LT Pro" panose="020B0504020202020204" pitchFamily="34" charset="0"/>
              </a:rPr>
              <a:t> (Corte di Giustizia EU, sez. X, 28 marzo 2019).</a:t>
            </a:r>
          </a:p>
        </p:txBody>
      </p:sp>
      <p:sp>
        <p:nvSpPr>
          <p:cNvPr id="7" name="CasellaDiTesto 6">
            <a:extLst>
              <a:ext uri="{FF2B5EF4-FFF2-40B4-BE49-F238E27FC236}">
                <a16:creationId xmlns:a16="http://schemas.microsoft.com/office/drawing/2014/main" id="{D8150E0A-AEE1-4A75-9B00-B7F29725603B}"/>
              </a:ext>
            </a:extLst>
          </p:cNvPr>
          <p:cNvSpPr txBox="1"/>
          <p:nvPr/>
        </p:nvSpPr>
        <p:spPr>
          <a:xfrm>
            <a:off x="713286" y="5212021"/>
            <a:ext cx="8090443" cy="709361"/>
          </a:xfrm>
          <a:prstGeom prst="rect">
            <a:avLst/>
          </a:prstGeom>
          <a:solidFill>
            <a:schemeClr val="accent2">
              <a:lumMod val="20000"/>
              <a:lumOff val="80000"/>
            </a:schemeClr>
          </a:solidFill>
          <a:ln w="28575">
            <a:solidFill>
              <a:schemeClr val="accent2"/>
            </a:solidFill>
          </a:ln>
        </p:spPr>
        <p:txBody>
          <a:bodyPr wrap="square" rtlCol="0">
            <a:spAutoFit/>
          </a:bodyPr>
          <a:lstStyle/>
          <a:p>
            <a:pPr algn="just">
              <a:lnSpc>
                <a:spcPct val="114000"/>
              </a:lnSpc>
              <a:spcBef>
                <a:spcPts val="1200"/>
              </a:spcBef>
              <a:spcAft>
                <a:spcPts val="1200"/>
              </a:spcAft>
            </a:pPr>
            <a:r>
              <a:rPr lang="it-IT" sz="1200">
                <a:latin typeface="Avenir Next LT Pro" panose="020B0504020202020204" pitchFamily="34" charset="0"/>
              </a:rPr>
              <a:t>L’art. 35, co. 1, lett. m) del Decreto Legge 77/2021 (cc.dd. Decreto Semplificazioni 2021) ha </a:t>
            </a:r>
            <a:r>
              <a:rPr lang="it-IT" sz="1200" u="sng">
                <a:latin typeface="Avenir Next LT Pro" panose="020B0504020202020204" pitchFamily="34" charset="0"/>
              </a:rPr>
              <a:t>corretto l’elenco dei Codici CER</a:t>
            </a:r>
            <a:r>
              <a:rPr lang="it-IT" sz="1200">
                <a:latin typeface="Avenir Next LT Pro" panose="020B0504020202020204" pitchFamily="34" charset="0"/>
              </a:rPr>
              <a:t> al fine di rendere la gestione dei rifiuti coerente con le corrette definizioni di cui alla normativa europea.</a:t>
            </a:r>
          </a:p>
        </p:txBody>
      </p:sp>
      <p:sp>
        <p:nvSpPr>
          <p:cNvPr id="9" name="Rettangolo con angoli in alto arrotondati 8">
            <a:extLst>
              <a:ext uri="{FF2B5EF4-FFF2-40B4-BE49-F238E27FC236}">
                <a16:creationId xmlns:a16="http://schemas.microsoft.com/office/drawing/2014/main" id="{A0FAC39F-41BE-4507-A68A-33EFA1998119}"/>
              </a:ext>
            </a:extLst>
          </p:cNvPr>
          <p:cNvSpPr/>
          <p:nvPr/>
        </p:nvSpPr>
        <p:spPr>
          <a:xfrm>
            <a:off x="653142" y="2404923"/>
            <a:ext cx="3922508" cy="315835"/>
          </a:xfrm>
          <a:prstGeom prst="round2SameRect">
            <a:avLst>
              <a:gd name="adj1" fmla="val 16667"/>
              <a:gd name="adj2" fmla="val 20199"/>
            </a:avLst>
          </a:prstGeom>
          <a:ln w="12700" cap="flat" algn="ctr">
            <a:no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it-IT" sz="1400">
                <a:latin typeface="Forte" panose="03060902040502070203" pitchFamily="66" charset="0"/>
              </a:rPr>
              <a:t>Applicazione del principio di precauzione (</a:t>
            </a:r>
            <a:r>
              <a:rPr lang="it-IT" sz="1400" i="1">
                <a:latin typeface="Forte" panose="03060902040502070203" pitchFamily="66" charset="0"/>
              </a:rPr>
              <a:t>supra</a:t>
            </a:r>
            <a:r>
              <a:rPr lang="it-IT" sz="1400">
                <a:latin typeface="Forte" panose="03060902040502070203" pitchFamily="66" charset="0"/>
              </a:rPr>
              <a:t>)</a:t>
            </a:r>
          </a:p>
        </p:txBody>
      </p:sp>
      <p:sp>
        <p:nvSpPr>
          <p:cNvPr id="10" name="Rettangolo con angoli in alto arrotondati 9">
            <a:extLst>
              <a:ext uri="{FF2B5EF4-FFF2-40B4-BE49-F238E27FC236}">
                <a16:creationId xmlns:a16="http://schemas.microsoft.com/office/drawing/2014/main" id="{821A75D9-689A-4D61-B56B-1B2350CB2014}"/>
              </a:ext>
            </a:extLst>
          </p:cNvPr>
          <p:cNvSpPr/>
          <p:nvPr/>
        </p:nvSpPr>
        <p:spPr>
          <a:xfrm>
            <a:off x="653142" y="4911218"/>
            <a:ext cx="1806524" cy="315835"/>
          </a:xfrm>
          <a:prstGeom prst="round2SameRect">
            <a:avLst>
              <a:gd name="adj1" fmla="val 16667"/>
              <a:gd name="adj2" fmla="val 24688"/>
            </a:avLst>
          </a:prstGeom>
          <a:ln w="12700" cap="flat" algn="ctr">
            <a:no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it-IT" sz="1400">
                <a:latin typeface="Forte" panose="03060902040502070203" pitchFamily="66" charset="0"/>
              </a:rPr>
              <a:t>Recenti emendamenti</a:t>
            </a:r>
          </a:p>
        </p:txBody>
      </p:sp>
    </p:spTree>
    <p:extLst>
      <p:ext uri="{BB962C8B-B14F-4D97-AF65-F5344CB8AC3E}">
        <p14:creationId xmlns:p14="http://schemas.microsoft.com/office/powerpoint/2010/main" val="280187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C7B632-602D-4099-BBB0-3F9FC4F956DB}"/>
              </a:ext>
            </a:extLst>
          </p:cNvPr>
          <p:cNvSpPr>
            <a:spLocks noGrp="1"/>
          </p:cNvSpPr>
          <p:nvPr>
            <p:ph type="title"/>
          </p:nvPr>
        </p:nvSpPr>
        <p:spPr>
          <a:xfrm>
            <a:off x="474285" y="144731"/>
            <a:ext cx="8344800" cy="900000"/>
          </a:xfrm>
        </p:spPr>
        <p:txBody>
          <a:bodyPr>
            <a:normAutofit fontScale="90000"/>
          </a:bodyPr>
          <a:lstStyle/>
          <a:p>
            <a:pPr algn="ctr"/>
            <a:r>
              <a:rPr lang="it-IT" sz="3600" i="1"/>
              <a:t>Classificazione dei rifiuti urbani: recenti emendamenti</a:t>
            </a:r>
          </a:p>
        </p:txBody>
      </p:sp>
      <p:sp>
        <p:nvSpPr>
          <p:cNvPr id="3" name="Segnaposto contenuto 2">
            <a:extLst>
              <a:ext uri="{FF2B5EF4-FFF2-40B4-BE49-F238E27FC236}">
                <a16:creationId xmlns:a16="http://schemas.microsoft.com/office/drawing/2014/main" id="{9A5E8FC1-0D97-464D-AF6F-7F1B16FFE78C}"/>
              </a:ext>
            </a:extLst>
          </p:cNvPr>
          <p:cNvSpPr>
            <a:spLocks noGrp="1"/>
          </p:cNvSpPr>
          <p:nvPr>
            <p:ph idx="1"/>
          </p:nvPr>
        </p:nvSpPr>
        <p:spPr>
          <a:xfrm>
            <a:off x="415869" y="1044732"/>
            <a:ext cx="8344800" cy="4540718"/>
          </a:xfrm>
        </p:spPr>
        <p:txBody>
          <a:bodyPr>
            <a:normAutofit/>
          </a:bodyPr>
          <a:lstStyle/>
          <a:p>
            <a:pPr algn="just">
              <a:spcAft>
                <a:spcPts val="1200"/>
              </a:spcAft>
            </a:pPr>
            <a:r>
              <a:rPr lang="it-IT"/>
              <a:t>Il D.Lgs. 116/2020, che ha dato attuazione alla Direttiva 851/2020 ed è entrato in vigore il 26 settembre 2020, ha modificato in misura rilevante i termini per l’individuazione dei rifiuti urbani, non solo dal punto di vista formale attraverso l’inserimento </a:t>
            </a:r>
            <a:r>
              <a:rPr lang="it-IT" i="1"/>
              <a:t>ex novo </a:t>
            </a:r>
            <a:r>
              <a:rPr lang="it-IT"/>
              <a:t>della definizione di cui all’art. 183, co. 1, lett. b-</a:t>
            </a:r>
            <a:r>
              <a:rPr lang="it-IT" i="1"/>
              <a:t>ter</a:t>
            </a:r>
            <a:r>
              <a:rPr lang="it-IT"/>
              <a:t>, ma anche dal punto di vista sostanziale, eliminando la possibilità per i Comuni di disporre l'assimilazione dei rifiuti speciali agli urbani.</a:t>
            </a:r>
          </a:p>
          <a:p>
            <a:pPr algn="just">
              <a:spcAft>
                <a:spcPts val="1200"/>
              </a:spcAft>
            </a:pPr>
            <a:r>
              <a:rPr lang="it-IT"/>
              <a:t>L’art. 35, co. 1, lett. a) del Decreto Semplificazioni 2021 ha apportato in proposito un chiarimento interpretativo, disponendo l’</a:t>
            </a:r>
            <a:r>
              <a:rPr lang="it-IT" b="1"/>
              <a:t>eliminazione delle parole </a:t>
            </a:r>
            <a:r>
              <a:rPr lang="it-IT" b="1" i="1"/>
              <a:t>"e assimilati"</a:t>
            </a:r>
            <a:r>
              <a:rPr lang="it-IT" b="1"/>
              <a:t> </a:t>
            </a:r>
            <a:r>
              <a:rPr lang="it-IT"/>
              <a:t>alla Parte IV, Titolo I, D. Lgs. 152/06, ovunque ricorrano, e all’art. 258, co. 7.</a:t>
            </a:r>
          </a:p>
          <a:p>
            <a:pPr marL="0" indent="0" algn="just">
              <a:buNone/>
            </a:pPr>
            <a:endParaRPr lang="it-IT"/>
          </a:p>
        </p:txBody>
      </p:sp>
      <p:sp>
        <p:nvSpPr>
          <p:cNvPr id="4" name="Segnaposto numero diapositiva 3">
            <a:extLst>
              <a:ext uri="{FF2B5EF4-FFF2-40B4-BE49-F238E27FC236}">
                <a16:creationId xmlns:a16="http://schemas.microsoft.com/office/drawing/2014/main" id="{4C110DC9-C852-4C37-BE3B-124CFA0B5AE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DAB2FA-DA73-9543-9206-10A2F1DC5EA0}" type="slidenum">
              <a:rPr kumimoji="0" lang="it-IT" sz="1100" b="0" i="0" u="none" strike="noStrike" kern="1200" cap="none" spc="0" normalizeH="0" baseline="0" noProof="0" smtClean="0">
                <a:ln>
                  <a:noFill/>
                </a:ln>
                <a:solidFill>
                  <a:srgbClr val="00263E"/>
                </a:solidFill>
                <a:effectLst/>
                <a:uLnTx/>
                <a:uFillTx/>
                <a:latin typeface="Calibri" panose="020F0502020204030204"/>
                <a:ea typeface="+mn-ea"/>
                <a:cs typeface="+mn-cs"/>
              </a:rPr>
              <a:t>11</a:t>
            </a:fld>
            <a:endParaRPr kumimoji="0" lang="it-IT" sz="1100" b="0" i="0" u="none" strike="noStrike" kern="1200" cap="none" spc="0" normalizeH="0" baseline="0" noProof="0">
              <a:ln>
                <a:noFill/>
              </a:ln>
              <a:solidFill>
                <a:srgbClr val="00263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84CED735-3483-497F-8BA3-5C01913EE33A}"/>
              </a:ext>
            </a:extLst>
          </p:cNvPr>
          <p:cNvSpPr txBox="1"/>
          <p:nvPr/>
        </p:nvSpPr>
        <p:spPr>
          <a:xfrm>
            <a:off x="730371" y="5021608"/>
            <a:ext cx="7905629" cy="1057725"/>
          </a:xfrm>
          <a:prstGeom prst="rect">
            <a:avLst/>
          </a:prstGeom>
          <a:solidFill>
            <a:schemeClr val="accent2">
              <a:lumMod val="20000"/>
              <a:lumOff val="80000"/>
            </a:schemeClr>
          </a:solidFill>
          <a:ln w="28575">
            <a:solidFill>
              <a:schemeClr val="accent2"/>
            </a:solidFill>
          </a:ln>
        </p:spPr>
        <p:txBody>
          <a:bodyPr wrap="square" rtlCol="0">
            <a:spAutoFit/>
          </a:bodyPr>
          <a:lstStyle/>
          <a:p>
            <a:pPr algn="just">
              <a:lnSpc>
                <a:spcPct val="114000"/>
              </a:lnSpc>
            </a:pPr>
            <a:r>
              <a:rPr lang="it-IT" sz="1400">
                <a:latin typeface="Avenir Next LT Pro" panose="020B0504020202020204" pitchFamily="34" charset="0"/>
              </a:rPr>
              <a:t>La modifica introdotta dal Decreto Semplificazioni 2021 si è resa necessaria in quanto la definizione di rifiuto urbano introdotta dal D.Lgs. 116/2020 ricomprendeva i rifiuti indifferenziati e da raccolta differenziata provenienti da altre fonti che sono simili per natura e composizione ai rifiuti domestici, assorbendo in tale nuova definizione il termine “assimilati”.</a:t>
            </a:r>
          </a:p>
        </p:txBody>
      </p:sp>
      <p:sp>
        <p:nvSpPr>
          <p:cNvPr id="7" name="Rettangolo con angoli in alto arrotondati 6">
            <a:extLst>
              <a:ext uri="{FF2B5EF4-FFF2-40B4-BE49-F238E27FC236}">
                <a16:creationId xmlns:a16="http://schemas.microsoft.com/office/drawing/2014/main" id="{1A97BC62-76FE-49D1-8B86-749AD25CBA6F}"/>
              </a:ext>
            </a:extLst>
          </p:cNvPr>
          <p:cNvSpPr/>
          <p:nvPr/>
        </p:nvSpPr>
        <p:spPr>
          <a:xfrm>
            <a:off x="671955" y="4705773"/>
            <a:ext cx="2588695" cy="315835"/>
          </a:xfrm>
          <a:prstGeom prst="round2SameRect">
            <a:avLst>
              <a:gd name="adj1" fmla="val 16667"/>
              <a:gd name="adj2" fmla="val 22443"/>
            </a:avLst>
          </a:prstGeom>
          <a:ln w="12700" cap="flat" algn="ctr">
            <a:no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1400">
                <a:latin typeface="Forte" panose="03060902040502070203" pitchFamily="66" charset="0"/>
              </a:rPr>
              <a:t>Focus sui recenti emendamenti</a:t>
            </a:r>
          </a:p>
        </p:txBody>
      </p:sp>
    </p:spTree>
    <p:extLst>
      <p:ext uri="{BB962C8B-B14F-4D97-AF65-F5344CB8AC3E}">
        <p14:creationId xmlns:p14="http://schemas.microsoft.com/office/powerpoint/2010/main" val="893769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C7B632-602D-4099-BBB0-3F9FC4F956DB}"/>
              </a:ext>
            </a:extLst>
          </p:cNvPr>
          <p:cNvSpPr>
            <a:spLocks noGrp="1"/>
          </p:cNvSpPr>
          <p:nvPr>
            <p:ph type="title"/>
          </p:nvPr>
        </p:nvSpPr>
        <p:spPr>
          <a:xfrm>
            <a:off x="398784" y="6272"/>
            <a:ext cx="8344800" cy="900000"/>
          </a:xfrm>
        </p:spPr>
        <p:txBody>
          <a:bodyPr/>
          <a:lstStyle/>
          <a:p>
            <a:pPr algn="ctr"/>
            <a:r>
              <a:rPr lang="it-IT" i="1"/>
              <a:t>La nozione di «sottoprodotto»</a:t>
            </a:r>
          </a:p>
        </p:txBody>
      </p:sp>
      <p:sp>
        <p:nvSpPr>
          <p:cNvPr id="3" name="Segnaposto contenuto 2">
            <a:extLst>
              <a:ext uri="{FF2B5EF4-FFF2-40B4-BE49-F238E27FC236}">
                <a16:creationId xmlns:a16="http://schemas.microsoft.com/office/drawing/2014/main" id="{9A5E8FC1-0D97-464D-AF6F-7F1B16FFE78C}"/>
              </a:ext>
            </a:extLst>
          </p:cNvPr>
          <p:cNvSpPr>
            <a:spLocks noGrp="1"/>
          </p:cNvSpPr>
          <p:nvPr>
            <p:ph idx="1"/>
          </p:nvPr>
        </p:nvSpPr>
        <p:spPr>
          <a:xfrm>
            <a:off x="398784" y="823976"/>
            <a:ext cx="8344800" cy="5349981"/>
          </a:xfrm>
        </p:spPr>
        <p:txBody>
          <a:bodyPr>
            <a:normAutofit fontScale="92500" lnSpcReduction="10000"/>
          </a:bodyPr>
          <a:lstStyle/>
          <a:p>
            <a:pPr marL="0" indent="0" algn="just">
              <a:buNone/>
            </a:pPr>
            <a:r>
              <a:rPr lang="it-IT"/>
              <a:t>Ai sensi dell’art. 184-</a:t>
            </a:r>
            <a:r>
              <a:rPr lang="it-IT" i="1"/>
              <a:t>bis</a:t>
            </a:r>
            <a:r>
              <a:rPr lang="it-IT"/>
              <a:t>, D.Lgs. 152/2006, un sottoprodotto è tale – e si differenzia dunque dal rifiuto (</a:t>
            </a:r>
            <a:r>
              <a:rPr lang="it-IT" i="1"/>
              <a:t>supra</a:t>
            </a:r>
            <a:r>
              <a:rPr lang="it-IT"/>
              <a:t>) – quando: </a:t>
            </a:r>
          </a:p>
          <a:p>
            <a:pPr marL="0" indent="0" algn="just">
              <a:buNone/>
            </a:pPr>
            <a:r>
              <a:rPr lang="it-IT"/>
              <a:t>(i) 	la sostanza o l’oggetto è </a:t>
            </a:r>
            <a:r>
              <a:rPr lang="it-IT" u="sng"/>
              <a:t>originato da un processo di produzione</a:t>
            </a:r>
            <a:r>
              <a:rPr lang="it-IT"/>
              <a:t>, di cui 	costituisce 	parte integrante, e </a:t>
            </a:r>
            <a:r>
              <a:rPr lang="it-IT" u="sng"/>
              <a:t>il cui scopo primario non è la produzione</a:t>
            </a:r>
            <a:r>
              <a:rPr lang="it-IT"/>
              <a:t> di 	tale 	sostanza od 	oggetto; </a:t>
            </a:r>
          </a:p>
          <a:p>
            <a:pPr marL="0" indent="0" algn="just">
              <a:buNone/>
            </a:pPr>
            <a:r>
              <a:rPr lang="it-IT"/>
              <a:t>(ii) 	è certo che la sostanza o l’oggetto sarà </a:t>
            </a:r>
            <a:r>
              <a:rPr lang="it-IT" u="sng"/>
              <a:t>utilizzato</a:t>
            </a:r>
            <a:r>
              <a:rPr lang="it-IT"/>
              <a:t>, nel corso dello stesso o di 	un 	successivo processo di produzione o di utilizzazione, </a:t>
            </a:r>
            <a:r>
              <a:rPr lang="it-IT" u="sng"/>
              <a:t>da parte del </a:t>
            </a:r>
            <a:r>
              <a:rPr lang="it-IT"/>
              <a:t>	</a:t>
            </a:r>
            <a:r>
              <a:rPr lang="it-IT" u="sng"/>
              <a:t>produttore o di terzi</a:t>
            </a:r>
            <a:r>
              <a:rPr lang="it-IT"/>
              <a:t>; </a:t>
            </a:r>
          </a:p>
          <a:p>
            <a:pPr marL="0" indent="0" algn="just">
              <a:buNone/>
            </a:pPr>
            <a:r>
              <a:rPr lang="it-IT"/>
              <a:t>(iii) 	la sostanza o l’oggetto </a:t>
            </a:r>
            <a:r>
              <a:rPr lang="it-IT" u="sng"/>
              <a:t>può essere utilizzato direttamente</a:t>
            </a:r>
            <a:r>
              <a:rPr lang="it-IT"/>
              <a:t> senza alcun 	ulteriore 	trattamento diverso dalla normale pratica industriale; </a:t>
            </a:r>
          </a:p>
          <a:p>
            <a:pPr marL="0" indent="0" algn="just">
              <a:buNone/>
            </a:pPr>
            <a:r>
              <a:rPr lang="it-IT"/>
              <a:t>(iv) 	l’</a:t>
            </a:r>
            <a:r>
              <a:rPr lang="it-IT" u="sng"/>
              <a:t>ulteriore utilizzo è legale</a:t>
            </a:r>
            <a:r>
              <a:rPr lang="it-IT"/>
              <a:t>, ossia la sostanza o l’oggetto soddisfa, per 	l’utilizzo specifico, 	tutti i requisiti pertinenti riguardanti i prodotti e la 	protezione della salute e dell’ambiente 	e non porterà a impatti comple	ssivi negativi sull’ambiente o la salute umana.</a:t>
            </a:r>
          </a:p>
          <a:p>
            <a:pPr marL="0" indent="0" algn="just">
              <a:buNone/>
            </a:pPr>
            <a:r>
              <a:rPr lang="it-IT"/>
              <a:t>Sulla base di tali condizioni, possono essere adottate (mediante uno o più </a:t>
            </a:r>
            <a:r>
              <a:rPr lang="it-IT" b="1"/>
              <a:t>decreti</a:t>
            </a:r>
            <a:r>
              <a:rPr lang="it-IT"/>
              <a:t> del MITE) misure </a:t>
            </a:r>
            <a:r>
              <a:rPr lang="it-IT" b="1"/>
              <a:t>per stabilire criteri qualitativi o quantitativi da soddisfare </a:t>
            </a:r>
            <a:r>
              <a:rPr lang="it-IT"/>
              <a:t>affinché specifiche tipologie di sostanze o oggetti siano considerati sottoprodotti (e non rifiuti), </a:t>
            </a:r>
            <a:r>
              <a:rPr lang="it-IT" u="sng"/>
              <a:t>garantendo un elevato livello di protezione dell’ambiente e della salute</a:t>
            </a:r>
            <a:r>
              <a:rPr lang="it-IT"/>
              <a:t> umana e favorendo, altresì, l’</a:t>
            </a:r>
            <a:r>
              <a:rPr lang="it-IT" u="sng"/>
              <a:t>utilizzazione attenta e razionale delle risorse naturale </a:t>
            </a:r>
            <a:r>
              <a:rPr lang="it-IT"/>
              <a:t>dando priorità alle pratiche replicabili di simbiosi industriale.</a:t>
            </a:r>
          </a:p>
        </p:txBody>
      </p:sp>
      <p:sp>
        <p:nvSpPr>
          <p:cNvPr id="4" name="Segnaposto numero diapositiva 3">
            <a:extLst>
              <a:ext uri="{FF2B5EF4-FFF2-40B4-BE49-F238E27FC236}">
                <a16:creationId xmlns:a16="http://schemas.microsoft.com/office/drawing/2014/main" id="{4C110DC9-C852-4C37-BE3B-124CFA0B5AE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DAB2FA-DA73-9543-9206-10A2F1DC5EA0}" type="slidenum">
              <a:rPr kumimoji="0" lang="it-IT" sz="1100" b="0" i="0" u="none" strike="noStrike" kern="1200" cap="none" spc="0" normalizeH="0" baseline="0" noProof="0" smtClean="0">
                <a:ln>
                  <a:noFill/>
                </a:ln>
                <a:solidFill>
                  <a:srgbClr val="00263E"/>
                </a:solidFill>
                <a:effectLst/>
                <a:uLnTx/>
                <a:uFillTx/>
                <a:latin typeface="Calibri" panose="020F0502020204030204"/>
                <a:ea typeface="+mn-ea"/>
                <a:cs typeface="+mn-cs"/>
              </a:rPr>
              <a:t>12</a:t>
            </a:fld>
            <a:endParaRPr kumimoji="0" lang="it-IT" sz="1100" b="0" i="0" u="none" strike="noStrike" kern="1200" cap="none" spc="0" normalizeH="0" baseline="0" noProof="0">
              <a:ln>
                <a:noFill/>
              </a:ln>
              <a:solidFill>
                <a:srgbClr val="00263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991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C7B632-602D-4099-BBB0-3F9FC4F956DB}"/>
              </a:ext>
            </a:extLst>
          </p:cNvPr>
          <p:cNvSpPr>
            <a:spLocks noGrp="1"/>
          </p:cNvSpPr>
          <p:nvPr>
            <p:ph type="title"/>
          </p:nvPr>
        </p:nvSpPr>
        <p:spPr>
          <a:xfrm>
            <a:off x="474285" y="84705"/>
            <a:ext cx="8344800" cy="900000"/>
          </a:xfrm>
        </p:spPr>
        <p:txBody>
          <a:bodyPr/>
          <a:lstStyle/>
          <a:p>
            <a:pPr algn="ctr"/>
            <a:r>
              <a:rPr lang="it-IT" i="1"/>
              <a:t>La nozione di «End of Waste» (EoW)</a:t>
            </a:r>
          </a:p>
        </p:txBody>
      </p:sp>
      <p:sp>
        <p:nvSpPr>
          <p:cNvPr id="3" name="Segnaposto contenuto 2">
            <a:extLst>
              <a:ext uri="{FF2B5EF4-FFF2-40B4-BE49-F238E27FC236}">
                <a16:creationId xmlns:a16="http://schemas.microsoft.com/office/drawing/2014/main" id="{9A5E8FC1-0D97-464D-AF6F-7F1B16FFE78C}"/>
              </a:ext>
            </a:extLst>
          </p:cNvPr>
          <p:cNvSpPr>
            <a:spLocks noGrp="1"/>
          </p:cNvSpPr>
          <p:nvPr>
            <p:ph idx="1"/>
          </p:nvPr>
        </p:nvSpPr>
        <p:spPr>
          <a:xfrm>
            <a:off x="400416" y="984705"/>
            <a:ext cx="8344800" cy="5598161"/>
          </a:xfrm>
        </p:spPr>
        <p:txBody>
          <a:bodyPr>
            <a:normAutofit/>
          </a:bodyPr>
          <a:lstStyle/>
          <a:p>
            <a:pPr algn="just"/>
            <a:r>
              <a:rPr lang="it-IT" sz="2800"/>
              <a:t>L’espressione «</a:t>
            </a:r>
            <a:r>
              <a:rPr lang="it-IT" sz="2800" i="1"/>
              <a:t>End of Waste</a:t>
            </a:r>
            <a:r>
              <a:rPr lang="it-IT" sz="2800"/>
              <a:t>», o cessazione della qualifica di rifiuto, si riferisce a sostanze o oggetti che, in esito ad operazioni di recupero, non debbono più essere qualificati come rifiuto. </a:t>
            </a:r>
          </a:p>
        </p:txBody>
      </p:sp>
      <p:sp>
        <p:nvSpPr>
          <p:cNvPr id="4" name="Segnaposto numero diapositiva 3">
            <a:extLst>
              <a:ext uri="{FF2B5EF4-FFF2-40B4-BE49-F238E27FC236}">
                <a16:creationId xmlns:a16="http://schemas.microsoft.com/office/drawing/2014/main" id="{4C110DC9-C852-4C37-BE3B-124CFA0B5AE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DAB2FA-DA73-9543-9206-10A2F1DC5EA0}" type="slidenum">
              <a:rPr kumimoji="0" lang="it-IT" sz="1100" b="0" i="0" u="none" strike="noStrike" kern="1200" cap="none" spc="0" normalizeH="0" baseline="0" noProof="0" smtClean="0">
                <a:ln>
                  <a:noFill/>
                </a:ln>
                <a:solidFill>
                  <a:srgbClr val="00263E"/>
                </a:solidFill>
                <a:effectLst/>
                <a:uLnTx/>
                <a:uFillTx/>
                <a:latin typeface="Calibri" panose="020F0502020204030204"/>
                <a:ea typeface="+mn-ea"/>
                <a:cs typeface="+mn-cs"/>
              </a:rPr>
              <a:t>13</a:t>
            </a:fld>
            <a:endParaRPr kumimoji="0" lang="it-IT" sz="1100" b="0" i="0" u="none" strike="noStrike" kern="1200" cap="none" spc="0" normalizeH="0" baseline="0" noProof="0">
              <a:ln>
                <a:noFill/>
              </a:ln>
              <a:solidFill>
                <a:srgbClr val="00263E"/>
              </a:solidFill>
              <a:effectLst/>
              <a:uLnTx/>
              <a:uFillTx/>
              <a:latin typeface="Calibri" panose="020F0502020204030204"/>
              <a:ea typeface="+mn-ea"/>
              <a:cs typeface="+mn-cs"/>
            </a:endParaRPr>
          </a:p>
        </p:txBody>
      </p:sp>
      <p:sp>
        <p:nvSpPr>
          <p:cNvPr id="7" name="CasellaDiTesto 6">
            <a:extLst>
              <a:ext uri="{FF2B5EF4-FFF2-40B4-BE49-F238E27FC236}">
                <a16:creationId xmlns:a16="http://schemas.microsoft.com/office/drawing/2014/main" id="{B7FACD28-104E-4B58-9729-6E0230C811BF}"/>
              </a:ext>
            </a:extLst>
          </p:cNvPr>
          <p:cNvSpPr txBox="1"/>
          <p:nvPr/>
        </p:nvSpPr>
        <p:spPr>
          <a:xfrm>
            <a:off x="693870" y="3121818"/>
            <a:ext cx="7905629" cy="2739276"/>
          </a:xfrm>
          <a:prstGeom prst="rect">
            <a:avLst/>
          </a:prstGeom>
          <a:solidFill>
            <a:schemeClr val="accent2">
              <a:lumMod val="20000"/>
              <a:lumOff val="80000"/>
            </a:schemeClr>
          </a:solidFill>
          <a:ln w="28575">
            <a:solidFill>
              <a:schemeClr val="accent2"/>
            </a:solidFill>
          </a:ln>
        </p:spPr>
        <p:txBody>
          <a:bodyPr wrap="square" rtlCol="0">
            <a:spAutoFit/>
          </a:bodyPr>
          <a:lstStyle/>
          <a:p>
            <a:pPr marL="0" indent="0" algn="just">
              <a:lnSpc>
                <a:spcPct val="114000"/>
              </a:lnSpc>
              <a:spcBef>
                <a:spcPts val="300"/>
              </a:spcBef>
              <a:spcAft>
                <a:spcPts val="300"/>
              </a:spcAft>
              <a:buNone/>
            </a:pPr>
            <a:r>
              <a:rPr lang="it-IT" sz="1300" b="1" u="sng">
                <a:latin typeface="Avenir Next LT Pro" panose="020B0504020202020204" pitchFamily="34" charset="0"/>
              </a:rPr>
              <a:t>Art. 184-</a:t>
            </a:r>
            <a:r>
              <a:rPr lang="it-IT" sz="1300" b="1" i="1" u="sng">
                <a:latin typeface="Avenir Next LT Pro" panose="020B0504020202020204" pitchFamily="34" charset="0"/>
              </a:rPr>
              <a:t>ter</a:t>
            </a:r>
            <a:r>
              <a:rPr lang="it-IT" sz="1300" b="1" u="sng">
                <a:latin typeface="Avenir Next LT Pro" panose="020B0504020202020204" pitchFamily="34" charset="0"/>
              </a:rPr>
              <a:t> D.Lgs. n. 152/2006</a:t>
            </a:r>
          </a:p>
          <a:p>
            <a:pPr algn="just">
              <a:lnSpc>
                <a:spcPct val="114000"/>
              </a:lnSpc>
              <a:spcBef>
                <a:spcPts val="300"/>
              </a:spcBef>
              <a:spcAft>
                <a:spcPts val="300"/>
              </a:spcAft>
            </a:pPr>
            <a:r>
              <a:rPr lang="it-IT" sz="1300">
                <a:latin typeface="Avenir Next LT Pro" panose="020B0504020202020204" pitchFamily="34" charset="0"/>
              </a:rPr>
              <a:t>Coerentemente con l’articolo 6 della Direttiva 2008/98, l’art. 184-</a:t>
            </a:r>
            <a:r>
              <a:rPr lang="it-IT" sz="1300" i="1">
                <a:latin typeface="Avenir Next LT Pro" panose="020B0504020202020204" pitchFamily="34" charset="0"/>
              </a:rPr>
              <a:t>ter</a:t>
            </a:r>
            <a:r>
              <a:rPr lang="it-IT" sz="1300">
                <a:latin typeface="Avenir Next LT Pro" panose="020B0504020202020204" pitchFamily="34" charset="0"/>
              </a:rPr>
              <a:t> del D.Lgs. 152/2006 stabilisce che «</a:t>
            </a:r>
            <a:r>
              <a:rPr lang="it-IT" sz="1300" i="1">
                <a:latin typeface="Avenir Next LT Pro" panose="020B0504020202020204" pitchFamily="34" charset="0"/>
              </a:rPr>
              <a:t>un rifiuto cessa di essere tale, quando è stato sottoposto a un'operazione di recupero, incluso il riciclaggio, e soddisfi i criteri specifici, da adottare nel rispetto delle seguenti condizioni:  «</a:t>
            </a:r>
            <a:r>
              <a:rPr lang="it-IT" sz="1300" b="1" i="1">
                <a:latin typeface="Avenir Next LT Pro" panose="020B0504020202020204" pitchFamily="34" charset="0"/>
              </a:rPr>
              <a:t>a)</a:t>
            </a:r>
            <a:r>
              <a:rPr lang="it-IT" sz="1300" i="1">
                <a:latin typeface="Avenir Next LT Pro" panose="020B0504020202020204" pitchFamily="34" charset="0"/>
              </a:rPr>
              <a:t> la sostanza o l’oggetto sono destinati a essere utilizzati per scopi specifici; </a:t>
            </a:r>
            <a:r>
              <a:rPr lang="it-IT" sz="1300" b="1" i="1">
                <a:latin typeface="Avenir Next LT Pro" panose="020B0504020202020204" pitchFamily="34" charset="0"/>
              </a:rPr>
              <a:t>b)</a:t>
            </a:r>
            <a:r>
              <a:rPr lang="it-IT" sz="1300" i="1">
                <a:latin typeface="Avenir Next LT Pro" panose="020B0504020202020204" pitchFamily="34" charset="0"/>
              </a:rPr>
              <a:t> esiste un mercato o una domanda per tale sostanza od oggetto; </a:t>
            </a:r>
            <a:r>
              <a:rPr lang="it-IT" sz="1300" b="1" i="1">
                <a:latin typeface="Avenir Next LT Pro" panose="020B0504020202020204" pitchFamily="34" charset="0"/>
              </a:rPr>
              <a:t>c)</a:t>
            </a:r>
            <a:r>
              <a:rPr lang="it-IT" sz="1300" i="1">
                <a:latin typeface="Avenir Next LT Pro" panose="020B0504020202020204" pitchFamily="34" charset="0"/>
              </a:rPr>
              <a:t> la sostanza o l’oggetto soddisfa i requisiti tecnici per gli scopi specifici e rispetta la normativa e gli standard esistenti applicabili ai prodotti; e </a:t>
            </a:r>
            <a:r>
              <a:rPr lang="it-IT" sz="1300" b="1" i="1">
                <a:latin typeface="Avenir Next LT Pro" panose="020B0504020202020204" pitchFamily="34" charset="0"/>
              </a:rPr>
              <a:t>d)</a:t>
            </a:r>
            <a:r>
              <a:rPr lang="it-IT" sz="1300" i="1">
                <a:latin typeface="Avenir Next LT Pro" panose="020B0504020202020204" pitchFamily="34" charset="0"/>
              </a:rPr>
              <a:t> l’utilizzo della sostanza o dell’oggetto non porterà a impatti complessivi negativi sull’ambiente o sulla salute umana»</a:t>
            </a:r>
            <a:r>
              <a:rPr lang="it-IT" sz="1300">
                <a:latin typeface="Avenir Next LT Pro" panose="020B0504020202020204" pitchFamily="34" charset="0"/>
              </a:rPr>
              <a:t>.</a:t>
            </a:r>
          </a:p>
          <a:p>
            <a:pPr marL="0" indent="0" algn="just">
              <a:lnSpc>
                <a:spcPct val="114000"/>
              </a:lnSpc>
              <a:spcBef>
                <a:spcPts val="300"/>
              </a:spcBef>
              <a:spcAft>
                <a:spcPts val="300"/>
              </a:spcAft>
              <a:buNone/>
            </a:pPr>
            <a:r>
              <a:rPr lang="it-IT" sz="1300" u="sng">
                <a:latin typeface="Avenir Next LT Pro" panose="020B0504020202020204" pitchFamily="34" charset="0"/>
              </a:rPr>
              <a:t>Gli «</a:t>
            </a:r>
            <a:r>
              <a:rPr lang="it-IT" sz="1300" i="1" u="sng">
                <a:latin typeface="Avenir Next LT Pro" panose="020B0504020202020204" pitchFamily="34" charset="0"/>
              </a:rPr>
              <a:t>specifici criteri</a:t>
            </a:r>
            <a:r>
              <a:rPr lang="it-IT" sz="1300" u="sng">
                <a:latin typeface="Avenir Next LT Pro" panose="020B0504020202020204" pitchFamily="34" charset="0"/>
              </a:rPr>
              <a:t>» devono essere adottati in conformità a quanto stabilito dalla disciplina comunitaria ovvero, in mancanza di criteri comunitari, caso per caso per specifiche tipologie di rifiuto attraverso uno o più decreti del MITE.</a:t>
            </a:r>
          </a:p>
        </p:txBody>
      </p:sp>
      <p:sp>
        <p:nvSpPr>
          <p:cNvPr id="9" name="Rettangolo con angoli in alto arrotondati 8">
            <a:extLst>
              <a:ext uri="{FF2B5EF4-FFF2-40B4-BE49-F238E27FC236}">
                <a16:creationId xmlns:a16="http://schemas.microsoft.com/office/drawing/2014/main" id="{578D6897-99F3-45F5-901B-4011A7430E20}"/>
              </a:ext>
            </a:extLst>
          </p:cNvPr>
          <p:cNvSpPr/>
          <p:nvPr/>
        </p:nvSpPr>
        <p:spPr>
          <a:xfrm>
            <a:off x="620001" y="2801346"/>
            <a:ext cx="2977907" cy="315835"/>
          </a:xfrm>
          <a:prstGeom prst="round2SameRect">
            <a:avLst>
              <a:gd name="adj1" fmla="val 16667"/>
              <a:gd name="adj2" fmla="val 20199"/>
            </a:avLst>
          </a:prstGeom>
          <a:ln w="12700" cap="flat" algn="ctr">
            <a:no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it-IT" sz="1400">
                <a:latin typeface="Forte" panose="03060902040502070203" pitchFamily="66" charset="0"/>
              </a:rPr>
              <a:t>Focus sulla normativa di riferimento</a:t>
            </a:r>
          </a:p>
        </p:txBody>
      </p:sp>
    </p:spTree>
    <p:extLst>
      <p:ext uri="{BB962C8B-B14F-4D97-AF65-F5344CB8AC3E}">
        <p14:creationId xmlns:p14="http://schemas.microsoft.com/office/powerpoint/2010/main" val="3434867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C7B632-602D-4099-BBB0-3F9FC4F956DB}"/>
              </a:ext>
            </a:extLst>
          </p:cNvPr>
          <p:cNvSpPr>
            <a:spLocks noGrp="1"/>
          </p:cNvSpPr>
          <p:nvPr>
            <p:ph type="title"/>
          </p:nvPr>
        </p:nvSpPr>
        <p:spPr>
          <a:xfrm>
            <a:off x="474285" y="144731"/>
            <a:ext cx="8344800" cy="900000"/>
          </a:xfrm>
        </p:spPr>
        <p:txBody>
          <a:bodyPr/>
          <a:lstStyle/>
          <a:p>
            <a:pPr algn="ctr"/>
            <a:r>
              <a:rPr lang="it-IT" i="1"/>
              <a:t>Gli «specifici criteri» in materia di EoW</a:t>
            </a:r>
          </a:p>
        </p:txBody>
      </p:sp>
      <p:sp>
        <p:nvSpPr>
          <p:cNvPr id="3" name="Segnaposto contenuto 2">
            <a:extLst>
              <a:ext uri="{FF2B5EF4-FFF2-40B4-BE49-F238E27FC236}">
                <a16:creationId xmlns:a16="http://schemas.microsoft.com/office/drawing/2014/main" id="{9A5E8FC1-0D97-464D-AF6F-7F1B16FFE78C}"/>
              </a:ext>
            </a:extLst>
          </p:cNvPr>
          <p:cNvSpPr>
            <a:spLocks noGrp="1"/>
          </p:cNvSpPr>
          <p:nvPr>
            <p:ph idx="1"/>
          </p:nvPr>
        </p:nvSpPr>
        <p:spPr>
          <a:xfrm>
            <a:off x="399600" y="927760"/>
            <a:ext cx="8344800" cy="3901181"/>
          </a:xfrm>
        </p:spPr>
        <p:txBody>
          <a:bodyPr>
            <a:normAutofit fontScale="92500" lnSpcReduction="10000"/>
          </a:bodyPr>
          <a:lstStyle/>
          <a:p>
            <a:pPr marL="0" indent="0" algn="just">
              <a:buNone/>
            </a:pPr>
            <a:r>
              <a:rPr lang="it-IT"/>
              <a:t>La </a:t>
            </a:r>
            <a:r>
              <a:rPr lang="it-IT" b="1"/>
              <a:t>legislazione comunitaria </a:t>
            </a:r>
            <a:r>
              <a:rPr lang="it-IT"/>
              <a:t>prevede soltanto tre regolamenti specificamente preposti alla identificazione dei criteri End of Waste: </a:t>
            </a:r>
          </a:p>
          <a:p>
            <a:pPr algn="just"/>
            <a:r>
              <a:rPr lang="it-IT"/>
              <a:t>Reg. UE n. 333/2011 per i rottami metallici;</a:t>
            </a:r>
          </a:p>
          <a:p>
            <a:pPr algn="just"/>
            <a:r>
              <a:rPr lang="it-IT"/>
              <a:t>Reg. UE n. 1179/2012 per i rottami di vetro;</a:t>
            </a:r>
          </a:p>
          <a:p>
            <a:pPr algn="just"/>
            <a:r>
              <a:rPr lang="it-IT"/>
              <a:t>Reg. UE n. 715/2013 per i rottami di rame. </a:t>
            </a:r>
          </a:p>
          <a:p>
            <a:pPr marL="0" indent="0" algn="just">
              <a:buNone/>
            </a:pPr>
            <a:r>
              <a:rPr lang="it-IT"/>
              <a:t>A </a:t>
            </a:r>
            <a:r>
              <a:rPr lang="it-IT" b="1"/>
              <a:t>livello nazionale </a:t>
            </a:r>
            <a:r>
              <a:rPr lang="it-IT"/>
              <a:t>risultano essere stati adottati i seguenti Decreti Ministeriali: </a:t>
            </a:r>
          </a:p>
          <a:p>
            <a:pPr algn="just"/>
            <a:r>
              <a:rPr lang="it-IT"/>
              <a:t>DM 14 febbraio 2013, n. 22 in materia di combustibili solidi secondari (CSS); </a:t>
            </a:r>
          </a:p>
          <a:p>
            <a:pPr algn="just"/>
            <a:r>
              <a:rPr lang="it-IT"/>
              <a:t>DM 28 marzo 2018, n. 69 con riferimento al conglomerato bituminoso (fresato d'asfalto); </a:t>
            </a:r>
          </a:p>
          <a:p>
            <a:pPr algn="just"/>
            <a:r>
              <a:rPr lang="it-IT"/>
              <a:t>DM 15 maggio 2019, n. 62 in materia di prodotti assorbenti per la persona (PAP); </a:t>
            </a:r>
          </a:p>
          <a:p>
            <a:pPr algn="just"/>
            <a:r>
              <a:rPr lang="it-IT"/>
              <a:t>DM 31 marzo 2020, n. 78 per la gomma riciclata da pneumatici fuori uso (PFU); </a:t>
            </a:r>
          </a:p>
          <a:p>
            <a:pPr algn="just"/>
            <a:r>
              <a:rPr lang="it-IT"/>
              <a:t>DM 22 settembre 2020, n. 188 in materia di carta e cartone. </a:t>
            </a:r>
          </a:p>
          <a:p>
            <a:pPr algn="just"/>
            <a:endParaRPr lang="it-IT"/>
          </a:p>
        </p:txBody>
      </p:sp>
      <p:sp>
        <p:nvSpPr>
          <p:cNvPr id="4" name="Segnaposto numero diapositiva 3">
            <a:extLst>
              <a:ext uri="{FF2B5EF4-FFF2-40B4-BE49-F238E27FC236}">
                <a16:creationId xmlns:a16="http://schemas.microsoft.com/office/drawing/2014/main" id="{4C110DC9-C852-4C37-BE3B-124CFA0B5AE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DAB2FA-DA73-9543-9206-10A2F1DC5EA0}" type="slidenum">
              <a:rPr kumimoji="0" lang="it-IT" sz="1100" b="0" i="0" u="none" strike="noStrike" kern="1200" cap="none" spc="0" normalizeH="0" baseline="0" noProof="0" smtClean="0">
                <a:ln>
                  <a:noFill/>
                </a:ln>
                <a:solidFill>
                  <a:srgbClr val="00263E"/>
                </a:solidFill>
                <a:effectLst/>
                <a:uLnTx/>
                <a:uFillTx/>
                <a:latin typeface="Calibri" panose="020F0502020204030204"/>
                <a:ea typeface="+mn-ea"/>
                <a:cs typeface="+mn-cs"/>
              </a:rPr>
              <a:t>14</a:t>
            </a:fld>
            <a:endParaRPr kumimoji="0" lang="it-IT" sz="1100" b="0" i="0" u="none" strike="noStrike" kern="1200" cap="none" spc="0" normalizeH="0" baseline="0" noProof="0">
              <a:ln>
                <a:noFill/>
              </a:ln>
              <a:solidFill>
                <a:srgbClr val="00263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7AEB6F8-14CC-4FFF-8A55-6D6FB659BFBD}"/>
              </a:ext>
            </a:extLst>
          </p:cNvPr>
          <p:cNvSpPr txBox="1"/>
          <p:nvPr/>
        </p:nvSpPr>
        <p:spPr>
          <a:xfrm>
            <a:off x="619185" y="5118095"/>
            <a:ext cx="7994463" cy="812145"/>
          </a:xfrm>
          <a:prstGeom prst="rect">
            <a:avLst/>
          </a:prstGeom>
          <a:solidFill>
            <a:schemeClr val="accent2">
              <a:lumMod val="20000"/>
              <a:lumOff val="80000"/>
            </a:schemeClr>
          </a:solidFill>
          <a:ln w="28575">
            <a:solidFill>
              <a:schemeClr val="accent2"/>
            </a:solidFill>
          </a:ln>
        </p:spPr>
        <p:txBody>
          <a:bodyPr wrap="square" rtlCol="0">
            <a:spAutoFit/>
          </a:bodyPr>
          <a:lstStyle/>
          <a:p>
            <a:pPr marL="0" indent="0" algn="just">
              <a:lnSpc>
                <a:spcPct val="114000"/>
              </a:lnSpc>
              <a:buNone/>
            </a:pPr>
            <a:r>
              <a:rPr lang="it-IT" sz="1400">
                <a:latin typeface="Avenir Next LT Pro" panose="020B0504020202020204" pitchFamily="34" charset="0"/>
              </a:rPr>
              <a:t>Il regolamento in materia di componente inerte non pericolosa dei rifiuti da spazzamento stradale è stato notificato alla Commissione Europea il 3 luglio 2020 ed è attualmente </a:t>
            </a:r>
            <a:r>
              <a:rPr lang="it-IT" sz="1400" u="sng">
                <a:latin typeface="Avenir Next LT Pro" panose="020B0504020202020204" pitchFamily="34" charset="0"/>
              </a:rPr>
              <a:t>in attesa di approvazione</a:t>
            </a:r>
            <a:r>
              <a:rPr lang="it-IT" sz="1400">
                <a:latin typeface="Avenir Next LT Pro" panose="020B0504020202020204" pitchFamily="34" charset="0"/>
              </a:rPr>
              <a:t>.</a:t>
            </a:r>
            <a:endParaRPr lang="it-IT" sz="1100">
              <a:latin typeface="Avenir Next LT Pro" panose="020B0504020202020204" pitchFamily="34" charset="0"/>
            </a:endParaRPr>
          </a:p>
        </p:txBody>
      </p:sp>
      <p:sp>
        <p:nvSpPr>
          <p:cNvPr id="6" name="Rettangolo con angoli in alto arrotondati 5">
            <a:extLst>
              <a:ext uri="{FF2B5EF4-FFF2-40B4-BE49-F238E27FC236}">
                <a16:creationId xmlns:a16="http://schemas.microsoft.com/office/drawing/2014/main" id="{B29732BE-313F-40C4-B3DC-48B6F0CA4F57}"/>
              </a:ext>
            </a:extLst>
          </p:cNvPr>
          <p:cNvSpPr/>
          <p:nvPr/>
        </p:nvSpPr>
        <p:spPr>
          <a:xfrm>
            <a:off x="544500" y="4783807"/>
            <a:ext cx="2212877" cy="334288"/>
          </a:xfrm>
          <a:prstGeom prst="round2SameRect">
            <a:avLst>
              <a:gd name="adj1" fmla="val 16667"/>
              <a:gd name="adj2" fmla="val 19084"/>
            </a:avLst>
          </a:prstGeom>
          <a:ln w="12700" cap="flat" algn="ctr">
            <a:no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1400">
                <a:latin typeface="Forte" panose="03060902040502070203" pitchFamily="66" charset="0"/>
              </a:rPr>
              <a:t>Aggiornamenti normativi</a:t>
            </a:r>
          </a:p>
        </p:txBody>
      </p:sp>
    </p:spTree>
    <p:extLst>
      <p:ext uri="{BB962C8B-B14F-4D97-AF65-F5344CB8AC3E}">
        <p14:creationId xmlns:p14="http://schemas.microsoft.com/office/powerpoint/2010/main" val="2810412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C7B632-602D-4099-BBB0-3F9FC4F956DB}"/>
              </a:ext>
            </a:extLst>
          </p:cNvPr>
          <p:cNvSpPr>
            <a:spLocks noGrp="1"/>
          </p:cNvSpPr>
          <p:nvPr>
            <p:ph type="title"/>
          </p:nvPr>
        </p:nvSpPr>
        <p:spPr>
          <a:xfrm>
            <a:off x="474285" y="-115237"/>
            <a:ext cx="8344800" cy="900000"/>
          </a:xfrm>
        </p:spPr>
        <p:txBody>
          <a:bodyPr>
            <a:normAutofit/>
          </a:bodyPr>
          <a:lstStyle/>
          <a:p>
            <a:pPr algn="ctr"/>
            <a:r>
              <a:rPr lang="it-IT" sz="2400" i="1"/>
              <a:t>EoW: le procedure in assenza di adozione di «specifici criteri»</a:t>
            </a:r>
          </a:p>
        </p:txBody>
      </p:sp>
      <p:sp>
        <p:nvSpPr>
          <p:cNvPr id="3" name="Segnaposto contenuto 2">
            <a:extLst>
              <a:ext uri="{FF2B5EF4-FFF2-40B4-BE49-F238E27FC236}">
                <a16:creationId xmlns:a16="http://schemas.microsoft.com/office/drawing/2014/main" id="{9A5E8FC1-0D97-464D-AF6F-7F1B16FFE78C}"/>
              </a:ext>
            </a:extLst>
          </p:cNvPr>
          <p:cNvSpPr>
            <a:spLocks noGrp="1"/>
          </p:cNvSpPr>
          <p:nvPr>
            <p:ph idx="1"/>
          </p:nvPr>
        </p:nvSpPr>
        <p:spPr>
          <a:xfrm>
            <a:off x="399600" y="630915"/>
            <a:ext cx="8344800" cy="5242560"/>
          </a:xfrm>
        </p:spPr>
        <p:txBody>
          <a:bodyPr>
            <a:normAutofit/>
          </a:bodyPr>
          <a:lstStyle/>
          <a:p>
            <a:pPr algn="just"/>
            <a:r>
              <a:rPr lang="it-IT" sz="1900"/>
              <a:t>Le autorizzazioni di cui agli artt. 208, 209 e 211 e di cui al Titolo III-bis della Parte II al D. Lgs. n. 152/2006, per lo svolgimento di operazioni di recupero, sono rilasciate o rinnovate nel rispetto delle condizioni di cui all’art. 6, co. 1, della Direttiva 2008/98 e </a:t>
            </a:r>
            <a:r>
              <a:rPr lang="it-IT" sz="1900" b="1"/>
              <a:t>sulla base di criteri dettagliati definiti nell'ambito dei medesimi procedimenti autorizzatori</a:t>
            </a:r>
            <a:r>
              <a:rPr lang="it-IT" sz="1900"/>
              <a:t>.</a:t>
            </a:r>
          </a:p>
          <a:p>
            <a:pPr algn="just"/>
            <a:r>
              <a:rPr lang="it-IT" sz="1900"/>
              <a:t>Il Consiglio di Stato, con sentenza del 28 febbraio 2018, n. 1229, ha stabilito che: «</a:t>
            </a:r>
            <a:r>
              <a:rPr lang="it-IT" sz="1900" i="1"/>
              <a:t>il destinatario del potere di determinare la cessazione della qualifica di rifiuto è, per la Direttiva, lo "Stato", che assume anche obbligo di interlocuzione con la Commissione. (…) laddove si consentisse ad ogni singola Regione, di definire, in assenza di normativa UE, cosa è da intendersi o meno come rifiuto, ne risulterebbe vulnerata la ripartizione costituzionale delle competenze tra Stato e Regioni</a:t>
            </a:r>
            <a:r>
              <a:rPr lang="it-IT" sz="1900"/>
              <a:t>».</a:t>
            </a:r>
          </a:p>
          <a:p>
            <a:pPr marL="0" indent="0" algn="just">
              <a:buNone/>
            </a:pPr>
            <a:endParaRPr lang="it-IT"/>
          </a:p>
        </p:txBody>
      </p:sp>
      <p:sp>
        <p:nvSpPr>
          <p:cNvPr id="4" name="Segnaposto numero diapositiva 3">
            <a:extLst>
              <a:ext uri="{FF2B5EF4-FFF2-40B4-BE49-F238E27FC236}">
                <a16:creationId xmlns:a16="http://schemas.microsoft.com/office/drawing/2014/main" id="{4C110DC9-C852-4C37-BE3B-124CFA0B5AE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DAB2FA-DA73-9543-9206-10A2F1DC5EA0}" type="slidenum">
              <a:rPr kumimoji="0" lang="it-IT" sz="1100" b="0" i="0" u="none" strike="noStrike" kern="1200" cap="none" spc="0" normalizeH="0" baseline="0" noProof="0" smtClean="0">
                <a:ln>
                  <a:noFill/>
                </a:ln>
                <a:solidFill>
                  <a:srgbClr val="00263E"/>
                </a:solidFill>
                <a:effectLst/>
                <a:uLnTx/>
                <a:uFillTx/>
                <a:latin typeface="Calibri" panose="020F0502020204030204"/>
                <a:ea typeface="+mn-ea"/>
                <a:cs typeface="+mn-cs"/>
              </a:rPr>
              <a:t>15</a:t>
            </a:fld>
            <a:endParaRPr kumimoji="0" lang="it-IT" sz="1100" b="0" i="0" u="none" strike="noStrike" kern="1200" cap="none" spc="0" normalizeH="0" baseline="0" noProof="0">
              <a:ln>
                <a:noFill/>
              </a:ln>
              <a:solidFill>
                <a:srgbClr val="00263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46298BD4-E40B-4E73-945E-2FF7F5299085}"/>
              </a:ext>
            </a:extLst>
          </p:cNvPr>
          <p:cNvSpPr txBox="1"/>
          <p:nvPr/>
        </p:nvSpPr>
        <p:spPr>
          <a:xfrm>
            <a:off x="638989" y="4225364"/>
            <a:ext cx="8039795" cy="1939634"/>
          </a:xfrm>
          <a:prstGeom prst="rect">
            <a:avLst/>
          </a:prstGeom>
          <a:solidFill>
            <a:schemeClr val="accent2">
              <a:lumMod val="20000"/>
              <a:lumOff val="80000"/>
            </a:schemeClr>
          </a:solidFill>
          <a:ln w="28575">
            <a:solidFill>
              <a:schemeClr val="accent2"/>
            </a:solidFill>
          </a:ln>
        </p:spPr>
        <p:txBody>
          <a:bodyPr wrap="square" rtlCol="0">
            <a:spAutoFit/>
          </a:bodyPr>
          <a:lstStyle/>
          <a:p>
            <a:pPr algn="just">
              <a:lnSpc>
                <a:spcPct val="114000"/>
              </a:lnSpc>
              <a:spcAft>
                <a:spcPts val="300"/>
              </a:spcAft>
              <a:buNone/>
            </a:pPr>
            <a:r>
              <a:rPr lang="it-IT" sz="1300">
                <a:latin typeface="Avenir Next LT Pro" panose="020B0504020202020204" pitchFamily="34" charset="0"/>
              </a:rPr>
              <a:t>Tale pronuncia muove dalla premessa che la cessazione della qualifica di rifiuto è materia affidata alla </a:t>
            </a:r>
            <a:r>
              <a:rPr lang="it-IT" sz="1300" b="1">
                <a:latin typeface="Avenir Next LT Pro" panose="020B0504020202020204" pitchFamily="34" charset="0"/>
              </a:rPr>
              <a:t>esclusiva competenza dello Stato:</a:t>
            </a:r>
            <a:r>
              <a:rPr lang="it-IT" sz="1300">
                <a:latin typeface="Avenir Next LT Pro" panose="020B0504020202020204" pitchFamily="34" charset="0"/>
              </a:rPr>
              <a:t> non può dunque essere riconosciuta alcuna competenza concorrente, né sussidiaria ad Enti diversi e, dunque, neppure alle Regioni.</a:t>
            </a:r>
          </a:p>
          <a:p>
            <a:pPr algn="just">
              <a:lnSpc>
                <a:spcPct val="114000"/>
              </a:lnSpc>
              <a:spcAft>
                <a:spcPts val="300"/>
              </a:spcAft>
              <a:buNone/>
            </a:pPr>
            <a:r>
              <a:rPr lang="it-IT" sz="1300">
                <a:latin typeface="Avenir Next LT Pro" panose="020B0504020202020204" pitchFamily="34" charset="0"/>
              </a:rPr>
              <a:t>In linea con tale giurisprudenza, sono state apportate modifiche al comma 3  dell’art. 184-ter del D.Lgs. n. 152/2006. Tale comma è stato sostituito dall’art. 1, comma 19, del D.L. 18 aprile 2019, n. 32, convertito, con modificazioni, dalla L. 14 giugno 2019, n. 55: non contiene più il rinvio all’art. 9-bis, comma 1, lett. a), del D.L. 6 novembre 2008, n. 172, sulla cui base era stato riconosciuto anche dal MITE il potere delle Regioni/enti delegati di autorizzare «caso per caso» la cessazione della qualifica di rifiuto. </a:t>
            </a:r>
          </a:p>
        </p:txBody>
      </p:sp>
      <p:sp>
        <p:nvSpPr>
          <p:cNvPr id="7" name="Rettangolo con angoli in alto arrotondati 6">
            <a:extLst>
              <a:ext uri="{FF2B5EF4-FFF2-40B4-BE49-F238E27FC236}">
                <a16:creationId xmlns:a16="http://schemas.microsoft.com/office/drawing/2014/main" id="{586823FC-14B1-430B-B1D9-EA55008E47A3}"/>
              </a:ext>
            </a:extLst>
          </p:cNvPr>
          <p:cNvSpPr/>
          <p:nvPr/>
        </p:nvSpPr>
        <p:spPr>
          <a:xfrm>
            <a:off x="573374" y="3932775"/>
            <a:ext cx="4551520" cy="292589"/>
          </a:xfrm>
          <a:prstGeom prst="round2SameRect">
            <a:avLst>
              <a:gd name="adj1" fmla="val 16667"/>
              <a:gd name="adj2" fmla="val 16958"/>
            </a:avLst>
          </a:prstGeom>
          <a:ln w="12700" cap="flat" algn="ctr">
            <a:no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1400">
                <a:latin typeface="Forte" panose="03060902040502070203" pitchFamily="66" charset="0"/>
              </a:rPr>
              <a:t>Commento alla sentenza e focus sui recenti emendamenti</a:t>
            </a:r>
          </a:p>
        </p:txBody>
      </p:sp>
    </p:spTree>
    <p:extLst>
      <p:ext uri="{BB962C8B-B14F-4D97-AF65-F5344CB8AC3E}">
        <p14:creationId xmlns:p14="http://schemas.microsoft.com/office/powerpoint/2010/main" val="3115547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23AB48-9ADF-40AC-ACFF-C79CCAB9F1A4}"/>
              </a:ext>
            </a:extLst>
          </p:cNvPr>
          <p:cNvSpPr>
            <a:spLocks noGrp="1"/>
          </p:cNvSpPr>
          <p:nvPr>
            <p:ph type="title"/>
          </p:nvPr>
        </p:nvSpPr>
        <p:spPr>
          <a:xfrm>
            <a:off x="399600" y="126894"/>
            <a:ext cx="8344800" cy="900000"/>
          </a:xfrm>
        </p:spPr>
        <p:txBody>
          <a:bodyPr/>
          <a:lstStyle/>
          <a:p>
            <a:pPr algn="ctr"/>
            <a:r>
              <a:rPr lang="it-IT"/>
              <a:t>EoW: i recenti emendamenti all’art. 184-</a:t>
            </a:r>
            <a:r>
              <a:rPr lang="it-IT" i="1"/>
              <a:t>ter</a:t>
            </a:r>
            <a:r>
              <a:rPr lang="it-IT"/>
              <a:t> D.Lgs. 152/2006 </a:t>
            </a:r>
          </a:p>
        </p:txBody>
      </p:sp>
      <p:sp>
        <p:nvSpPr>
          <p:cNvPr id="3" name="Segnaposto contenuto 2">
            <a:extLst>
              <a:ext uri="{FF2B5EF4-FFF2-40B4-BE49-F238E27FC236}">
                <a16:creationId xmlns:a16="http://schemas.microsoft.com/office/drawing/2014/main" id="{7FB4E8CB-E627-4296-B85D-136CB1773D41}"/>
              </a:ext>
            </a:extLst>
          </p:cNvPr>
          <p:cNvSpPr>
            <a:spLocks noGrp="1"/>
          </p:cNvSpPr>
          <p:nvPr>
            <p:ph idx="1"/>
          </p:nvPr>
        </p:nvSpPr>
        <p:spPr>
          <a:xfrm>
            <a:off x="399600" y="1193472"/>
            <a:ext cx="8344800" cy="4662000"/>
          </a:xfrm>
        </p:spPr>
        <p:txBody>
          <a:bodyPr/>
          <a:lstStyle/>
          <a:p>
            <a:pPr algn="just"/>
            <a:r>
              <a:rPr lang="it-IT"/>
              <a:t>Sul punto, è intervenuto l’art. 34 del Decreto Semplificazioni 2021, che ha sostituito la procedura di controllo ministeriale (prevista al secondo e terzo periodo del comma 3-</a:t>
            </a:r>
            <a:r>
              <a:rPr lang="it-IT" i="1"/>
              <a:t>ter</a:t>
            </a:r>
            <a:r>
              <a:rPr lang="it-IT"/>
              <a:t> ed ai commi 3-</a:t>
            </a:r>
            <a:r>
              <a:rPr lang="it-IT" i="1"/>
              <a:t>quater</a:t>
            </a:r>
            <a:r>
              <a:rPr lang="it-IT"/>
              <a:t> e 3-</a:t>
            </a:r>
            <a:r>
              <a:rPr lang="it-IT" i="1"/>
              <a:t>quinquies</a:t>
            </a:r>
            <a:r>
              <a:rPr lang="it-IT"/>
              <a:t>) con un </a:t>
            </a:r>
            <a:r>
              <a:rPr lang="it-IT" b="1"/>
              <a:t>previo coinvolgimento </a:t>
            </a:r>
            <a:r>
              <a:rPr lang="it-IT"/>
              <a:t>nell’</a:t>
            </a:r>
            <a:r>
              <a:rPr lang="it-IT" i="1"/>
              <a:t>iter</a:t>
            </a:r>
            <a:r>
              <a:rPr lang="it-IT"/>
              <a:t> volto al rilascio dell’autorizzazione di </a:t>
            </a:r>
            <a:r>
              <a:rPr lang="it-IT" b="1"/>
              <a:t>ISPRA</a:t>
            </a:r>
            <a:r>
              <a:rPr lang="it-IT"/>
              <a:t> </a:t>
            </a:r>
            <a:r>
              <a:rPr lang="it-IT" b="1"/>
              <a:t>o</a:t>
            </a:r>
            <a:r>
              <a:rPr lang="it-IT"/>
              <a:t> </a:t>
            </a:r>
            <a:r>
              <a:rPr lang="it-IT" b="1"/>
              <a:t>ARPA</a:t>
            </a:r>
            <a:r>
              <a:rPr lang="it-IT"/>
              <a:t>, che rilasciano in tale sede un parere </a:t>
            </a:r>
            <a:r>
              <a:rPr lang="it-IT" b="1"/>
              <a:t>obbligatorio e vincolante</a:t>
            </a:r>
            <a:r>
              <a:rPr lang="it-IT"/>
              <a:t>. </a:t>
            </a:r>
          </a:p>
          <a:p>
            <a:endParaRPr lang="it-IT"/>
          </a:p>
        </p:txBody>
      </p:sp>
      <p:sp>
        <p:nvSpPr>
          <p:cNvPr id="4" name="Segnaposto numero diapositiva 3">
            <a:extLst>
              <a:ext uri="{FF2B5EF4-FFF2-40B4-BE49-F238E27FC236}">
                <a16:creationId xmlns:a16="http://schemas.microsoft.com/office/drawing/2014/main" id="{A71BD15A-EDDF-40FC-B211-2D671AEB2965}"/>
              </a:ext>
            </a:extLst>
          </p:cNvPr>
          <p:cNvSpPr>
            <a:spLocks noGrp="1"/>
          </p:cNvSpPr>
          <p:nvPr>
            <p:ph type="sldNum" sz="quarter" idx="4"/>
          </p:nvPr>
        </p:nvSpPr>
        <p:spPr/>
        <p:txBody>
          <a:bodyPr/>
          <a:lstStyle/>
          <a:p>
            <a:fld id="{FEDAB2FA-DA73-9543-9206-10A2F1DC5EA0}" type="slidenum">
              <a:rPr lang="it-IT" smtClean="0"/>
              <a:t>16</a:t>
            </a:fld>
            <a:endParaRPr lang="it-IT"/>
          </a:p>
        </p:txBody>
      </p:sp>
      <p:sp>
        <p:nvSpPr>
          <p:cNvPr id="5" name="CasellaDiTesto 4">
            <a:extLst>
              <a:ext uri="{FF2B5EF4-FFF2-40B4-BE49-F238E27FC236}">
                <a16:creationId xmlns:a16="http://schemas.microsoft.com/office/drawing/2014/main" id="{F3F08013-EBDA-4C01-857F-2D706F2AE331}"/>
              </a:ext>
            </a:extLst>
          </p:cNvPr>
          <p:cNvSpPr txBox="1"/>
          <p:nvPr/>
        </p:nvSpPr>
        <p:spPr>
          <a:xfrm>
            <a:off x="567342" y="3537597"/>
            <a:ext cx="8009315" cy="2131353"/>
          </a:xfrm>
          <a:prstGeom prst="rect">
            <a:avLst/>
          </a:prstGeom>
          <a:solidFill>
            <a:schemeClr val="accent2">
              <a:lumMod val="20000"/>
              <a:lumOff val="80000"/>
            </a:schemeClr>
          </a:solidFill>
          <a:ln w="28575">
            <a:solidFill>
              <a:schemeClr val="accent2"/>
            </a:solidFill>
          </a:ln>
        </p:spPr>
        <p:txBody>
          <a:bodyPr wrap="square" rtlCol="0">
            <a:spAutoFit/>
          </a:bodyPr>
          <a:lstStyle/>
          <a:p>
            <a:pPr marL="1884363" indent="-1884363" algn="just">
              <a:spcAft>
                <a:spcPts val="300"/>
              </a:spcAft>
              <a:buNone/>
              <a:tabLst>
                <a:tab pos="92075" algn="l"/>
              </a:tabLst>
            </a:pPr>
            <a:r>
              <a:rPr lang="it-IT" sz="1300" b="1">
                <a:latin typeface="Avenir Next LT Pro" panose="020B0504020202020204" pitchFamily="34" charset="0"/>
              </a:rPr>
              <a:t>- </a:t>
            </a:r>
            <a:r>
              <a:rPr lang="it-IT" sz="1300" b="1" u="sng">
                <a:latin typeface="Avenir Next LT Pro" panose="020B0504020202020204" pitchFamily="34" charset="0"/>
              </a:rPr>
              <a:t>competenze ISPRA</a:t>
            </a:r>
            <a:r>
              <a:rPr lang="it-IT" sz="1300">
                <a:latin typeface="Avenir Next LT Pro" panose="020B0504020202020204" pitchFamily="34" charset="0"/>
              </a:rPr>
              <a:t>: attività di ricerca,  consulenza  strategica, assistenza   tecnico-scientifica,   sperimentazione   e    controllo, conoscitiva, di </a:t>
            </a:r>
            <a:r>
              <a:rPr lang="it-IT" sz="1300" b="1">
                <a:latin typeface="Avenir Next LT Pro" panose="020B0504020202020204" pitchFamily="34" charset="0"/>
              </a:rPr>
              <a:t>monitoraggio</a:t>
            </a:r>
            <a:r>
              <a:rPr lang="it-IT" sz="1300">
                <a:latin typeface="Avenir Next LT Pro" panose="020B0504020202020204" pitchFamily="34" charset="0"/>
              </a:rPr>
              <a:t> </a:t>
            </a:r>
            <a:r>
              <a:rPr lang="it-IT" sz="1300" b="1">
                <a:latin typeface="Avenir Next LT Pro" panose="020B0504020202020204" pitchFamily="34" charset="0"/>
              </a:rPr>
              <a:t>e valutazione</a:t>
            </a:r>
            <a:r>
              <a:rPr lang="it-IT" sz="1300">
                <a:latin typeface="Avenir Next LT Pro" panose="020B0504020202020204" pitchFamily="34" charset="0"/>
              </a:rPr>
              <a:t>, nonché di informazione e formazione, anche  post-universitaria,  in  materia  ambientale [rif. art. 3 legge 28 giugno 2016, n. 132];</a:t>
            </a:r>
          </a:p>
          <a:p>
            <a:pPr marL="1974850" indent="-1974850" algn="just">
              <a:spcAft>
                <a:spcPts val="300"/>
              </a:spcAft>
              <a:tabLst>
                <a:tab pos="177800" algn="l"/>
                <a:tab pos="361950" algn="l"/>
                <a:tab pos="538163" algn="l"/>
              </a:tabLst>
            </a:pPr>
            <a:r>
              <a:rPr lang="it-IT" sz="1300" b="1">
                <a:latin typeface="Avenir Next LT Pro" panose="020B0504020202020204" pitchFamily="34" charset="0"/>
              </a:rPr>
              <a:t>-</a:t>
            </a:r>
            <a:r>
              <a:rPr lang="it-IT" sz="1300">
                <a:latin typeface="Avenir Next LT Pro" panose="020B0504020202020204" pitchFamily="34" charset="0"/>
              </a:rPr>
              <a:t> </a:t>
            </a:r>
            <a:r>
              <a:rPr lang="it-IT" sz="1300" b="1" u="sng">
                <a:latin typeface="Avenir Next LT Pro" panose="020B0504020202020204" pitchFamily="34" charset="0"/>
              </a:rPr>
              <a:t>competenze ARPA</a:t>
            </a:r>
            <a:r>
              <a:rPr lang="it-IT" sz="1300">
                <a:latin typeface="Avenir Next LT Pro" panose="020B0504020202020204" pitchFamily="34" charset="0"/>
              </a:rPr>
              <a:t>:  direzione generale e di governo, supporto e monitoraggio alle politiche istituzionali in materia ambientale, di produzione di servizi informativi, di prevenzione e protezione ambientale e previsione dei rischi naturali, </a:t>
            </a:r>
            <a:r>
              <a:rPr lang="it-IT" sz="1300" b="1">
                <a:latin typeface="Avenir Next LT Pro" panose="020B0504020202020204" pitchFamily="34" charset="0"/>
              </a:rPr>
              <a:t>vigilanza e controllo</a:t>
            </a:r>
            <a:r>
              <a:rPr lang="it-IT" sz="1300">
                <a:latin typeface="Avenir Next LT Pro" panose="020B0504020202020204" pitchFamily="34" charset="0"/>
              </a:rPr>
              <a:t>, funzioni strumentali di laboratorio e di supporto trasversale [rif. art. 1 D.L. 4 dicembre 1993, n. 496, convertito nella legge 21 gennaio 1994, n. 61; normative regionali].</a:t>
            </a:r>
          </a:p>
        </p:txBody>
      </p:sp>
      <p:sp>
        <p:nvSpPr>
          <p:cNvPr id="7" name="Rettangolo con angoli in alto arrotondati 6">
            <a:extLst>
              <a:ext uri="{FF2B5EF4-FFF2-40B4-BE49-F238E27FC236}">
                <a16:creationId xmlns:a16="http://schemas.microsoft.com/office/drawing/2014/main" id="{302B6DA3-E919-41CA-99ED-EF862A580579}"/>
              </a:ext>
            </a:extLst>
          </p:cNvPr>
          <p:cNvSpPr/>
          <p:nvPr/>
        </p:nvSpPr>
        <p:spPr>
          <a:xfrm>
            <a:off x="497651" y="3254059"/>
            <a:ext cx="3308805" cy="284838"/>
          </a:xfrm>
          <a:prstGeom prst="round2SameRect">
            <a:avLst>
              <a:gd name="adj1" fmla="val 16667"/>
              <a:gd name="adj2" fmla="val 24886"/>
            </a:avLst>
          </a:prstGeom>
          <a:ln w="12700" cap="flat" algn="ctr">
            <a:no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1400">
                <a:latin typeface="Forte" panose="03060902040502070203" pitchFamily="66" charset="0"/>
              </a:rPr>
              <a:t>Breve commento al recente emendamento</a:t>
            </a:r>
          </a:p>
        </p:txBody>
      </p:sp>
      <p:sp>
        <p:nvSpPr>
          <p:cNvPr id="8" name="Connettore 7">
            <a:extLst>
              <a:ext uri="{FF2B5EF4-FFF2-40B4-BE49-F238E27FC236}">
                <a16:creationId xmlns:a16="http://schemas.microsoft.com/office/drawing/2014/main" id="{F72E201A-A022-444F-8E75-BB348155E77B}"/>
              </a:ext>
            </a:extLst>
          </p:cNvPr>
          <p:cNvSpPr/>
          <p:nvPr/>
        </p:nvSpPr>
        <p:spPr>
          <a:xfrm>
            <a:off x="1316736" y="2359152"/>
            <a:ext cx="402336" cy="369937"/>
          </a:xfrm>
          <a:prstGeom prst="flowChartConnector">
            <a:avLst/>
          </a:prstGeom>
          <a:noFill/>
          <a:ln w="28575" cap="flat"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363400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69029A3-78E0-440B-9000-2983B2C2233A}"/>
              </a:ext>
            </a:extLst>
          </p:cNvPr>
          <p:cNvSpPr>
            <a:spLocks noGrp="1"/>
          </p:cNvSpPr>
          <p:nvPr>
            <p:ph idx="1"/>
          </p:nvPr>
        </p:nvSpPr>
        <p:spPr>
          <a:xfrm>
            <a:off x="471794" y="819288"/>
            <a:ext cx="8344800" cy="4662000"/>
          </a:xfrm>
        </p:spPr>
        <p:txBody>
          <a:bodyPr/>
          <a:lstStyle/>
          <a:p>
            <a:pPr algn="just">
              <a:spcAft>
                <a:spcPts val="600"/>
              </a:spcAft>
            </a:pPr>
            <a:r>
              <a:rPr lang="it-IT"/>
              <a:t>La</a:t>
            </a:r>
            <a:r>
              <a:rPr lang="it-IT" b="1"/>
              <a:t> Direttiva 2008/98</a:t>
            </a:r>
            <a:r>
              <a:rPr lang="it-IT"/>
              <a:t> è stata recentemente modificata ed integrata dalla Direttiva 2018/851, facente parte del secondo pacchetto di Direttive sull’economia circolare.</a:t>
            </a:r>
          </a:p>
          <a:p>
            <a:pPr marL="182563" indent="-182563" algn="just">
              <a:spcAft>
                <a:spcPts val="600"/>
              </a:spcAft>
            </a:pPr>
            <a:r>
              <a:rPr lang="it-IT"/>
              <a:t>Con la </a:t>
            </a:r>
            <a:r>
              <a:rPr lang="it-IT" b="1"/>
              <a:t>Direttiva 2018/851</a:t>
            </a:r>
            <a:r>
              <a:rPr lang="it-IT"/>
              <a:t>, si è stato rafforzato l’orientamento verso i principi dell’economia circolare, ponendo l’attenzione sulla necessità di migliorare la gestione dei rifiuti nell’Unione europea, verso una gestione sostenibile dei materiali.</a:t>
            </a:r>
          </a:p>
          <a:p>
            <a:endParaRPr lang="it-IT"/>
          </a:p>
        </p:txBody>
      </p:sp>
      <p:sp>
        <p:nvSpPr>
          <p:cNvPr id="4" name="Segnaposto numero diapositiva 3">
            <a:extLst>
              <a:ext uri="{FF2B5EF4-FFF2-40B4-BE49-F238E27FC236}">
                <a16:creationId xmlns:a16="http://schemas.microsoft.com/office/drawing/2014/main" id="{5F773524-1696-4DC1-B1B6-C6BA84408C89}"/>
              </a:ext>
            </a:extLst>
          </p:cNvPr>
          <p:cNvSpPr>
            <a:spLocks noGrp="1"/>
          </p:cNvSpPr>
          <p:nvPr>
            <p:ph type="sldNum" sz="quarter" idx="4"/>
          </p:nvPr>
        </p:nvSpPr>
        <p:spPr/>
        <p:txBody>
          <a:bodyPr/>
          <a:lstStyle/>
          <a:p>
            <a:fld id="{FEDAB2FA-DA73-9543-9206-10A2F1DC5EA0}" type="slidenum">
              <a:rPr lang="it-IT" smtClean="0"/>
              <a:t>2</a:t>
            </a:fld>
            <a:endParaRPr lang="it-IT"/>
          </a:p>
        </p:txBody>
      </p:sp>
      <p:sp>
        <p:nvSpPr>
          <p:cNvPr id="5" name="Titolo 1">
            <a:extLst>
              <a:ext uri="{FF2B5EF4-FFF2-40B4-BE49-F238E27FC236}">
                <a16:creationId xmlns:a16="http://schemas.microsoft.com/office/drawing/2014/main" id="{0B1CE5B5-82C8-40F1-8863-4AB542D96339}"/>
              </a:ext>
            </a:extLst>
          </p:cNvPr>
          <p:cNvSpPr>
            <a:spLocks noGrp="1"/>
          </p:cNvSpPr>
          <p:nvPr>
            <p:ph type="title"/>
          </p:nvPr>
        </p:nvSpPr>
        <p:spPr>
          <a:xfrm>
            <a:off x="400050" y="7938"/>
            <a:ext cx="8343900" cy="900112"/>
          </a:xfrm>
        </p:spPr>
        <p:txBody>
          <a:bodyPr/>
          <a:lstStyle/>
          <a:p>
            <a:pPr algn="ctr"/>
            <a:r>
              <a:rPr lang="it-IT" i="1"/>
              <a:t>La normativa sui rifiuti: verso un’economia circolare</a:t>
            </a:r>
          </a:p>
        </p:txBody>
      </p:sp>
      <p:sp>
        <p:nvSpPr>
          <p:cNvPr id="6" name="Rettangolo con angoli in alto arrotondati 5">
            <a:extLst>
              <a:ext uri="{FF2B5EF4-FFF2-40B4-BE49-F238E27FC236}">
                <a16:creationId xmlns:a16="http://schemas.microsoft.com/office/drawing/2014/main" id="{2E42C776-06EE-43C5-851F-ABEB8B3588F8}"/>
              </a:ext>
            </a:extLst>
          </p:cNvPr>
          <p:cNvSpPr/>
          <p:nvPr/>
        </p:nvSpPr>
        <p:spPr>
          <a:xfrm>
            <a:off x="567540" y="3188664"/>
            <a:ext cx="2998408" cy="342597"/>
          </a:xfrm>
          <a:prstGeom prst="round2SameRect">
            <a:avLst>
              <a:gd name="adj1" fmla="val 16667"/>
              <a:gd name="adj2" fmla="val 10345"/>
            </a:avLst>
          </a:prstGeom>
          <a:ln w="12700" cap="flat" algn="ctr">
            <a:no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1400">
                <a:latin typeface="Forte" panose="03060902040502070203" pitchFamily="66" charset="0"/>
              </a:rPr>
              <a:t>Considerando (1) della Dir. 2018/851</a:t>
            </a:r>
          </a:p>
        </p:txBody>
      </p:sp>
      <p:sp>
        <p:nvSpPr>
          <p:cNvPr id="7" name="CasellaDiTesto 6">
            <a:extLst>
              <a:ext uri="{FF2B5EF4-FFF2-40B4-BE49-F238E27FC236}">
                <a16:creationId xmlns:a16="http://schemas.microsoft.com/office/drawing/2014/main" id="{903F6172-028B-4930-9AEE-DCFAAF9CC6FC}"/>
              </a:ext>
            </a:extLst>
          </p:cNvPr>
          <p:cNvSpPr txBox="1"/>
          <p:nvPr/>
        </p:nvSpPr>
        <p:spPr>
          <a:xfrm>
            <a:off x="633896" y="3514269"/>
            <a:ext cx="8020597" cy="2606739"/>
          </a:xfrm>
          <a:prstGeom prst="rect">
            <a:avLst/>
          </a:prstGeom>
          <a:solidFill>
            <a:schemeClr val="accent2">
              <a:lumMod val="20000"/>
              <a:lumOff val="80000"/>
            </a:schemeClr>
          </a:solidFill>
          <a:ln w="28575">
            <a:solidFill>
              <a:schemeClr val="accent2"/>
            </a:solidFill>
          </a:ln>
        </p:spPr>
        <p:txBody>
          <a:bodyPr wrap="square" rtlCol="0">
            <a:spAutoFit/>
          </a:bodyPr>
          <a:lstStyle/>
          <a:p>
            <a:pPr algn="just">
              <a:lnSpc>
                <a:spcPct val="115000"/>
              </a:lnSpc>
              <a:spcAft>
                <a:spcPts val="300"/>
              </a:spcAft>
            </a:pPr>
            <a:r>
              <a:rPr lang="it-IT" sz="1300" i="1">
                <a:latin typeface="Avenir Next LT Pro" panose="020B0504020202020204" pitchFamily="34" charset="0"/>
              </a:rPr>
              <a:t>(1) «La gestione dei rifiuti nell’Unione dovrebbe essere migliorata e trasformata in una gestione sostenibile dei materiali per salvaguardare, tutelare e migliorare la qualità dell’ambiente, proteggere la salute umana, garantire un utilizzo accorto, efficiente e razionale delle risorse naturali, promuovere i principi dell’economia circolare, intensificare l’uso delle energie rinnovabili, incrementare l’efficienza energetica, ridurre la dipendenza dell’Unione dalle risorse importate, fornire nuove opportunità economiche e contribuire alla competitività nel lungo termine. Al fine di creare un’autentica economia circolare, è necessario adottare misure aggiuntive sulla produzione e il consumo sostenibili, concentrandosi sull’intero ciclo di vita dei prodotti in modo da preservare le risorse e fungere da «anello mancante». L’uso più efficiente delle risorse garantirebbe anche un considerevole risparmio netto alle imprese, alle autorità pubbliche e ai consumatori dell’Unione, riducendo nel contempo le emissioni totali annue dei gas a effetto serra». </a:t>
            </a:r>
          </a:p>
        </p:txBody>
      </p:sp>
    </p:spTree>
    <p:extLst>
      <p:ext uri="{BB962C8B-B14F-4D97-AF65-F5344CB8AC3E}">
        <p14:creationId xmlns:p14="http://schemas.microsoft.com/office/powerpoint/2010/main" val="1781480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3E2579-7B94-4842-B38E-635137B155AD}"/>
              </a:ext>
            </a:extLst>
          </p:cNvPr>
          <p:cNvSpPr>
            <a:spLocks noGrp="1"/>
          </p:cNvSpPr>
          <p:nvPr>
            <p:ph type="title"/>
          </p:nvPr>
        </p:nvSpPr>
        <p:spPr>
          <a:xfrm>
            <a:off x="508657" y="8326"/>
            <a:ext cx="8344800" cy="900000"/>
          </a:xfrm>
        </p:spPr>
        <p:txBody>
          <a:bodyPr/>
          <a:lstStyle/>
          <a:p>
            <a:pPr algn="ctr"/>
            <a:r>
              <a:rPr lang="it-IT" i="1"/>
              <a:t>L’economia circolare</a:t>
            </a:r>
          </a:p>
        </p:txBody>
      </p:sp>
      <p:sp>
        <p:nvSpPr>
          <p:cNvPr id="3" name="Segnaposto contenuto 2">
            <a:extLst>
              <a:ext uri="{FF2B5EF4-FFF2-40B4-BE49-F238E27FC236}">
                <a16:creationId xmlns:a16="http://schemas.microsoft.com/office/drawing/2014/main" id="{6040B1AE-978E-47E4-B603-B9D5D77BDD05}"/>
              </a:ext>
            </a:extLst>
          </p:cNvPr>
          <p:cNvSpPr>
            <a:spLocks noGrp="1"/>
          </p:cNvSpPr>
          <p:nvPr>
            <p:ph idx="1"/>
          </p:nvPr>
        </p:nvSpPr>
        <p:spPr>
          <a:xfrm>
            <a:off x="398784" y="737341"/>
            <a:ext cx="8344800" cy="5628640"/>
          </a:xfrm>
        </p:spPr>
        <p:txBody>
          <a:bodyPr>
            <a:normAutofit/>
          </a:bodyPr>
          <a:lstStyle/>
          <a:p>
            <a:pPr marL="0" indent="0" algn="just">
              <a:buNone/>
            </a:pPr>
            <a:r>
              <a:rPr lang="it-IT" sz="1700"/>
              <a:t>L’economia circolare si ripropone di rispondere alla crisi ecologica tramite la transizione verso un sistema basato su «</a:t>
            </a:r>
            <a:r>
              <a:rPr lang="it-IT" sz="1700" i="1"/>
              <a:t>take, make, use, return</a:t>
            </a:r>
            <a:r>
              <a:rPr lang="it-IT" sz="1700"/>
              <a:t>», passando dunque da un sistema in cui alla fine del processo produttivo ci si disfa della risorsa naturale precedentemente prelevata nella forma di rifiuto (c.d. </a:t>
            </a:r>
            <a:r>
              <a:rPr lang="it-IT" sz="1700" i="1"/>
              <a:t>cradle to grave</a:t>
            </a:r>
            <a:r>
              <a:rPr lang="it-IT" sz="1700"/>
              <a:t>) ad uno in cui i prodotti finali sono circolarmente restituiti alla produzione in quanto materia prima (c.d. </a:t>
            </a:r>
            <a:r>
              <a:rPr lang="it-IT" sz="1700" i="1"/>
              <a:t>cradle to cradle</a:t>
            </a:r>
            <a:r>
              <a:rPr lang="it-IT" sz="1700"/>
              <a:t>);</a:t>
            </a:r>
          </a:p>
          <a:p>
            <a:pPr marL="0" indent="0" algn="just">
              <a:buNone/>
            </a:pPr>
            <a:r>
              <a:rPr lang="it-IT" sz="1700"/>
              <a:t>Per perseguire tale </a:t>
            </a:r>
            <a:r>
              <a:rPr lang="it-IT" sz="1700" b="1" u="sng"/>
              <a:t>obiettivo</a:t>
            </a:r>
            <a:r>
              <a:rPr lang="it-IT" sz="1700"/>
              <a:t> e sulla scorta dei </a:t>
            </a:r>
            <a:r>
              <a:rPr lang="it-IT" sz="1700" b="1" u="sng"/>
              <a:t>principi</a:t>
            </a:r>
            <a:r>
              <a:rPr lang="it-IT" sz="1700"/>
              <a:t> che lo accompagnano, sono state avanzate a livello europeo le seguenti </a:t>
            </a:r>
            <a:r>
              <a:rPr lang="it-IT" sz="1700" b="1" u="sng"/>
              <a:t>azioni</a:t>
            </a:r>
            <a:r>
              <a:rPr lang="it-IT" sz="1700"/>
              <a:t>:</a:t>
            </a:r>
          </a:p>
          <a:p>
            <a:pPr algn="just"/>
            <a:r>
              <a:rPr lang="it-IT" sz="1700"/>
              <a:t>la proposta da parte della Commissione del c.d. </a:t>
            </a:r>
            <a:r>
              <a:rPr lang="it-IT" sz="1700" u="sng"/>
              <a:t>primo pacchetto di direttive sull’economia circolare</a:t>
            </a:r>
            <a:r>
              <a:rPr lang="it-IT" sz="1700"/>
              <a:t>, accompagnata dalla comunicazione </a:t>
            </a:r>
            <a:r>
              <a:rPr lang="it-IT" sz="1700" i="1"/>
              <a:t>«Verso un’economia circolare: programma per un’Europa a zero rifiuti»</a:t>
            </a:r>
            <a:r>
              <a:rPr lang="it-IT" sz="1700"/>
              <a:t> e </a:t>
            </a:r>
            <a:r>
              <a:rPr lang="it-IT" sz="1700" b="1"/>
              <a:t>ritirata</a:t>
            </a:r>
            <a:r>
              <a:rPr lang="it-IT" sz="1700"/>
              <a:t> successivamente all’inizio del 2015 dalla Commissione in quanto ritenuta non adeguatamente compatibile con gli obiettivi di sviluppo ed occupazione;</a:t>
            </a:r>
          </a:p>
          <a:p>
            <a:pPr algn="just"/>
            <a:r>
              <a:rPr lang="it-IT" sz="1700"/>
              <a:t>la proposta da parte della Commissione nel dicembre 2015 del c.d. </a:t>
            </a:r>
            <a:r>
              <a:rPr lang="it-IT" sz="1700" u="sng"/>
              <a:t>secondo pacchetto di direttive sull’economia circolare</a:t>
            </a:r>
            <a:r>
              <a:rPr lang="it-IT" sz="1700"/>
              <a:t>, accompagnato dalla comunicazione </a:t>
            </a:r>
            <a:r>
              <a:rPr lang="it-IT" sz="1700" i="1"/>
              <a:t>«L'anello mancante - Piano d'azione dell'Unione europea per l'economia circolare»</a:t>
            </a:r>
            <a:r>
              <a:rPr lang="it-IT" sz="1700"/>
              <a:t>, entrate in vigore il </a:t>
            </a:r>
            <a:r>
              <a:rPr lang="it-IT" sz="1700" b="1"/>
              <a:t>4 luglio del 2018</a:t>
            </a:r>
            <a:r>
              <a:rPr lang="it-IT" sz="1700"/>
              <a:t>;</a:t>
            </a:r>
          </a:p>
        </p:txBody>
      </p:sp>
      <p:sp>
        <p:nvSpPr>
          <p:cNvPr id="4" name="Segnaposto numero diapositiva 3">
            <a:extLst>
              <a:ext uri="{FF2B5EF4-FFF2-40B4-BE49-F238E27FC236}">
                <a16:creationId xmlns:a16="http://schemas.microsoft.com/office/drawing/2014/main" id="{18865A55-46C1-43F6-A8F9-164FFE0670BC}"/>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DAB2FA-DA73-9543-9206-10A2F1DC5EA0}" type="slidenum">
              <a:rPr kumimoji="0" lang="it-IT" sz="1100" b="0" i="0" u="none" strike="noStrike" kern="1200" cap="none" spc="0" normalizeH="0" baseline="0" noProof="0" smtClean="0">
                <a:ln>
                  <a:noFill/>
                </a:ln>
                <a:solidFill>
                  <a:srgbClr val="00263E"/>
                </a:solidFill>
                <a:effectLst/>
                <a:uLnTx/>
                <a:uFillTx/>
                <a:latin typeface="Calibri" panose="020F0502020204030204"/>
                <a:ea typeface="+mn-ea"/>
                <a:cs typeface="+mn-cs"/>
              </a:rPr>
              <a:t>3</a:t>
            </a:fld>
            <a:endParaRPr kumimoji="0" lang="it-IT" sz="1100" b="0" i="0" u="none" strike="noStrike" kern="1200" cap="none" spc="0" normalizeH="0" baseline="0" noProof="0">
              <a:ln>
                <a:noFill/>
              </a:ln>
              <a:solidFill>
                <a:srgbClr val="00263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E9AB1079-2AB1-4D20-B2AC-5D169880E371}"/>
              </a:ext>
            </a:extLst>
          </p:cNvPr>
          <p:cNvSpPr txBox="1"/>
          <p:nvPr/>
        </p:nvSpPr>
        <p:spPr>
          <a:xfrm>
            <a:off x="676399" y="5199894"/>
            <a:ext cx="8009315" cy="931024"/>
          </a:xfrm>
          <a:prstGeom prst="rect">
            <a:avLst/>
          </a:prstGeom>
          <a:solidFill>
            <a:schemeClr val="accent2">
              <a:lumMod val="20000"/>
              <a:lumOff val="80000"/>
            </a:schemeClr>
          </a:solidFill>
          <a:ln w="28575">
            <a:solidFill>
              <a:schemeClr val="accent2"/>
            </a:solidFill>
          </a:ln>
        </p:spPr>
        <p:txBody>
          <a:bodyPr wrap="square" rtlCol="0">
            <a:spAutoFit/>
          </a:bodyPr>
          <a:lstStyle/>
          <a:p>
            <a:pPr algn="just">
              <a:spcAft>
                <a:spcPts val="300"/>
              </a:spcAft>
            </a:pPr>
            <a:r>
              <a:rPr lang="it-IT" sz="1300">
                <a:latin typeface="Avenir Next LT Pro" panose="020B0504020202020204" pitchFamily="34" charset="0"/>
              </a:rPr>
              <a:t>Si tratta delle Direttive 2018/849, 2018/850, 2018/851 e 2018/852, che modificano il previgente assetto normativo a livello europeo in materia di rifiuti.</a:t>
            </a:r>
          </a:p>
          <a:p>
            <a:pPr algn="just">
              <a:spcAft>
                <a:spcPts val="300"/>
              </a:spcAft>
            </a:pPr>
            <a:r>
              <a:rPr lang="it-IT" sz="1300">
                <a:latin typeface="Avenir Next LT Pro" panose="020B0504020202020204" pitchFamily="34" charset="0"/>
              </a:rPr>
              <a:t>Si incentrano, principalmente, sui seguenti profili: azioni riguardanti la produzione, il consumo, la gestione dei rifiuti, le materie prime secondarie, gli investimenti, l’innovazione, il monitoraggio, etc. </a:t>
            </a:r>
          </a:p>
        </p:txBody>
      </p:sp>
      <p:sp>
        <p:nvSpPr>
          <p:cNvPr id="7" name="CasellaDiTesto 6">
            <a:extLst>
              <a:ext uri="{FF2B5EF4-FFF2-40B4-BE49-F238E27FC236}">
                <a16:creationId xmlns:a16="http://schemas.microsoft.com/office/drawing/2014/main" id="{4D566CCE-C4EF-4046-A713-5F5A8A395EBA}"/>
              </a:ext>
            </a:extLst>
          </p:cNvPr>
          <p:cNvSpPr txBox="1"/>
          <p:nvPr/>
        </p:nvSpPr>
        <p:spPr>
          <a:xfrm>
            <a:off x="7994600" y="347137"/>
            <a:ext cx="663430" cy="400110"/>
          </a:xfrm>
          <a:prstGeom prst="rect">
            <a:avLst/>
          </a:prstGeom>
          <a:noFill/>
        </p:spPr>
        <p:txBody>
          <a:bodyPr wrap="square" rtlCol="0">
            <a:spAutoFit/>
          </a:bodyPr>
          <a:lstStyle/>
          <a:p>
            <a:pPr algn="r"/>
            <a:r>
              <a:rPr lang="it-IT" sz="2000">
                <a:solidFill>
                  <a:srgbClr val="002060"/>
                </a:solidFill>
              </a:rPr>
              <a:t>1/2</a:t>
            </a:r>
          </a:p>
        </p:txBody>
      </p:sp>
      <p:sp>
        <p:nvSpPr>
          <p:cNvPr id="8" name="Rettangolo con angoli in alto arrotondati 7">
            <a:extLst>
              <a:ext uri="{FF2B5EF4-FFF2-40B4-BE49-F238E27FC236}">
                <a16:creationId xmlns:a16="http://schemas.microsoft.com/office/drawing/2014/main" id="{EDEEAE55-A95C-493E-AD68-DF8F7848D891}"/>
              </a:ext>
            </a:extLst>
          </p:cNvPr>
          <p:cNvSpPr/>
          <p:nvPr/>
        </p:nvSpPr>
        <p:spPr>
          <a:xfrm>
            <a:off x="629760" y="4909700"/>
            <a:ext cx="1829905" cy="290194"/>
          </a:xfrm>
          <a:prstGeom prst="round2SameRect">
            <a:avLst>
              <a:gd name="adj1" fmla="val 16667"/>
              <a:gd name="adj2" fmla="val 12213"/>
            </a:avLst>
          </a:prstGeom>
          <a:ln w="12700" cap="flat" algn="ctr">
            <a:no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1400">
                <a:latin typeface="Forte" panose="03060902040502070203" pitchFamily="66" charset="0"/>
              </a:rPr>
              <a:t>Focus sulle Direttive</a:t>
            </a:r>
          </a:p>
        </p:txBody>
      </p:sp>
    </p:spTree>
    <p:extLst>
      <p:ext uri="{BB962C8B-B14F-4D97-AF65-F5344CB8AC3E}">
        <p14:creationId xmlns:p14="http://schemas.microsoft.com/office/powerpoint/2010/main" val="3526150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3E2579-7B94-4842-B38E-635137B155AD}"/>
              </a:ext>
            </a:extLst>
          </p:cNvPr>
          <p:cNvSpPr>
            <a:spLocks noGrp="1"/>
          </p:cNvSpPr>
          <p:nvPr>
            <p:ph type="title"/>
          </p:nvPr>
        </p:nvSpPr>
        <p:spPr>
          <a:xfrm>
            <a:off x="508657" y="8326"/>
            <a:ext cx="8344800" cy="900000"/>
          </a:xfrm>
        </p:spPr>
        <p:txBody>
          <a:bodyPr/>
          <a:lstStyle/>
          <a:p>
            <a:pPr algn="ctr"/>
            <a:r>
              <a:rPr lang="it-IT" i="1"/>
              <a:t>L’economia circolare</a:t>
            </a:r>
          </a:p>
        </p:txBody>
      </p:sp>
      <p:sp>
        <p:nvSpPr>
          <p:cNvPr id="3" name="Segnaposto contenuto 2">
            <a:extLst>
              <a:ext uri="{FF2B5EF4-FFF2-40B4-BE49-F238E27FC236}">
                <a16:creationId xmlns:a16="http://schemas.microsoft.com/office/drawing/2014/main" id="{6040B1AE-978E-47E4-B603-B9D5D77BDD05}"/>
              </a:ext>
            </a:extLst>
          </p:cNvPr>
          <p:cNvSpPr>
            <a:spLocks noGrp="1"/>
          </p:cNvSpPr>
          <p:nvPr>
            <p:ph idx="1"/>
          </p:nvPr>
        </p:nvSpPr>
        <p:spPr>
          <a:xfrm>
            <a:off x="398784" y="737341"/>
            <a:ext cx="8344800" cy="5628640"/>
          </a:xfrm>
        </p:spPr>
        <p:txBody>
          <a:bodyPr>
            <a:normAutofit fontScale="92500" lnSpcReduction="10000"/>
          </a:bodyPr>
          <a:lstStyle/>
          <a:p>
            <a:pPr algn="just"/>
            <a:r>
              <a:rPr lang="it-IT" sz="2000"/>
              <a:t>la comunicazione di marzo 2020 della Commissione Europea «</a:t>
            </a:r>
            <a:r>
              <a:rPr lang="it-IT" sz="2000" i="1"/>
              <a:t>Un nuovo piano d'azione per l'economia circolare. Per un'Europa più pulita e più competitiva</a:t>
            </a:r>
            <a:r>
              <a:rPr lang="it-IT" sz="2000"/>
              <a:t>» persegue l’obiettivo di accelerare ulteriormente la transizione verso un’economia circolare e rigenerativa;</a:t>
            </a:r>
          </a:p>
          <a:p>
            <a:pPr marL="0" indent="0" algn="just">
              <a:buNone/>
            </a:pPr>
            <a:endParaRPr lang="it-IT" sz="2000"/>
          </a:p>
          <a:p>
            <a:pPr marL="0" indent="0" algn="just">
              <a:buNone/>
            </a:pPr>
            <a:endParaRPr lang="it-IT" sz="2000"/>
          </a:p>
          <a:p>
            <a:pPr marL="0" indent="0" algn="just">
              <a:buNone/>
            </a:pPr>
            <a:endParaRPr lang="it-IT" sz="2000"/>
          </a:p>
          <a:p>
            <a:pPr marL="0" indent="0" algn="just">
              <a:buNone/>
            </a:pPr>
            <a:endParaRPr lang="it-IT" sz="2000"/>
          </a:p>
          <a:p>
            <a:pPr marL="0" indent="0" algn="just">
              <a:buNone/>
            </a:pPr>
            <a:endParaRPr lang="it-IT" sz="2000"/>
          </a:p>
          <a:p>
            <a:pPr marL="0" indent="0" algn="just">
              <a:buNone/>
            </a:pPr>
            <a:endParaRPr lang="it-IT" sz="2000"/>
          </a:p>
          <a:p>
            <a:pPr marL="0" indent="0" algn="just">
              <a:buNone/>
            </a:pPr>
            <a:endParaRPr lang="it-IT" sz="2000"/>
          </a:p>
          <a:p>
            <a:pPr marL="0" indent="0" algn="just">
              <a:buNone/>
            </a:pPr>
            <a:endParaRPr lang="it-IT" sz="2000"/>
          </a:p>
          <a:p>
            <a:pPr algn="just"/>
            <a:r>
              <a:rPr lang="it-IT" sz="2000"/>
              <a:t>l’adozione da parte del Consiglio europeo il </a:t>
            </a:r>
            <a:r>
              <a:rPr lang="it-IT" sz="2000" b="1"/>
              <a:t>17 dicembre 2020 </a:t>
            </a:r>
            <a:r>
              <a:rPr lang="it-IT" sz="2000"/>
              <a:t>delle conclusioni su «</a:t>
            </a:r>
            <a:r>
              <a:rPr lang="it-IT" sz="2000" i="1"/>
              <a:t>Making the recovery circular and green</a:t>
            </a:r>
            <a:r>
              <a:rPr lang="it-IT" sz="2000"/>
              <a:t>», che forniscono orientamenti politici sulle misure previste dal nuovo Piano d’azione per l’economia circolare;</a:t>
            </a:r>
          </a:p>
          <a:p>
            <a:pPr algn="just"/>
            <a:r>
              <a:rPr lang="it-IT" sz="2000"/>
              <a:t>l’approvazione della risoluzione sul nuovo Piano d'azione per l'economia circolare da parte del Parlamento europeo il </a:t>
            </a:r>
            <a:r>
              <a:rPr lang="it-IT" sz="2000" b="1"/>
              <a:t>10 febbraio 2021</a:t>
            </a:r>
            <a:r>
              <a:rPr lang="it-IT" sz="2000"/>
              <a:t>, tramite la quale sono state avanzate una serie di raccomandazioni e proposte per accelerare la transizione all’economia circolare.</a:t>
            </a:r>
          </a:p>
          <a:p>
            <a:pPr algn="just"/>
            <a:endParaRPr lang="it-IT" sz="1800"/>
          </a:p>
        </p:txBody>
      </p:sp>
      <p:sp>
        <p:nvSpPr>
          <p:cNvPr id="4" name="Segnaposto numero diapositiva 3">
            <a:extLst>
              <a:ext uri="{FF2B5EF4-FFF2-40B4-BE49-F238E27FC236}">
                <a16:creationId xmlns:a16="http://schemas.microsoft.com/office/drawing/2014/main" id="{18865A55-46C1-43F6-A8F9-164FFE0670BC}"/>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DAB2FA-DA73-9543-9206-10A2F1DC5EA0}" type="slidenum">
              <a:rPr kumimoji="0" lang="it-IT" sz="1100" b="0" i="0" u="none" strike="noStrike" kern="1200" cap="none" spc="0" normalizeH="0" baseline="0" noProof="0" smtClean="0">
                <a:ln>
                  <a:noFill/>
                </a:ln>
                <a:solidFill>
                  <a:srgbClr val="00263E"/>
                </a:solidFill>
                <a:effectLst/>
                <a:uLnTx/>
                <a:uFillTx/>
                <a:latin typeface="Calibri" panose="020F0502020204030204"/>
                <a:ea typeface="+mn-ea"/>
                <a:cs typeface="+mn-cs"/>
              </a:rPr>
              <a:t>4</a:t>
            </a:fld>
            <a:endParaRPr kumimoji="0" lang="it-IT" sz="1100" b="0" i="0" u="none" strike="noStrike" kern="1200" cap="none" spc="0" normalizeH="0" baseline="0" noProof="0">
              <a:ln>
                <a:noFill/>
              </a:ln>
              <a:solidFill>
                <a:srgbClr val="00263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E9AB1079-2AB1-4D20-B2AC-5D169880E371}"/>
              </a:ext>
            </a:extLst>
          </p:cNvPr>
          <p:cNvSpPr txBox="1"/>
          <p:nvPr/>
        </p:nvSpPr>
        <p:spPr>
          <a:xfrm>
            <a:off x="680484" y="2061323"/>
            <a:ext cx="7959407" cy="2331407"/>
          </a:xfrm>
          <a:prstGeom prst="rect">
            <a:avLst/>
          </a:prstGeom>
          <a:solidFill>
            <a:schemeClr val="accent2">
              <a:lumMod val="20000"/>
              <a:lumOff val="80000"/>
            </a:schemeClr>
          </a:solidFill>
          <a:ln w="28575">
            <a:solidFill>
              <a:schemeClr val="accent2"/>
            </a:solidFill>
          </a:ln>
        </p:spPr>
        <p:txBody>
          <a:bodyPr wrap="square" rtlCol="0">
            <a:spAutoFit/>
          </a:bodyPr>
          <a:lstStyle/>
          <a:p>
            <a:pPr marL="0" indent="0" algn="just">
              <a:spcAft>
                <a:spcPts val="300"/>
              </a:spcAft>
              <a:buNone/>
            </a:pPr>
            <a:r>
              <a:rPr lang="it-IT" sz="1300">
                <a:latin typeface="Avenir Next LT Pro" panose="020B0504020202020204" pitchFamily="34" charset="0"/>
              </a:rPr>
              <a:t>Il nuovo piano rivolge una particolare attenzione alla progettazione di prodotti sostenibili e alla circolarità nei processi produttivi, nonché ad alcuni settori ad alta intensità di risorse e ad alto impatto ambientale (tra cui la plastica, il tessile, le costruzioni, l’elettronica, le produzioni alimentari, le batterie, i veicoli). </a:t>
            </a:r>
          </a:p>
          <a:p>
            <a:pPr marL="0" indent="0" algn="just">
              <a:spcAft>
                <a:spcPts val="300"/>
              </a:spcAft>
              <a:buNone/>
            </a:pPr>
            <a:r>
              <a:rPr lang="it-IT" sz="1300">
                <a:latin typeface="Avenir Next LT Pro" panose="020B0504020202020204" pitchFamily="34" charset="0"/>
              </a:rPr>
              <a:t>Le misure previste dal piano di azione riguardano, tra le altre cose: l’obiettivo di incrementare il mercato delle materie prime seconde con l’introduzione di un contenuto minimo riciclato obbligatorio per imballaggi, batterie, veicoli e materiali da costruzione; la definizione di requisiti minimi per evitare che prodotti dannosi per l’ambiente vengano immessi sul mercato europeo; la previsione di nuove norme e linee guida in materia di acquisti pubblici verdi, </a:t>
            </a:r>
            <a:r>
              <a:rPr lang="it-IT" sz="1300" i="1">
                <a:latin typeface="Avenir Next LT Pro" panose="020B0504020202020204" pitchFamily="34" charset="0"/>
              </a:rPr>
              <a:t>over-packaging</a:t>
            </a:r>
            <a:r>
              <a:rPr lang="it-IT" sz="1300">
                <a:latin typeface="Avenir Next LT Pro" panose="020B0504020202020204" pitchFamily="34" charset="0"/>
              </a:rPr>
              <a:t> e produzione di rifiuti; la proposta di un modello armonizzato su scala europea per la raccolta differenziata dei rifiuti; la definizione di un sistema aggiornato di monitoraggio per l’economia circolare.</a:t>
            </a:r>
          </a:p>
        </p:txBody>
      </p:sp>
      <p:sp>
        <p:nvSpPr>
          <p:cNvPr id="6" name="Rettangolo con angoli in alto arrotondati 5">
            <a:extLst>
              <a:ext uri="{FF2B5EF4-FFF2-40B4-BE49-F238E27FC236}">
                <a16:creationId xmlns:a16="http://schemas.microsoft.com/office/drawing/2014/main" id="{90BA8278-16A4-4950-847F-3203DE798923}"/>
              </a:ext>
            </a:extLst>
          </p:cNvPr>
          <p:cNvSpPr/>
          <p:nvPr/>
        </p:nvSpPr>
        <p:spPr>
          <a:xfrm>
            <a:off x="629760" y="1771129"/>
            <a:ext cx="2978221" cy="290194"/>
          </a:xfrm>
          <a:prstGeom prst="round2SameRect">
            <a:avLst>
              <a:gd name="adj1" fmla="val 16667"/>
              <a:gd name="adj2" fmla="val 12213"/>
            </a:avLst>
          </a:prstGeom>
          <a:ln w="12700" cap="flat" algn="ctr">
            <a:no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1400">
                <a:latin typeface="Forte" panose="03060902040502070203" pitchFamily="66" charset="0"/>
              </a:rPr>
              <a:t>La comunicazione dell’11 marzo 2020</a:t>
            </a:r>
          </a:p>
        </p:txBody>
      </p:sp>
      <p:sp>
        <p:nvSpPr>
          <p:cNvPr id="7" name="CasellaDiTesto 6">
            <a:extLst>
              <a:ext uri="{FF2B5EF4-FFF2-40B4-BE49-F238E27FC236}">
                <a16:creationId xmlns:a16="http://schemas.microsoft.com/office/drawing/2014/main" id="{E523E07C-EAAD-4AEA-9B7B-5C6913D622EE}"/>
              </a:ext>
            </a:extLst>
          </p:cNvPr>
          <p:cNvSpPr txBox="1"/>
          <p:nvPr/>
        </p:nvSpPr>
        <p:spPr>
          <a:xfrm>
            <a:off x="8080970" y="368899"/>
            <a:ext cx="663430" cy="400110"/>
          </a:xfrm>
          <a:prstGeom prst="rect">
            <a:avLst/>
          </a:prstGeom>
          <a:noFill/>
        </p:spPr>
        <p:txBody>
          <a:bodyPr wrap="square" rtlCol="0">
            <a:spAutoFit/>
          </a:bodyPr>
          <a:lstStyle/>
          <a:p>
            <a:pPr algn="r"/>
            <a:r>
              <a:rPr lang="it-IT" sz="2000">
                <a:solidFill>
                  <a:srgbClr val="002060"/>
                </a:solidFill>
              </a:rPr>
              <a:t>2/2</a:t>
            </a:r>
          </a:p>
        </p:txBody>
      </p:sp>
    </p:spTree>
    <p:extLst>
      <p:ext uri="{BB962C8B-B14F-4D97-AF65-F5344CB8AC3E}">
        <p14:creationId xmlns:p14="http://schemas.microsoft.com/office/powerpoint/2010/main" val="3693149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3E2579-7B94-4842-B38E-635137B155AD}"/>
              </a:ext>
            </a:extLst>
          </p:cNvPr>
          <p:cNvSpPr>
            <a:spLocks noGrp="1"/>
          </p:cNvSpPr>
          <p:nvPr>
            <p:ph type="title"/>
          </p:nvPr>
        </p:nvSpPr>
        <p:spPr>
          <a:xfrm>
            <a:off x="508657" y="8326"/>
            <a:ext cx="8344800" cy="900000"/>
          </a:xfrm>
        </p:spPr>
        <p:txBody>
          <a:bodyPr>
            <a:normAutofit/>
          </a:bodyPr>
          <a:lstStyle/>
          <a:p>
            <a:pPr algn="ctr"/>
            <a:r>
              <a:rPr lang="it-IT" sz="2800" i="1"/>
              <a:t>L’economia circolare nella giurisprudenza amministrativa</a:t>
            </a:r>
          </a:p>
        </p:txBody>
      </p:sp>
      <p:sp>
        <p:nvSpPr>
          <p:cNvPr id="3" name="Segnaposto contenuto 2">
            <a:extLst>
              <a:ext uri="{FF2B5EF4-FFF2-40B4-BE49-F238E27FC236}">
                <a16:creationId xmlns:a16="http://schemas.microsoft.com/office/drawing/2014/main" id="{6040B1AE-978E-47E4-B603-B9D5D77BDD05}"/>
              </a:ext>
            </a:extLst>
          </p:cNvPr>
          <p:cNvSpPr>
            <a:spLocks noGrp="1"/>
          </p:cNvSpPr>
          <p:nvPr>
            <p:ph idx="1"/>
          </p:nvPr>
        </p:nvSpPr>
        <p:spPr>
          <a:xfrm>
            <a:off x="398784" y="737341"/>
            <a:ext cx="8344800" cy="5628640"/>
          </a:xfrm>
        </p:spPr>
        <p:txBody>
          <a:bodyPr>
            <a:normAutofit/>
          </a:bodyPr>
          <a:lstStyle/>
          <a:p>
            <a:pPr algn="just"/>
            <a:endParaRPr lang="it-IT" sz="1800"/>
          </a:p>
          <a:p>
            <a:pPr algn="just"/>
            <a:endParaRPr lang="it-IT" sz="1800"/>
          </a:p>
          <a:p>
            <a:pPr algn="just"/>
            <a:endParaRPr lang="it-IT" sz="1800"/>
          </a:p>
          <a:p>
            <a:pPr algn="just"/>
            <a:endParaRPr lang="it-IT" sz="1800"/>
          </a:p>
          <a:p>
            <a:pPr algn="just"/>
            <a:endParaRPr lang="it-IT" sz="1800"/>
          </a:p>
          <a:p>
            <a:pPr algn="just"/>
            <a:endParaRPr lang="it-IT" sz="1800"/>
          </a:p>
          <a:p>
            <a:pPr algn="just"/>
            <a:endParaRPr lang="it-IT" sz="1800"/>
          </a:p>
          <a:p>
            <a:pPr algn="just"/>
            <a:endParaRPr lang="it-IT" sz="1800"/>
          </a:p>
          <a:p>
            <a:pPr algn="just"/>
            <a:endParaRPr lang="it-IT" sz="1800"/>
          </a:p>
        </p:txBody>
      </p:sp>
      <p:sp>
        <p:nvSpPr>
          <p:cNvPr id="4" name="Segnaposto numero diapositiva 3">
            <a:extLst>
              <a:ext uri="{FF2B5EF4-FFF2-40B4-BE49-F238E27FC236}">
                <a16:creationId xmlns:a16="http://schemas.microsoft.com/office/drawing/2014/main" id="{18865A55-46C1-43F6-A8F9-164FFE0670BC}"/>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DAB2FA-DA73-9543-9206-10A2F1DC5EA0}" type="slidenum">
              <a:rPr kumimoji="0" lang="it-IT" sz="1100" b="0" i="0" u="none" strike="noStrike" kern="1200" cap="none" spc="0" normalizeH="0" baseline="0" noProof="0" smtClean="0">
                <a:ln>
                  <a:noFill/>
                </a:ln>
                <a:solidFill>
                  <a:srgbClr val="00263E"/>
                </a:solidFill>
                <a:effectLst/>
                <a:uLnTx/>
                <a:uFillTx/>
                <a:latin typeface="Calibri" panose="020F0502020204030204"/>
                <a:ea typeface="+mn-ea"/>
                <a:cs typeface="+mn-cs"/>
              </a:rPr>
              <a:t>5</a:t>
            </a:fld>
            <a:endParaRPr kumimoji="0" lang="it-IT" sz="1100" b="0" i="0" u="none" strike="noStrike" kern="1200" cap="none" spc="0" normalizeH="0" baseline="0" noProof="0">
              <a:ln>
                <a:noFill/>
              </a:ln>
              <a:solidFill>
                <a:srgbClr val="00263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D14E9AF1-5FCB-4554-9C1A-BFA3091D2B1F}"/>
              </a:ext>
            </a:extLst>
          </p:cNvPr>
          <p:cNvSpPr txBox="1"/>
          <p:nvPr/>
        </p:nvSpPr>
        <p:spPr>
          <a:xfrm>
            <a:off x="839113" y="2405875"/>
            <a:ext cx="7819857" cy="3477875"/>
          </a:xfrm>
          <a:prstGeom prst="rect">
            <a:avLst/>
          </a:prstGeom>
          <a:solidFill>
            <a:schemeClr val="accent2">
              <a:lumMod val="20000"/>
              <a:lumOff val="80000"/>
            </a:schemeClr>
          </a:solidFill>
          <a:ln w="28575">
            <a:solidFill>
              <a:schemeClr val="accent2"/>
            </a:solidFill>
          </a:ln>
        </p:spPr>
        <p:txBody>
          <a:bodyPr wrap="square" rtlCol="0">
            <a:spAutoFit/>
          </a:bodyPr>
          <a:lstStyle/>
          <a:p>
            <a:pPr algn="just">
              <a:spcBef>
                <a:spcPts val="300"/>
              </a:spcBef>
              <a:spcAft>
                <a:spcPts val="300"/>
              </a:spcAft>
            </a:pPr>
            <a:r>
              <a:rPr lang="it-IT" sz="1200" b="1">
                <a:latin typeface="Avenir Next LT Pro" panose="020B0504020202020204" pitchFamily="34" charset="0"/>
              </a:rPr>
              <a:t>T.A.R. Lazio, Sez. II bis, 03/02/2021, n. 1386</a:t>
            </a:r>
            <a:r>
              <a:rPr lang="it-IT" sz="1200">
                <a:latin typeface="Avenir Next LT Pro" panose="020B0504020202020204" pitchFamily="34" charset="0"/>
              </a:rPr>
              <a:t>: </a:t>
            </a:r>
            <a:r>
              <a:rPr lang="it-IT" sz="1200" i="1">
                <a:latin typeface="Avenir Next LT Pro" panose="020B0504020202020204" pitchFamily="34" charset="0"/>
              </a:rPr>
              <a:t>«(…) generale preferenza, rinvenibile già nella disciplina eurounitaria, a favorire il reimpiego, assurto, invero, nel quadro della c.d. "economia circolare", ad obiettivo primario da perseguire rispetto allo smaltimento, in assenza di criticità sul piano sanitario ed ambientale»</a:t>
            </a:r>
            <a:r>
              <a:rPr lang="it-IT" sz="1200">
                <a:latin typeface="Avenir Next LT Pro" panose="020B0504020202020204" pitchFamily="34" charset="0"/>
              </a:rPr>
              <a:t>;</a:t>
            </a:r>
          </a:p>
          <a:p>
            <a:pPr algn="just">
              <a:spcBef>
                <a:spcPts val="300"/>
              </a:spcBef>
              <a:spcAft>
                <a:spcPts val="300"/>
              </a:spcAft>
            </a:pPr>
            <a:r>
              <a:rPr lang="it-IT" sz="1200" b="1">
                <a:latin typeface="Avenir Next LT Pro" panose="020B0504020202020204" pitchFamily="34" charset="0"/>
              </a:rPr>
              <a:t>T.A.R. Lazio, Sez. II bis, 07/01/2021, n. 219</a:t>
            </a:r>
            <a:r>
              <a:rPr lang="it-IT" sz="1200">
                <a:latin typeface="Avenir Next LT Pro" panose="020B0504020202020204" pitchFamily="34" charset="0"/>
              </a:rPr>
              <a:t>: </a:t>
            </a:r>
            <a:r>
              <a:rPr lang="it-IT" sz="1200" i="1">
                <a:latin typeface="Avenir Next LT Pro" panose="020B0504020202020204" pitchFamily="34" charset="0"/>
              </a:rPr>
              <a:t>«(…) in forza dei quali le fasi di produzione ed utilizzo di CSS-Combustibili si svolgono senza pericolo per la salute dell’uomo e la tutela dell’ambiente, così collocandosi tale normativa nel quadro più generale delle politiche europee per la creazione e promozione della c.d. economia circolare»</a:t>
            </a:r>
            <a:r>
              <a:rPr lang="it-IT" sz="1200">
                <a:latin typeface="Avenir Next LT Pro" panose="020B0504020202020204" pitchFamily="34" charset="0"/>
              </a:rPr>
              <a:t>;</a:t>
            </a:r>
          </a:p>
          <a:p>
            <a:pPr algn="just">
              <a:spcBef>
                <a:spcPts val="300"/>
              </a:spcBef>
              <a:spcAft>
                <a:spcPts val="300"/>
              </a:spcAft>
            </a:pPr>
            <a:r>
              <a:rPr lang="it-IT" sz="1200" b="1">
                <a:latin typeface="Avenir Next LT Pro" panose="020B0504020202020204" pitchFamily="34" charset="0"/>
              </a:rPr>
              <a:t>T.A.R. Campania, Sez. III, 07/01/2020, n. 51</a:t>
            </a:r>
            <a:r>
              <a:rPr lang="it-IT" sz="1200">
                <a:latin typeface="Avenir Next LT Pro" panose="020B0504020202020204" pitchFamily="34" charset="0"/>
              </a:rPr>
              <a:t>: </a:t>
            </a:r>
            <a:r>
              <a:rPr lang="it-IT" sz="1200" i="1">
                <a:latin typeface="Avenir Next LT Pro" panose="020B0504020202020204" pitchFamily="34" charset="0"/>
              </a:rPr>
              <a:t>«tutte le quattro direttive del pacchetto muovono dalla premessa che la gestione dei rifiuti nell'Unione dovrebbe essere migliorata e trasformata in una gestione sostenibile dei materiali per salvaguardare, tutelare e migliorare la qualità dell'ambiente, proteggere la salute umana, garantire un utilizzo accorto, efficiente e razionale delle risorse naturali, in particolare promuovendo i principi dell'economia circolare. Ne deriva la previsione dell'attività di gestione rifiuti come attività sempre più specializzata e qualificata, per inserirsi nella cd. Economia circolare che segna la fine della economia usa e getta, e come tale improntata a sempre maggiore specializzazione»</a:t>
            </a:r>
            <a:r>
              <a:rPr lang="it-IT" sz="1200">
                <a:latin typeface="Avenir Next LT Pro" panose="020B0504020202020204" pitchFamily="34" charset="0"/>
              </a:rPr>
              <a:t>;</a:t>
            </a:r>
          </a:p>
          <a:p>
            <a:pPr algn="just">
              <a:spcBef>
                <a:spcPts val="300"/>
              </a:spcBef>
              <a:spcAft>
                <a:spcPts val="300"/>
              </a:spcAft>
            </a:pPr>
            <a:r>
              <a:rPr lang="it-IT" sz="1200" b="1">
                <a:latin typeface="Avenir Next LT Pro" panose="020B0504020202020204" pitchFamily="34" charset="0"/>
              </a:rPr>
              <a:t>T.A.R. Lazio, Sez. III ter, 25/10/2018, n. 10358</a:t>
            </a:r>
            <a:r>
              <a:rPr lang="it-IT" sz="1200">
                <a:latin typeface="Avenir Next LT Pro" panose="020B0504020202020204" pitchFamily="34" charset="0"/>
              </a:rPr>
              <a:t>: </a:t>
            </a:r>
            <a:r>
              <a:rPr lang="it-IT" sz="1200" i="1">
                <a:latin typeface="Avenir Next LT Pro" panose="020B0504020202020204" pitchFamily="34" charset="0"/>
              </a:rPr>
              <a:t>«(…) evidente portata innovativa e non ricognitiva, motivata dall'esigenza, frutto di una nuova valutazione del legislatore sull'argomento, di "ridurre l'impatto ambientale" e "realizzare processi di produzione in un'ottica di implementazione di un'economia circolare"».</a:t>
            </a:r>
            <a:endParaRPr lang="it-IT" sz="1200">
              <a:latin typeface="Avenir Next LT Pro" panose="020B0504020202020204" pitchFamily="34" charset="0"/>
            </a:endParaRPr>
          </a:p>
        </p:txBody>
      </p:sp>
      <p:sp>
        <p:nvSpPr>
          <p:cNvPr id="6" name="CasellaDiTesto 5">
            <a:extLst>
              <a:ext uri="{FF2B5EF4-FFF2-40B4-BE49-F238E27FC236}">
                <a16:creationId xmlns:a16="http://schemas.microsoft.com/office/drawing/2014/main" id="{9474E800-1EE1-43E9-B6C6-DC55CC742A7E}"/>
              </a:ext>
            </a:extLst>
          </p:cNvPr>
          <p:cNvSpPr txBox="1"/>
          <p:nvPr/>
        </p:nvSpPr>
        <p:spPr>
          <a:xfrm>
            <a:off x="707666" y="723316"/>
            <a:ext cx="8090854" cy="1200329"/>
          </a:xfrm>
          <a:prstGeom prst="rect">
            <a:avLst/>
          </a:prstGeom>
          <a:noFill/>
        </p:spPr>
        <p:txBody>
          <a:bodyPr wrap="square" rtlCol="0">
            <a:spAutoFit/>
          </a:bodyPr>
          <a:lstStyle/>
          <a:p>
            <a:pPr marL="285750" indent="-285750" algn="just">
              <a:buFont typeface="Arial" panose="020B0604020202020204" pitchFamily="34" charset="0"/>
              <a:buChar char="•"/>
            </a:pPr>
            <a:r>
              <a:rPr lang="it-IT" sz="1800">
                <a:effectLst/>
                <a:latin typeface="Calibri" panose="020F0502020204030204" pitchFamily="34" charset="0"/>
                <a:ea typeface="Calibri" panose="020F0502020204030204" pitchFamily="34" charset="0"/>
              </a:rPr>
              <a:t>Il concetto di economia circolare trova espressa menzione </a:t>
            </a:r>
            <a:r>
              <a:rPr lang="it-IT">
                <a:latin typeface="Calibri" panose="020F0502020204030204" pitchFamily="34" charset="0"/>
                <a:ea typeface="Calibri" panose="020F0502020204030204" pitchFamily="34" charset="0"/>
              </a:rPr>
              <a:t>anche nella recente </a:t>
            </a:r>
            <a:r>
              <a:rPr lang="it-IT" sz="1800">
                <a:effectLst/>
                <a:latin typeface="Calibri" panose="020F0502020204030204" pitchFamily="34" charset="0"/>
                <a:ea typeface="Calibri" panose="020F0502020204030204" pitchFamily="34" charset="0"/>
              </a:rPr>
              <a:t>giurisprudenza amministrativa, con recenti pronunce che ribadiscono il </a:t>
            </a:r>
            <a:r>
              <a:rPr lang="it-IT" sz="1800" i="1">
                <a:effectLst/>
                <a:latin typeface="Calibri" panose="020F0502020204030204" pitchFamily="34" charset="0"/>
                <a:ea typeface="Calibri" panose="020F0502020204030204" pitchFamily="34" charset="0"/>
              </a:rPr>
              <a:t>favor</a:t>
            </a:r>
            <a:r>
              <a:rPr lang="it-IT" sz="1800">
                <a:effectLst/>
                <a:latin typeface="Calibri" panose="020F0502020204030204" pitchFamily="34" charset="0"/>
                <a:ea typeface="Calibri" panose="020F0502020204030204" pitchFamily="34" charset="0"/>
              </a:rPr>
              <a:t>, rinvenibile già nella disciplina comunitaria, del reimpiego rispetto allo smaltimento, in assenza di criticità sul piano sanitario ed ambientale;</a:t>
            </a:r>
            <a:endParaRPr lang="it-IT"/>
          </a:p>
        </p:txBody>
      </p:sp>
      <p:sp>
        <p:nvSpPr>
          <p:cNvPr id="7" name="Rettangolo con angoli in alto arrotondati 6">
            <a:extLst>
              <a:ext uri="{FF2B5EF4-FFF2-40B4-BE49-F238E27FC236}">
                <a16:creationId xmlns:a16="http://schemas.microsoft.com/office/drawing/2014/main" id="{CB1FED23-9103-4FBE-9BEF-1F8002E471A9}"/>
              </a:ext>
            </a:extLst>
          </p:cNvPr>
          <p:cNvSpPr/>
          <p:nvPr/>
        </p:nvSpPr>
        <p:spPr>
          <a:xfrm>
            <a:off x="784176" y="2115681"/>
            <a:ext cx="2746203" cy="290194"/>
          </a:xfrm>
          <a:prstGeom prst="round2SameRect">
            <a:avLst>
              <a:gd name="adj1" fmla="val 16667"/>
              <a:gd name="adj2" fmla="val 12213"/>
            </a:avLst>
          </a:prstGeom>
          <a:ln w="12700" cap="flat" algn="ctr">
            <a:no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1400">
                <a:latin typeface="Forte" panose="03060902040502070203" pitchFamily="66" charset="0"/>
              </a:rPr>
              <a:t>La giurisprudenza amministrativa</a:t>
            </a:r>
          </a:p>
        </p:txBody>
      </p:sp>
    </p:spTree>
    <p:extLst>
      <p:ext uri="{BB962C8B-B14F-4D97-AF65-F5344CB8AC3E}">
        <p14:creationId xmlns:p14="http://schemas.microsoft.com/office/powerpoint/2010/main" val="39390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91B880-61CB-420F-88B9-4EBF257ABD6F}"/>
              </a:ext>
            </a:extLst>
          </p:cNvPr>
          <p:cNvSpPr>
            <a:spLocks noGrp="1"/>
          </p:cNvSpPr>
          <p:nvPr>
            <p:ph type="title"/>
          </p:nvPr>
        </p:nvSpPr>
        <p:spPr/>
        <p:txBody>
          <a:bodyPr/>
          <a:lstStyle/>
          <a:p>
            <a:pPr algn="ctr"/>
            <a:r>
              <a:rPr lang="it-IT" i="1"/>
              <a:t>La gerarchia dei rifiuti</a:t>
            </a:r>
          </a:p>
        </p:txBody>
      </p:sp>
      <p:sp>
        <p:nvSpPr>
          <p:cNvPr id="3" name="Segnaposto contenuto 2">
            <a:extLst>
              <a:ext uri="{FF2B5EF4-FFF2-40B4-BE49-F238E27FC236}">
                <a16:creationId xmlns:a16="http://schemas.microsoft.com/office/drawing/2014/main" id="{60F58B8E-2CCB-4F85-933F-37E76CF3A9E8}"/>
              </a:ext>
            </a:extLst>
          </p:cNvPr>
          <p:cNvSpPr>
            <a:spLocks noGrp="1"/>
          </p:cNvSpPr>
          <p:nvPr>
            <p:ph idx="1"/>
          </p:nvPr>
        </p:nvSpPr>
        <p:spPr>
          <a:xfrm>
            <a:off x="398784" y="725058"/>
            <a:ext cx="8344800" cy="4662000"/>
          </a:xfrm>
        </p:spPr>
        <p:txBody>
          <a:bodyPr>
            <a:normAutofit/>
          </a:bodyPr>
          <a:lstStyle/>
          <a:p>
            <a:pPr algn="just"/>
            <a:r>
              <a:rPr lang="it-IT" sz="1800"/>
              <a:t>L’articolo 4 della Direttiva n. 2008/98/CE stabilisce la recente gerarchia dei rifiuti recante l’ordine di priorità della normativa e della politica in materia di prevenzione e gestione dei rifiuti: </a:t>
            </a:r>
          </a:p>
          <a:p>
            <a:pPr marL="630238" indent="-447675" algn="just">
              <a:buFont typeface="+mj-lt"/>
              <a:buAutoNum type="alphaLcParenR"/>
            </a:pPr>
            <a:r>
              <a:rPr lang="it-IT" sz="1800"/>
              <a:t>prevenzione;</a:t>
            </a:r>
          </a:p>
          <a:p>
            <a:pPr marL="630238" indent="-447675" algn="just">
              <a:buFont typeface="+mj-lt"/>
              <a:buAutoNum type="alphaLcParenR"/>
            </a:pPr>
            <a:r>
              <a:rPr lang="it-IT" sz="1800"/>
              <a:t>preparazione per il riutilizzo;</a:t>
            </a:r>
          </a:p>
          <a:p>
            <a:pPr marL="630238" indent="-447675" algn="just">
              <a:buFont typeface="+mj-lt"/>
              <a:buAutoNum type="alphaLcParenR"/>
            </a:pPr>
            <a:r>
              <a:rPr lang="it-IT" sz="1800"/>
              <a:t>riciclaggio;</a:t>
            </a:r>
          </a:p>
          <a:p>
            <a:pPr marL="630238" indent="-447675" algn="just">
              <a:buFont typeface="+mj-lt"/>
              <a:buAutoNum type="alphaLcParenR"/>
            </a:pPr>
            <a:r>
              <a:rPr lang="it-IT" sz="1800"/>
              <a:t>recupero di altro tipo, per esempio il recupero di energia; e</a:t>
            </a:r>
          </a:p>
          <a:p>
            <a:pPr marL="630238" indent="-447675" algn="just">
              <a:buFont typeface="+mj-lt"/>
              <a:buAutoNum type="alphaLcParenR"/>
            </a:pPr>
            <a:r>
              <a:rPr lang="it-IT" sz="1800"/>
              <a:t>smaltimento.</a:t>
            </a:r>
          </a:p>
          <a:p>
            <a:pPr marL="182563" indent="0" algn="just">
              <a:buNone/>
            </a:pPr>
            <a:r>
              <a:rPr lang="it-IT" sz="1800"/>
              <a:t>Nell'applicare la gerarchia dei rifiuti, gli Stati membri adottano misure volte a incoraggiare le opzioni che danno il miglior risultato ambientale complessivo. </a:t>
            </a:r>
          </a:p>
          <a:p>
            <a:pPr marL="182563" indent="0" algn="just">
              <a:buNone/>
            </a:pPr>
            <a:endParaRPr lang="it-IT"/>
          </a:p>
        </p:txBody>
      </p:sp>
      <p:sp>
        <p:nvSpPr>
          <p:cNvPr id="4" name="Segnaposto numero diapositiva 3">
            <a:extLst>
              <a:ext uri="{FF2B5EF4-FFF2-40B4-BE49-F238E27FC236}">
                <a16:creationId xmlns:a16="http://schemas.microsoft.com/office/drawing/2014/main" id="{E238A946-6C7D-4673-9B41-1CA005EEFC11}"/>
              </a:ext>
            </a:extLst>
          </p:cNvPr>
          <p:cNvSpPr>
            <a:spLocks noGrp="1"/>
          </p:cNvSpPr>
          <p:nvPr>
            <p:ph type="sldNum" sz="quarter" idx="4"/>
          </p:nvPr>
        </p:nvSpPr>
        <p:spPr/>
        <p:txBody>
          <a:bodyPr/>
          <a:lstStyle/>
          <a:p>
            <a:fld id="{FEDAB2FA-DA73-9543-9206-10A2F1DC5EA0}" type="slidenum">
              <a:rPr lang="it-IT" smtClean="0"/>
              <a:t>6</a:t>
            </a:fld>
            <a:endParaRPr lang="it-IT"/>
          </a:p>
        </p:txBody>
      </p:sp>
      <p:sp>
        <p:nvSpPr>
          <p:cNvPr id="5" name="CasellaDiTesto 4">
            <a:extLst>
              <a:ext uri="{FF2B5EF4-FFF2-40B4-BE49-F238E27FC236}">
                <a16:creationId xmlns:a16="http://schemas.microsoft.com/office/drawing/2014/main" id="{331A2625-6C55-453A-A12E-4D650291E6EA}"/>
              </a:ext>
            </a:extLst>
          </p:cNvPr>
          <p:cNvSpPr txBox="1"/>
          <p:nvPr/>
        </p:nvSpPr>
        <p:spPr>
          <a:xfrm>
            <a:off x="661255" y="4175745"/>
            <a:ext cx="7819857" cy="1892826"/>
          </a:xfrm>
          <a:prstGeom prst="rect">
            <a:avLst/>
          </a:prstGeom>
          <a:solidFill>
            <a:schemeClr val="accent2">
              <a:lumMod val="20000"/>
              <a:lumOff val="80000"/>
            </a:schemeClr>
          </a:solidFill>
          <a:ln w="28575">
            <a:solidFill>
              <a:schemeClr val="accent2"/>
            </a:solidFill>
          </a:ln>
        </p:spPr>
        <p:txBody>
          <a:bodyPr wrap="square" rtlCol="0">
            <a:spAutoFit/>
          </a:bodyPr>
          <a:lstStyle/>
          <a:p>
            <a:pPr algn="just"/>
            <a:r>
              <a:rPr lang="it-IT" sz="1300" b="0" i="0" u="none" strike="noStrike" baseline="0">
                <a:latin typeface="Avenir Next LT Pro" panose="020B0504020202020204" pitchFamily="34" charset="0"/>
              </a:rPr>
              <a:t>«</a:t>
            </a:r>
            <a:r>
              <a:rPr lang="it-IT" sz="1300" b="0" i="1" u="none" strike="noStrike" baseline="0">
                <a:latin typeface="Avenir Next LT Pro" panose="020B0504020202020204" pitchFamily="34" charset="0"/>
              </a:rPr>
              <a:t>La gestione dei rifiuti riveste un ruolo preminente nell’economia circolare, perché determina il modo in cui è messa in pratica la gerarchia dei rifiuti dell’Unione. La gerarchia dei rifiuti stabilisce un ordine di priorità e assegna il primo posto alla prevenzione, seguita da preparazione per il riutilizzo, riciclaggio, recupero di energia e, da ultimo, smaltimento (in discarica, ad esempio). Questo principio mira a incoraggiare le opzioni che globalmente producono i migliori risultati sul piano ambientale. In base al modo in cui raccogliamo e gestiamo i rifiuti facciamo innalzare i tassi di riciclaggio e reimmettiamo nell’economia materiali di valore, oppure alimentiamo un sistema inefficiente in cui la maggior parte dei rifiuti riciclabili finisce nelle discariche o negli inceneritori, con effetti potenzialmente dannosi per l’ambiente e significative perdite economiche.»</a:t>
            </a:r>
            <a:endParaRPr lang="it-IT" sz="1300" i="1">
              <a:latin typeface="Avenir Next LT Pro" panose="020B0504020202020204" pitchFamily="34" charset="0"/>
            </a:endParaRPr>
          </a:p>
        </p:txBody>
      </p:sp>
      <p:sp>
        <p:nvSpPr>
          <p:cNvPr id="6" name="Rettangolo con angoli in alto arrotondati 5">
            <a:extLst>
              <a:ext uri="{FF2B5EF4-FFF2-40B4-BE49-F238E27FC236}">
                <a16:creationId xmlns:a16="http://schemas.microsoft.com/office/drawing/2014/main" id="{4937BBE2-7827-4BA0-A887-3E65E8F6D2FC}"/>
              </a:ext>
            </a:extLst>
          </p:cNvPr>
          <p:cNvSpPr/>
          <p:nvPr/>
        </p:nvSpPr>
        <p:spPr>
          <a:xfrm>
            <a:off x="555576" y="3907256"/>
            <a:ext cx="2845992" cy="290194"/>
          </a:xfrm>
          <a:prstGeom prst="round2SameRect">
            <a:avLst>
              <a:gd name="adj1" fmla="val 16667"/>
              <a:gd name="adj2" fmla="val 12213"/>
            </a:avLst>
          </a:prstGeom>
          <a:ln w="12700" cap="flat" algn="ctr">
            <a:no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1400">
                <a:latin typeface="Forte" panose="03060902040502070203" pitchFamily="66" charset="0"/>
              </a:rPr>
              <a:t>Comunicazione CE 2 dicembre 2015</a:t>
            </a:r>
          </a:p>
        </p:txBody>
      </p:sp>
    </p:spTree>
    <p:extLst>
      <p:ext uri="{BB962C8B-B14F-4D97-AF65-F5344CB8AC3E}">
        <p14:creationId xmlns:p14="http://schemas.microsoft.com/office/powerpoint/2010/main" val="3495658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C7B632-602D-4099-BBB0-3F9FC4F956DB}"/>
              </a:ext>
            </a:extLst>
          </p:cNvPr>
          <p:cNvSpPr>
            <a:spLocks noGrp="1"/>
          </p:cNvSpPr>
          <p:nvPr>
            <p:ph type="title"/>
          </p:nvPr>
        </p:nvSpPr>
        <p:spPr>
          <a:xfrm>
            <a:off x="456204" y="4974"/>
            <a:ext cx="8344800" cy="900000"/>
          </a:xfrm>
        </p:spPr>
        <p:txBody>
          <a:bodyPr>
            <a:normAutofit/>
          </a:bodyPr>
          <a:lstStyle/>
          <a:p>
            <a:pPr algn="ctr"/>
            <a:r>
              <a:rPr lang="it-IT" sz="3600" i="1"/>
              <a:t>La nozione di «rifiuto»</a:t>
            </a:r>
          </a:p>
        </p:txBody>
      </p:sp>
      <p:sp>
        <p:nvSpPr>
          <p:cNvPr id="3" name="Segnaposto contenuto 2">
            <a:extLst>
              <a:ext uri="{FF2B5EF4-FFF2-40B4-BE49-F238E27FC236}">
                <a16:creationId xmlns:a16="http://schemas.microsoft.com/office/drawing/2014/main" id="{9A5E8FC1-0D97-464D-AF6F-7F1B16FFE78C}"/>
              </a:ext>
            </a:extLst>
          </p:cNvPr>
          <p:cNvSpPr>
            <a:spLocks noGrp="1"/>
          </p:cNvSpPr>
          <p:nvPr>
            <p:ph idx="1"/>
          </p:nvPr>
        </p:nvSpPr>
        <p:spPr>
          <a:xfrm>
            <a:off x="398784" y="985976"/>
            <a:ext cx="8344800" cy="5093431"/>
          </a:xfrm>
        </p:spPr>
        <p:txBody>
          <a:bodyPr>
            <a:normAutofit/>
          </a:bodyPr>
          <a:lstStyle/>
          <a:p>
            <a:pPr algn="just">
              <a:spcAft>
                <a:spcPts val="600"/>
              </a:spcAft>
            </a:pPr>
            <a:r>
              <a:rPr lang="it-IT" sz="2400"/>
              <a:t>Coerentemente con l’art. 3 della Direttiva 2008/98/CE, ai sensi dell’art. 183, co. 1, lett. a) del D.Lgs. 152/2006, è definito </a:t>
            </a:r>
            <a:r>
              <a:rPr lang="it-IT" sz="2400" b="1"/>
              <a:t>rifiuto</a:t>
            </a:r>
            <a:r>
              <a:rPr lang="it-IT" sz="2400"/>
              <a:t> «</a:t>
            </a:r>
            <a:r>
              <a:rPr lang="it-IT" sz="2400" i="1"/>
              <a:t>qualsiasi sostanza od oggetto di cui il detentore si disfi o abbia l’intenzione o abbia l’obbligo di disfarsi</a:t>
            </a:r>
            <a:r>
              <a:rPr lang="it-IT" sz="2400"/>
              <a:t>».</a:t>
            </a:r>
            <a:endParaRPr lang="it-IT" sz="2800"/>
          </a:p>
          <a:p>
            <a:pPr marL="0" indent="0" algn="just">
              <a:buNone/>
            </a:pPr>
            <a:endParaRPr lang="it-IT"/>
          </a:p>
          <a:p>
            <a:pPr marL="0" indent="0" algn="just">
              <a:buNone/>
            </a:pPr>
            <a:endParaRPr lang="it-IT"/>
          </a:p>
          <a:p>
            <a:pPr marL="0" indent="0" algn="just">
              <a:buNone/>
            </a:pPr>
            <a:endParaRPr lang="it-IT"/>
          </a:p>
          <a:p>
            <a:pPr marL="0" indent="0" algn="just">
              <a:buNone/>
            </a:pPr>
            <a:endParaRPr lang="it-IT"/>
          </a:p>
        </p:txBody>
      </p:sp>
      <p:sp>
        <p:nvSpPr>
          <p:cNvPr id="4" name="Segnaposto numero diapositiva 3">
            <a:extLst>
              <a:ext uri="{FF2B5EF4-FFF2-40B4-BE49-F238E27FC236}">
                <a16:creationId xmlns:a16="http://schemas.microsoft.com/office/drawing/2014/main" id="{4C110DC9-C852-4C37-BE3B-124CFA0B5AE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EDAB2FA-DA73-9543-9206-10A2F1DC5EA0}" type="slidenum">
              <a:rPr kumimoji="0" lang="it-IT" sz="1100" b="0" i="0" u="none" strike="noStrike" kern="1200" cap="none" spc="0" normalizeH="0" baseline="0" noProof="0" smtClean="0">
                <a:ln>
                  <a:noFill/>
                </a:ln>
                <a:solidFill>
                  <a:srgbClr val="00263E"/>
                </a:solidFill>
                <a:effectLst/>
                <a:uLnTx/>
                <a:uFillTx/>
                <a:latin typeface="Calibri" panose="020F0502020204030204"/>
                <a:ea typeface="+mn-ea"/>
                <a:cs typeface="+mn-cs"/>
              </a:rPr>
              <a:t>7</a:t>
            </a:fld>
            <a:endParaRPr kumimoji="0" lang="it-IT" sz="1100" b="0" i="0" u="none" strike="noStrike" kern="1200" cap="none" spc="0" normalizeH="0" baseline="0" noProof="0">
              <a:ln>
                <a:noFill/>
              </a:ln>
              <a:solidFill>
                <a:srgbClr val="00263E"/>
              </a:solidFill>
              <a:effectLst/>
              <a:uLnTx/>
              <a:uFillTx/>
              <a:latin typeface="Calibri" panose="020F0502020204030204"/>
              <a:ea typeface="+mn-ea"/>
              <a:cs typeface="+mn-cs"/>
            </a:endParaRPr>
          </a:p>
        </p:txBody>
      </p:sp>
      <p:sp>
        <p:nvSpPr>
          <p:cNvPr id="6" name="Rettangolo con angoli in alto arrotondati 5">
            <a:extLst>
              <a:ext uri="{FF2B5EF4-FFF2-40B4-BE49-F238E27FC236}">
                <a16:creationId xmlns:a16="http://schemas.microsoft.com/office/drawing/2014/main" id="{161DE12E-F6C6-48AD-B6E8-EE9B4A772B61}"/>
              </a:ext>
            </a:extLst>
          </p:cNvPr>
          <p:cNvSpPr/>
          <p:nvPr/>
        </p:nvSpPr>
        <p:spPr>
          <a:xfrm>
            <a:off x="567871" y="2539859"/>
            <a:ext cx="3281115" cy="339228"/>
          </a:xfrm>
          <a:prstGeom prst="round2SameRect">
            <a:avLst>
              <a:gd name="adj1" fmla="val 16667"/>
              <a:gd name="adj2" fmla="val 16716"/>
            </a:avLst>
          </a:prstGeom>
          <a:ln w="12700" cap="flat" algn="ctr">
            <a:no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1400">
                <a:latin typeface="Forte" panose="03060902040502070203" pitchFamily="66" charset="0"/>
              </a:rPr>
              <a:t>Focus sull’interpretazione della nozione</a:t>
            </a:r>
          </a:p>
        </p:txBody>
      </p:sp>
      <p:sp>
        <p:nvSpPr>
          <p:cNvPr id="7" name="CasellaDiTesto 6">
            <a:extLst>
              <a:ext uri="{FF2B5EF4-FFF2-40B4-BE49-F238E27FC236}">
                <a16:creationId xmlns:a16="http://schemas.microsoft.com/office/drawing/2014/main" id="{04B2A28F-D7F2-42D8-B9FD-6FCC363174ED}"/>
              </a:ext>
            </a:extLst>
          </p:cNvPr>
          <p:cNvSpPr txBox="1"/>
          <p:nvPr/>
        </p:nvSpPr>
        <p:spPr>
          <a:xfrm>
            <a:off x="618305" y="2879087"/>
            <a:ext cx="8020597" cy="2913746"/>
          </a:xfrm>
          <a:prstGeom prst="rect">
            <a:avLst/>
          </a:prstGeom>
          <a:solidFill>
            <a:schemeClr val="accent2">
              <a:lumMod val="20000"/>
              <a:lumOff val="80000"/>
            </a:schemeClr>
          </a:solidFill>
          <a:ln w="28575">
            <a:solidFill>
              <a:schemeClr val="accent2"/>
            </a:solidFill>
          </a:ln>
        </p:spPr>
        <p:txBody>
          <a:bodyPr wrap="square" rtlCol="0">
            <a:spAutoFit/>
          </a:bodyPr>
          <a:lstStyle/>
          <a:p>
            <a:pPr algn="just">
              <a:lnSpc>
                <a:spcPct val="115000"/>
              </a:lnSpc>
              <a:spcAft>
                <a:spcPts val="300"/>
              </a:spcAft>
            </a:pPr>
            <a:r>
              <a:rPr lang="it-IT" sz="1300">
                <a:effectLst/>
                <a:latin typeface="Avenir Next LT Pro" panose="020B0504020202020204" pitchFamily="34" charset="0"/>
                <a:ea typeface="Arial Unicode MS"/>
                <a:cs typeface="Times New Roman" panose="02020603050405020304" pitchFamily="18" charset="0"/>
              </a:rPr>
              <a:t>Come chiarito nelle Linee Guida per l’interpretazione delle disposizioni chiave della Direttiva 2008/98/CE sui rifiuti, elaborate dalla Commissione Europea nel giugno 2012, i termini “</a:t>
            </a:r>
            <a:r>
              <a:rPr lang="it-IT" sz="1300" i="1">
                <a:effectLst/>
                <a:latin typeface="Avenir Next LT Pro" panose="020B0504020202020204" pitchFamily="34" charset="0"/>
                <a:ea typeface="Arial Unicode MS"/>
                <a:cs typeface="Times New Roman" panose="02020603050405020304" pitchFamily="18" charset="0"/>
              </a:rPr>
              <a:t>sostanza</a:t>
            </a:r>
            <a:r>
              <a:rPr lang="it-IT" sz="1300">
                <a:effectLst/>
                <a:latin typeface="Avenir Next LT Pro" panose="020B0504020202020204" pitchFamily="34" charset="0"/>
                <a:ea typeface="Arial Unicode MS"/>
                <a:cs typeface="Times New Roman" panose="02020603050405020304" pitchFamily="18" charset="0"/>
              </a:rPr>
              <a:t>” ed “</a:t>
            </a:r>
            <a:r>
              <a:rPr lang="it-IT" sz="1300" i="1">
                <a:effectLst/>
                <a:latin typeface="Avenir Next LT Pro" panose="020B0504020202020204" pitchFamily="34" charset="0"/>
                <a:ea typeface="Arial Unicode MS"/>
                <a:cs typeface="Times New Roman" panose="02020603050405020304" pitchFamily="18" charset="0"/>
              </a:rPr>
              <a:t>oggetto</a:t>
            </a:r>
            <a:r>
              <a:rPr lang="it-IT" sz="1300">
                <a:effectLst/>
                <a:latin typeface="Avenir Next LT Pro" panose="020B0504020202020204" pitchFamily="34" charset="0"/>
                <a:ea typeface="Arial Unicode MS"/>
                <a:cs typeface="Times New Roman" panose="02020603050405020304" pitchFamily="18" charset="0"/>
              </a:rPr>
              <a:t>” devono essere interpretati in senso ampio, con la conseguenza che </a:t>
            </a:r>
            <a:r>
              <a:rPr lang="it-IT" sz="1300" u="sng">
                <a:effectLst/>
                <a:latin typeface="Avenir Next LT Pro" panose="020B0504020202020204" pitchFamily="34" charset="0"/>
                <a:ea typeface="Arial Unicode MS"/>
                <a:cs typeface="Times New Roman" panose="02020603050405020304" pitchFamily="18" charset="0"/>
              </a:rPr>
              <a:t>ogni “</a:t>
            </a:r>
            <a:r>
              <a:rPr lang="it-IT" sz="1300" i="1" u="sng">
                <a:effectLst/>
                <a:latin typeface="Avenir Next LT Pro" panose="020B0504020202020204" pitchFamily="34" charset="0"/>
                <a:ea typeface="Arial Unicode MS"/>
                <a:cs typeface="Times New Roman" panose="02020603050405020304" pitchFamily="18" charset="0"/>
              </a:rPr>
              <a:t>sostanza</a:t>
            </a:r>
            <a:r>
              <a:rPr lang="it-IT" sz="1300" u="sng">
                <a:effectLst/>
                <a:latin typeface="Avenir Next LT Pro" panose="020B0504020202020204" pitchFamily="34" charset="0"/>
                <a:ea typeface="Arial Unicode MS"/>
                <a:cs typeface="Times New Roman" panose="02020603050405020304" pitchFamily="18" charset="0"/>
              </a:rPr>
              <a:t>” ed “</a:t>
            </a:r>
            <a:r>
              <a:rPr lang="it-IT" sz="1300" i="1" u="sng">
                <a:effectLst/>
                <a:latin typeface="Avenir Next LT Pro" panose="020B0504020202020204" pitchFamily="34" charset="0"/>
                <a:ea typeface="Arial Unicode MS"/>
                <a:cs typeface="Times New Roman" panose="02020603050405020304" pitchFamily="18" charset="0"/>
              </a:rPr>
              <a:t>oggetto</a:t>
            </a:r>
            <a:r>
              <a:rPr lang="it-IT" sz="1300" u="sng">
                <a:effectLst/>
                <a:latin typeface="Avenir Next LT Pro" panose="020B0504020202020204" pitchFamily="34" charset="0"/>
                <a:ea typeface="Arial Unicode MS"/>
                <a:cs typeface="Times New Roman" panose="02020603050405020304" pitchFamily="18" charset="0"/>
              </a:rPr>
              <a:t>” può essere rifiuto o non rifiuto</a:t>
            </a:r>
            <a:r>
              <a:rPr lang="it-IT" sz="1300">
                <a:latin typeface="Avenir Next LT Pro" panose="020B0504020202020204" pitchFamily="34" charset="0"/>
                <a:ea typeface="Arial Unicode MS"/>
                <a:cs typeface="Times New Roman" panose="02020603050405020304" pitchFamily="18" charset="0"/>
              </a:rPr>
              <a:t> ed assume invece </a:t>
            </a:r>
            <a:r>
              <a:rPr lang="it-IT" sz="1300">
                <a:effectLst/>
                <a:latin typeface="Avenir Next LT Pro" panose="020B0504020202020204" pitchFamily="34" charset="0"/>
                <a:ea typeface="Arial Unicode MS"/>
                <a:cs typeface="Times New Roman" panose="02020603050405020304" pitchFamily="18" charset="0"/>
              </a:rPr>
              <a:t>un ruolo centrale il concetto di “</a:t>
            </a:r>
            <a:r>
              <a:rPr lang="it-IT" sz="1300" i="1">
                <a:effectLst/>
                <a:latin typeface="Avenir Next LT Pro" panose="020B0504020202020204" pitchFamily="34" charset="0"/>
                <a:ea typeface="Arial Unicode MS"/>
                <a:cs typeface="Times New Roman" panose="02020603050405020304" pitchFamily="18" charset="0"/>
              </a:rPr>
              <a:t>disfarsi</a:t>
            </a:r>
            <a:r>
              <a:rPr lang="it-IT" sz="1300">
                <a:effectLst/>
                <a:latin typeface="Avenir Next LT Pro" panose="020B0504020202020204" pitchFamily="34" charset="0"/>
                <a:ea typeface="Arial Unicode MS"/>
                <a:cs typeface="Times New Roman" panose="02020603050405020304" pitchFamily="18" charset="0"/>
              </a:rPr>
              <a:t>” che è prospettato in tre diverse alternative (i.e. “</a:t>
            </a:r>
            <a:r>
              <a:rPr lang="it-IT" sz="1300" i="1">
                <a:effectLst/>
                <a:latin typeface="Avenir Next LT Pro" panose="020B0504020202020204" pitchFamily="34" charset="0"/>
                <a:ea typeface="Arial Unicode MS"/>
                <a:cs typeface="Times New Roman" panose="02020603050405020304" pitchFamily="18" charset="0"/>
              </a:rPr>
              <a:t>si disfi</a:t>
            </a:r>
            <a:r>
              <a:rPr lang="it-IT" sz="1300">
                <a:effectLst/>
                <a:latin typeface="Avenir Next LT Pro" panose="020B0504020202020204" pitchFamily="34" charset="0"/>
                <a:ea typeface="Arial Unicode MS"/>
                <a:cs typeface="Times New Roman" panose="02020603050405020304" pitchFamily="18" charset="0"/>
              </a:rPr>
              <a:t>”, “</a:t>
            </a:r>
            <a:r>
              <a:rPr lang="it-IT" sz="1300" i="1">
                <a:effectLst/>
                <a:latin typeface="Avenir Next LT Pro" panose="020B0504020202020204" pitchFamily="34" charset="0"/>
                <a:ea typeface="Arial Unicode MS"/>
                <a:cs typeface="Times New Roman" panose="02020603050405020304" pitchFamily="18" charset="0"/>
              </a:rPr>
              <a:t>abbia intenzione di disfarsi</a:t>
            </a:r>
            <a:r>
              <a:rPr lang="it-IT" sz="1300">
                <a:effectLst/>
                <a:latin typeface="Avenir Next LT Pro" panose="020B0504020202020204" pitchFamily="34" charset="0"/>
                <a:ea typeface="Arial Unicode MS"/>
                <a:cs typeface="Times New Roman" panose="02020603050405020304" pitchFamily="18" charset="0"/>
              </a:rPr>
              <a:t>” e “</a:t>
            </a:r>
            <a:r>
              <a:rPr lang="it-IT" sz="1300" i="1">
                <a:effectLst/>
                <a:latin typeface="Avenir Next LT Pro" panose="020B0504020202020204" pitchFamily="34" charset="0"/>
                <a:ea typeface="Arial Unicode MS"/>
                <a:cs typeface="Times New Roman" panose="02020603050405020304" pitchFamily="18" charset="0"/>
              </a:rPr>
              <a:t>abbia l’obbligo di disfarsi</a:t>
            </a:r>
            <a:r>
              <a:rPr lang="it-IT" sz="1300">
                <a:effectLst/>
                <a:latin typeface="Avenir Next LT Pro" panose="020B0504020202020204" pitchFamily="34" charset="0"/>
                <a:ea typeface="Arial Unicode MS"/>
                <a:cs typeface="Times New Roman" panose="02020603050405020304" pitchFamily="18" charset="0"/>
              </a:rPr>
              <a:t>”).</a:t>
            </a:r>
          </a:p>
          <a:p>
            <a:pPr algn="just">
              <a:lnSpc>
                <a:spcPct val="115000"/>
              </a:lnSpc>
              <a:spcAft>
                <a:spcPts val="300"/>
              </a:spcAft>
            </a:pPr>
            <a:r>
              <a:rPr lang="it-IT" sz="1300">
                <a:effectLst/>
                <a:latin typeface="Avenir Next LT Pro" panose="020B0504020202020204" pitchFamily="34" charset="0"/>
                <a:ea typeface="Arial Unicode MS"/>
                <a:cs typeface="Times New Roman" panose="02020603050405020304" pitchFamily="18" charset="0"/>
              </a:rPr>
              <a:t>Anche la giurisprudenza nazionale ha chiarito che la definizione di “</a:t>
            </a:r>
            <a:r>
              <a:rPr lang="it-IT" sz="1300" i="1">
                <a:effectLst/>
                <a:latin typeface="Avenir Next LT Pro" panose="020B0504020202020204" pitchFamily="34" charset="0"/>
                <a:ea typeface="Arial Unicode MS"/>
                <a:cs typeface="Times New Roman" panose="02020603050405020304" pitchFamily="18" charset="0"/>
              </a:rPr>
              <a:t>rifiuto</a:t>
            </a:r>
            <a:r>
              <a:rPr lang="it-IT" sz="1300">
                <a:effectLst/>
                <a:latin typeface="Avenir Next LT Pro" panose="020B0504020202020204" pitchFamily="34" charset="0"/>
                <a:ea typeface="Arial Unicode MS"/>
                <a:cs typeface="Times New Roman" panose="02020603050405020304" pitchFamily="18" charset="0"/>
              </a:rPr>
              <a:t>” “</a:t>
            </a:r>
            <a:r>
              <a:rPr lang="it-IT" sz="1300" i="1">
                <a:effectLst/>
                <a:latin typeface="Avenir Next LT Pro" panose="020B0504020202020204" pitchFamily="34" charset="0"/>
                <a:ea typeface="Arial Unicode MS"/>
                <a:cs typeface="Times New Roman" panose="02020603050405020304" pitchFamily="18" charset="0"/>
              </a:rPr>
              <a:t>non si caratterizza per la individuazione di elementi intrinseci di determinati oggetti o sostanze che, se presenti, ne determinano la qualificazione come rifiuto, quanto, piuttosto, di una </a:t>
            </a:r>
            <a:r>
              <a:rPr lang="it-IT" sz="1300" i="1" u="sng">
                <a:effectLst/>
                <a:latin typeface="Avenir Next LT Pro" panose="020B0504020202020204" pitchFamily="34" charset="0"/>
                <a:ea typeface="Arial Unicode MS"/>
                <a:cs typeface="Times New Roman" panose="02020603050405020304" pitchFamily="18" charset="0"/>
              </a:rPr>
              <a:t>definizione di tipo funzionale, essendo rifiuto tutto ciò di cui il detentore si sia disfatto ovvero intenda disfarsi o sia obbligato a farlo</a:t>
            </a:r>
            <a:r>
              <a:rPr lang="it-IT" sz="1300">
                <a:effectLst/>
                <a:latin typeface="Avenir Next LT Pro" panose="020B0504020202020204" pitchFamily="34" charset="0"/>
                <a:ea typeface="Arial Unicode MS"/>
                <a:cs typeface="Times New Roman" panose="02020603050405020304" pitchFamily="18" charset="0"/>
              </a:rPr>
              <a:t>” (</a:t>
            </a:r>
            <a:r>
              <a:rPr lang="it-IT" sz="1300" i="1">
                <a:effectLst/>
                <a:latin typeface="Avenir Next LT Pro" panose="020B0504020202020204" pitchFamily="34" charset="0"/>
                <a:ea typeface="Arial Unicode MS"/>
                <a:cs typeface="Times New Roman" panose="02020603050405020304" pitchFamily="18" charset="0"/>
              </a:rPr>
              <a:t>e.g.</a:t>
            </a:r>
            <a:r>
              <a:rPr lang="it-IT" sz="1300">
                <a:effectLst/>
                <a:latin typeface="Avenir Next LT Pro" panose="020B0504020202020204" pitchFamily="34" charset="0"/>
                <a:ea typeface="Arial Unicode MS"/>
                <a:cs typeface="Times New Roman" panose="02020603050405020304" pitchFamily="18" charset="0"/>
              </a:rPr>
              <a:t> Cass. pen., sez. III, 20 gennaio 2015, n. 29069; TAR Piemonte, sez. II, 4 dicembre 2017, n. 1303). </a:t>
            </a:r>
          </a:p>
          <a:p>
            <a:pPr algn="just">
              <a:lnSpc>
                <a:spcPct val="115000"/>
              </a:lnSpc>
              <a:spcAft>
                <a:spcPts val="300"/>
              </a:spcAft>
            </a:pPr>
            <a:r>
              <a:rPr lang="it-IT" sz="1300">
                <a:effectLst/>
                <a:latin typeface="Avenir Next LT Pro" panose="020B0504020202020204" pitchFamily="34" charset="0"/>
                <a:ea typeface="Arial Unicode MS"/>
                <a:cs typeface="Times New Roman" panose="02020603050405020304" pitchFamily="18" charset="0"/>
              </a:rPr>
              <a:t>Senonché nessuna previsione normativa chiarisce, definendolo, il concetto di “</a:t>
            </a:r>
            <a:r>
              <a:rPr lang="it-IT" sz="1300" i="1">
                <a:effectLst/>
                <a:latin typeface="Avenir Next LT Pro" panose="020B0504020202020204" pitchFamily="34" charset="0"/>
                <a:ea typeface="Arial Unicode MS"/>
                <a:cs typeface="Times New Roman" panose="02020603050405020304" pitchFamily="18" charset="0"/>
              </a:rPr>
              <a:t>disfarsi</a:t>
            </a:r>
            <a:r>
              <a:rPr lang="it-IT" sz="1300">
                <a:effectLst/>
                <a:latin typeface="Avenir Next LT Pro" panose="020B0504020202020204" pitchFamily="34" charset="0"/>
                <a:ea typeface="Arial Unicode MS"/>
                <a:cs typeface="Times New Roman" panose="02020603050405020304" pitchFamily="18" charset="0"/>
              </a:rPr>
              <a:t>”. </a:t>
            </a:r>
          </a:p>
        </p:txBody>
      </p:sp>
    </p:spTree>
    <p:extLst>
      <p:ext uri="{BB962C8B-B14F-4D97-AF65-F5344CB8AC3E}">
        <p14:creationId xmlns:p14="http://schemas.microsoft.com/office/powerpoint/2010/main" val="1193322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15CCE9-2DA9-46C4-9E6F-9CFF207666D5}"/>
              </a:ext>
            </a:extLst>
          </p:cNvPr>
          <p:cNvSpPr>
            <a:spLocks noGrp="1"/>
          </p:cNvSpPr>
          <p:nvPr>
            <p:ph type="title"/>
          </p:nvPr>
        </p:nvSpPr>
        <p:spPr/>
        <p:txBody>
          <a:bodyPr/>
          <a:lstStyle/>
          <a:p>
            <a:pPr algn="ctr"/>
            <a:r>
              <a:rPr lang="it-IT" i="1"/>
              <a:t>Criteri</a:t>
            </a:r>
          </a:p>
        </p:txBody>
      </p:sp>
      <p:sp>
        <p:nvSpPr>
          <p:cNvPr id="3" name="Segnaposto contenuto 2">
            <a:extLst>
              <a:ext uri="{FF2B5EF4-FFF2-40B4-BE49-F238E27FC236}">
                <a16:creationId xmlns:a16="http://schemas.microsoft.com/office/drawing/2014/main" id="{BF3F8EC2-E8CC-49AD-93DD-47DA03D4CCDB}"/>
              </a:ext>
            </a:extLst>
          </p:cNvPr>
          <p:cNvSpPr>
            <a:spLocks noGrp="1"/>
          </p:cNvSpPr>
          <p:nvPr>
            <p:ph idx="1"/>
          </p:nvPr>
        </p:nvSpPr>
        <p:spPr>
          <a:xfrm>
            <a:off x="409965" y="731520"/>
            <a:ext cx="8344800" cy="5405120"/>
          </a:xfrm>
        </p:spPr>
        <p:txBody>
          <a:bodyPr>
            <a:normAutofit/>
          </a:bodyPr>
          <a:lstStyle/>
          <a:p>
            <a:pPr algn="just"/>
            <a:r>
              <a:rPr lang="it-IT" sz="1800"/>
              <a:t>La CGUE è intervenuta sottolineando come </a:t>
            </a:r>
            <a:r>
              <a:rPr lang="it-IT" sz="1800">
                <a:ea typeface="Arial Unicode MS"/>
                <a:cs typeface="Times New Roman" panose="02020603050405020304" pitchFamily="18" charset="0"/>
              </a:rPr>
              <a:t>il termine “</a:t>
            </a:r>
            <a:r>
              <a:rPr lang="it-IT" sz="1800" i="1">
                <a:ea typeface="Arial Unicode MS"/>
                <a:cs typeface="Times New Roman" panose="02020603050405020304" pitchFamily="18" charset="0"/>
              </a:rPr>
              <a:t>disfarsi</a:t>
            </a:r>
            <a:r>
              <a:rPr lang="it-IT" sz="1800">
                <a:ea typeface="Arial Unicode MS"/>
                <a:cs typeface="Times New Roman" panose="02020603050405020304" pitchFamily="18" charset="0"/>
              </a:rPr>
              <a:t>” e, dunque, la nozione di “</a:t>
            </a:r>
            <a:r>
              <a:rPr lang="it-IT" sz="1800" i="1">
                <a:ea typeface="Arial Unicode MS"/>
                <a:cs typeface="Times New Roman" panose="02020603050405020304" pitchFamily="18" charset="0"/>
              </a:rPr>
              <a:t>rifiuto</a:t>
            </a:r>
            <a:r>
              <a:rPr lang="it-IT" sz="1800">
                <a:ea typeface="Arial Unicode MS"/>
                <a:cs typeface="Times New Roman" panose="02020603050405020304" pitchFamily="18" charset="0"/>
              </a:rPr>
              <a:t>”, non possano essere interpretati in modo restrittivo: al </a:t>
            </a:r>
            <a:r>
              <a:rPr lang="it-IT" sz="1800"/>
              <a:t>fine di capire se un prodotto è stato, è destinato o deve essere scartato, deve essere effettuata una valutazione con riferimento a tutte le circostanze esistenti nei singoli casi (cioè, caso per caso).</a:t>
            </a:r>
          </a:p>
          <a:p>
            <a:pPr algn="just"/>
            <a:endParaRPr lang="it-IT" sz="100"/>
          </a:p>
          <a:p>
            <a:pPr marL="447675" indent="-265113">
              <a:buAutoNum type="alphaLcParenR"/>
            </a:pPr>
            <a:r>
              <a:rPr lang="it-IT" sz="1800" b="1" i="1" u="sng"/>
              <a:t>Concetto di utilità/ingrombro</a:t>
            </a:r>
            <a:r>
              <a:rPr lang="it-IT" sz="1800"/>
              <a:t>: </a:t>
            </a:r>
          </a:p>
          <a:p>
            <a:pPr marL="639763" indent="-457200">
              <a:buAutoNum type="alphaLcParenR"/>
            </a:pPr>
            <a:endParaRPr lang="it-IT" sz="1800"/>
          </a:p>
          <a:p>
            <a:pPr marL="182563" indent="0">
              <a:buNone/>
            </a:pPr>
            <a:endParaRPr lang="it-IT"/>
          </a:p>
          <a:p>
            <a:pPr marL="182563" indent="0">
              <a:buNone/>
            </a:pPr>
            <a:endParaRPr lang="it-IT"/>
          </a:p>
          <a:p>
            <a:pPr marL="182563" indent="0">
              <a:buNone/>
            </a:pPr>
            <a:endParaRPr lang="it-IT"/>
          </a:p>
          <a:p>
            <a:pPr marL="447675" indent="-265113">
              <a:buNone/>
              <a:tabLst>
                <a:tab pos="720725" algn="l"/>
              </a:tabLst>
            </a:pPr>
            <a:r>
              <a:rPr lang="it-IT" sz="1800" b="1" i="1"/>
              <a:t>b)</a:t>
            </a:r>
            <a:r>
              <a:rPr lang="it-IT" sz="1800"/>
              <a:t> </a:t>
            </a:r>
            <a:r>
              <a:rPr lang="it-IT" sz="1800" b="1" i="1" u="sng"/>
              <a:t>Certezza del riutilizzo del bene secondo la sua destinazione originaria</a:t>
            </a:r>
          </a:p>
          <a:p>
            <a:pPr marL="639763" indent="-457200">
              <a:buFont typeface="Arial" panose="020B0604020202020204" pitchFamily="34" charset="0"/>
              <a:buAutoNum type="alphaLcParenR"/>
            </a:pPr>
            <a:endParaRPr lang="it-IT" sz="2000"/>
          </a:p>
          <a:p>
            <a:pPr marL="639763" indent="-457200">
              <a:buFont typeface="Arial" panose="020B0604020202020204" pitchFamily="34" charset="0"/>
              <a:buAutoNum type="alphaLcParenR"/>
            </a:pPr>
            <a:endParaRPr lang="it-IT" sz="2000"/>
          </a:p>
          <a:p>
            <a:pPr marL="639763" indent="-457200">
              <a:buFont typeface="Arial" panose="020B0604020202020204" pitchFamily="34" charset="0"/>
              <a:buAutoNum type="alphaLcParenR"/>
            </a:pPr>
            <a:endParaRPr lang="it-IT" sz="2000"/>
          </a:p>
        </p:txBody>
      </p:sp>
      <p:sp>
        <p:nvSpPr>
          <p:cNvPr id="4" name="Segnaposto numero diapositiva 3">
            <a:extLst>
              <a:ext uri="{FF2B5EF4-FFF2-40B4-BE49-F238E27FC236}">
                <a16:creationId xmlns:a16="http://schemas.microsoft.com/office/drawing/2014/main" id="{CB33D262-5180-4070-8CCF-B71E87BCE55F}"/>
              </a:ext>
            </a:extLst>
          </p:cNvPr>
          <p:cNvSpPr>
            <a:spLocks noGrp="1"/>
          </p:cNvSpPr>
          <p:nvPr>
            <p:ph type="sldNum" sz="quarter" idx="4"/>
          </p:nvPr>
        </p:nvSpPr>
        <p:spPr/>
        <p:txBody>
          <a:bodyPr/>
          <a:lstStyle/>
          <a:p>
            <a:fld id="{FEDAB2FA-DA73-9543-9206-10A2F1DC5EA0}" type="slidenum">
              <a:rPr lang="it-IT" smtClean="0"/>
              <a:t>8</a:t>
            </a:fld>
            <a:endParaRPr lang="it-IT"/>
          </a:p>
        </p:txBody>
      </p:sp>
      <p:sp>
        <p:nvSpPr>
          <p:cNvPr id="5" name="Rettangolo con angoli in alto arrotondati 4">
            <a:extLst>
              <a:ext uri="{FF2B5EF4-FFF2-40B4-BE49-F238E27FC236}">
                <a16:creationId xmlns:a16="http://schemas.microsoft.com/office/drawing/2014/main" id="{058D884C-AD3F-40CB-A795-04B5D8CC5FB4}"/>
              </a:ext>
            </a:extLst>
          </p:cNvPr>
          <p:cNvSpPr/>
          <p:nvPr/>
        </p:nvSpPr>
        <p:spPr>
          <a:xfrm>
            <a:off x="866694" y="2584224"/>
            <a:ext cx="4399966" cy="315835"/>
          </a:xfrm>
          <a:prstGeom prst="round2SameRect">
            <a:avLst>
              <a:gd name="adj1" fmla="val 16667"/>
              <a:gd name="adj2" fmla="val 15710"/>
            </a:avLst>
          </a:prstGeom>
          <a:ln w="12700" cap="flat" algn="ctr">
            <a:no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it-IT" sz="1400">
                <a:latin typeface="Forte" panose="03060902040502070203" pitchFamily="66" charset="0"/>
              </a:rPr>
              <a:t>Sentenza del 12 dicembre 2013, C-241/12 e C-242/12, § 42;</a:t>
            </a:r>
            <a:endParaRPr lang="it-IT" sz="1200">
              <a:latin typeface="Forte" panose="03060902040502070203" pitchFamily="66" charset="0"/>
            </a:endParaRPr>
          </a:p>
        </p:txBody>
      </p:sp>
      <p:sp>
        <p:nvSpPr>
          <p:cNvPr id="6" name="CasellaDiTesto 5">
            <a:extLst>
              <a:ext uri="{FF2B5EF4-FFF2-40B4-BE49-F238E27FC236}">
                <a16:creationId xmlns:a16="http://schemas.microsoft.com/office/drawing/2014/main" id="{FE181CA4-32B1-429F-8C21-B8941B0795E2}"/>
              </a:ext>
            </a:extLst>
          </p:cNvPr>
          <p:cNvSpPr txBox="1"/>
          <p:nvPr/>
        </p:nvSpPr>
        <p:spPr>
          <a:xfrm>
            <a:off x="935545" y="2897228"/>
            <a:ext cx="7798490" cy="1065869"/>
          </a:xfrm>
          <a:prstGeom prst="rect">
            <a:avLst/>
          </a:prstGeom>
          <a:solidFill>
            <a:schemeClr val="accent2">
              <a:lumMod val="20000"/>
              <a:lumOff val="80000"/>
            </a:schemeClr>
          </a:solidFill>
          <a:ln w="28575">
            <a:solidFill>
              <a:schemeClr val="accent2"/>
            </a:solidFill>
          </a:ln>
        </p:spPr>
        <p:txBody>
          <a:bodyPr wrap="square" rtlCol="0">
            <a:spAutoFit/>
          </a:bodyPr>
          <a:lstStyle/>
          <a:p>
            <a:pPr algn="just">
              <a:lnSpc>
                <a:spcPct val="115000"/>
              </a:lnSpc>
              <a:spcAft>
                <a:spcPts val="1000"/>
              </a:spcAft>
            </a:pPr>
            <a:r>
              <a:rPr lang="it-IT" sz="1400" b="0" i="0">
                <a:solidFill>
                  <a:srgbClr val="000000"/>
                </a:solidFill>
                <a:effectLst/>
                <a:latin typeface="Avenir Next LT Pro" panose="020B0504020202020204" pitchFamily="34" charset="0"/>
              </a:rPr>
              <a:t>«</a:t>
            </a:r>
            <a:r>
              <a:rPr lang="it-IT" sz="1400" i="1">
                <a:solidFill>
                  <a:srgbClr val="000000"/>
                </a:solidFill>
                <a:latin typeface="Avenir Next LT Pro" panose="020B0504020202020204" pitchFamily="34" charset="0"/>
              </a:rPr>
              <a:t>O</a:t>
            </a:r>
            <a:r>
              <a:rPr lang="it-IT" sz="1400" b="0" i="1">
                <a:solidFill>
                  <a:srgbClr val="000000"/>
                </a:solidFill>
                <a:effectLst/>
                <a:latin typeface="Avenir Next LT Pro" panose="020B0504020202020204" pitchFamily="34" charset="0"/>
              </a:rPr>
              <a:t>ccorre prestare particolare attenzione alla circostanza che l’oggetto o la sostanza di cui trattasi </a:t>
            </a:r>
            <a:r>
              <a:rPr lang="it-IT" sz="1400" b="1" i="1">
                <a:solidFill>
                  <a:srgbClr val="000000"/>
                </a:solidFill>
                <a:effectLst/>
                <a:latin typeface="Avenir Next LT Pro" panose="020B0504020202020204" pitchFamily="34" charset="0"/>
              </a:rPr>
              <a:t>non abbia o non abbia più alcuna utilità per il suo detentore</a:t>
            </a:r>
            <a:r>
              <a:rPr lang="it-IT" sz="1400" b="0" i="1">
                <a:solidFill>
                  <a:srgbClr val="000000"/>
                </a:solidFill>
                <a:effectLst/>
                <a:latin typeface="Avenir Next LT Pro" panose="020B0504020202020204" pitchFamily="34" charset="0"/>
              </a:rPr>
              <a:t>, sicché tale oggetto o tale sostanza costituirebbe un </a:t>
            </a:r>
            <a:r>
              <a:rPr lang="it-IT" sz="1400" b="1" i="1">
                <a:solidFill>
                  <a:srgbClr val="000000"/>
                </a:solidFill>
                <a:effectLst/>
                <a:latin typeface="Avenir Next LT Pro" panose="020B0504020202020204" pitchFamily="34" charset="0"/>
              </a:rPr>
              <a:t>ingombro di cui egli cerchi di disfarsi</a:t>
            </a:r>
            <a:r>
              <a:rPr lang="it-IT" sz="1400" b="0" i="1">
                <a:solidFill>
                  <a:srgbClr val="000000"/>
                </a:solidFill>
                <a:effectLst/>
                <a:latin typeface="Avenir Next LT Pro" panose="020B0504020202020204" pitchFamily="34" charset="0"/>
              </a:rPr>
              <a:t>» </a:t>
            </a:r>
            <a:r>
              <a:rPr lang="it-IT" sz="1400">
                <a:latin typeface="Avenir Next LT Pro" panose="020B0504020202020204" pitchFamily="34" charset="0"/>
              </a:rPr>
              <a:t>[Anche sentenza 4 luglio 2019, causa C-624/17].</a:t>
            </a:r>
            <a:endParaRPr lang="it-IT" sz="1400">
              <a:effectLst/>
              <a:latin typeface="Avenir Next LT Pro" panose="020B0504020202020204" pitchFamily="34" charset="0"/>
              <a:ea typeface="Arial Unicode MS"/>
              <a:cs typeface="Times New Roman" panose="02020603050405020304" pitchFamily="18" charset="0"/>
            </a:endParaRPr>
          </a:p>
        </p:txBody>
      </p:sp>
      <p:sp>
        <p:nvSpPr>
          <p:cNvPr id="8" name="CasellaDiTesto 7">
            <a:extLst>
              <a:ext uri="{FF2B5EF4-FFF2-40B4-BE49-F238E27FC236}">
                <a16:creationId xmlns:a16="http://schemas.microsoft.com/office/drawing/2014/main" id="{E01214D3-1276-4ECC-8D98-8BC2B76E665A}"/>
              </a:ext>
            </a:extLst>
          </p:cNvPr>
          <p:cNvSpPr txBox="1"/>
          <p:nvPr/>
        </p:nvSpPr>
        <p:spPr>
          <a:xfrm>
            <a:off x="935545" y="4750335"/>
            <a:ext cx="7798490" cy="1384418"/>
          </a:xfrm>
          <a:prstGeom prst="rect">
            <a:avLst/>
          </a:prstGeom>
          <a:solidFill>
            <a:schemeClr val="accent2">
              <a:lumMod val="20000"/>
              <a:lumOff val="80000"/>
            </a:schemeClr>
          </a:solidFill>
          <a:ln w="28575">
            <a:solidFill>
              <a:schemeClr val="accent2"/>
            </a:solidFill>
          </a:ln>
        </p:spPr>
        <p:txBody>
          <a:bodyPr wrap="square" rtlCol="0">
            <a:spAutoFit/>
          </a:bodyPr>
          <a:lstStyle/>
          <a:p>
            <a:pPr algn="just">
              <a:lnSpc>
                <a:spcPct val="115000"/>
              </a:lnSpc>
              <a:spcAft>
                <a:spcPts val="1000"/>
              </a:spcAft>
            </a:pPr>
            <a:r>
              <a:rPr lang="it-IT" sz="1200" i="1">
                <a:solidFill>
                  <a:srgbClr val="000000"/>
                </a:solidFill>
                <a:latin typeface="Avenir Next LT Pro" panose="020B0504020202020204" pitchFamily="34" charset="0"/>
              </a:rPr>
              <a:t>«non sarebbe in alcun modo giustificato assoggettare alle disposizioni della direttiva 2006/12 […] beni, sostanze o prodotti che il detentore intende sfruttare o commercializzare in condizioni vantaggiose indipendentemente da una qualsiasi operazione di recupero. Tuttavia, alla luce dell’obbligo di procedere a un’interpretazione estensiva della nozione di «rifiuto», occorre circoscrivere tale argomentazione alle situazioni in cui </a:t>
            </a:r>
            <a:r>
              <a:rPr lang="it-IT" sz="1200" b="1" i="1">
                <a:solidFill>
                  <a:srgbClr val="000000"/>
                </a:solidFill>
                <a:latin typeface="Avenir Next LT Pro" panose="020B0504020202020204" pitchFamily="34" charset="0"/>
              </a:rPr>
              <a:t>il riutilizzo del bene o della sostanza in questione non sia soltanto eventuale ma certo </a:t>
            </a:r>
            <a:r>
              <a:rPr lang="it-IT" sz="1200" i="1">
                <a:solidFill>
                  <a:srgbClr val="000000"/>
                </a:solidFill>
                <a:latin typeface="Avenir Next LT Pro" panose="020B0504020202020204" pitchFamily="34" charset="0"/>
              </a:rPr>
              <a:t>[…]» </a:t>
            </a:r>
            <a:r>
              <a:rPr lang="it-IT" sz="1200">
                <a:solidFill>
                  <a:srgbClr val="000000"/>
                </a:solidFill>
                <a:latin typeface="Avenir Next LT Pro" panose="020B0504020202020204" pitchFamily="34" charset="0"/>
              </a:rPr>
              <a:t>[per analogia, anche sen</a:t>
            </a:r>
            <a:r>
              <a:rPr lang="it-IT" sz="1200">
                <a:latin typeface="Avenir Next LT Pro" panose="020B0504020202020204" pitchFamily="34" charset="0"/>
              </a:rPr>
              <a:t>tenza </a:t>
            </a:r>
            <a:r>
              <a:rPr lang="it-IT" sz="1200">
                <a:solidFill>
                  <a:srgbClr val="000000"/>
                </a:solidFill>
                <a:latin typeface="Avenir Next LT Pro" panose="020B0504020202020204" pitchFamily="34" charset="0"/>
              </a:rPr>
              <a:t>4 luglio 2019, causa C-624/17.</a:t>
            </a:r>
          </a:p>
        </p:txBody>
      </p:sp>
      <p:sp>
        <p:nvSpPr>
          <p:cNvPr id="9" name="CasellaDiTesto 8">
            <a:extLst>
              <a:ext uri="{FF2B5EF4-FFF2-40B4-BE49-F238E27FC236}">
                <a16:creationId xmlns:a16="http://schemas.microsoft.com/office/drawing/2014/main" id="{FE95E84E-6BDB-4F2A-8FD7-5ECDB7557F33}"/>
              </a:ext>
            </a:extLst>
          </p:cNvPr>
          <p:cNvSpPr txBox="1"/>
          <p:nvPr/>
        </p:nvSpPr>
        <p:spPr>
          <a:xfrm>
            <a:off x="8115909" y="380227"/>
            <a:ext cx="663430" cy="400110"/>
          </a:xfrm>
          <a:prstGeom prst="rect">
            <a:avLst/>
          </a:prstGeom>
          <a:noFill/>
        </p:spPr>
        <p:txBody>
          <a:bodyPr wrap="square" rtlCol="0">
            <a:spAutoFit/>
          </a:bodyPr>
          <a:lstStyle/>
          <a:p>
            <a:pPr algn="r"/>
            <a:r>
              <a:rPr lang="it-IT" sz="2000">
                <a:solidFill>
                  <a:srgbClr val="002060"/>
                </a:solidFill>
              </a:rPr>
              <a:t>1/2</a:t>
            </a:r>
          </a:p>
        </p:txBody>
      </p:sp>
      <p:sp>
        <p:nvSpPr>
          <p:cNvPr id="10" name="Rettangolo con angoli in alto arrotondati 9">
            <a:extLst>
              <a:ext uri="{FF2B5EF4-FFF2-40B4-BE49-F238E27FC236}">
                <a16:creationId xmlns:a16="http://schemas.microsoft.com/office/drawing/2014/main" id="{F84EFFBE-C308-4F85-8FCB-890D9E063124}"/>
              </a:ext>
            </a:extLst>
          </p:cNvPr>
          <p:cNvSpPr/>
          <p:nvPr/>
        </p:nvSpPr>
        <p:spPr>
          <a:xfrm>
            <a:off x="866694" y="4440161"/>
            <a:ext cx="4399966" cy="315835"/>
          </a:xfrm>
          <a:prstGeom prst="round2SameRect">
            <a:avLst>
              <a:gd name="adj1" fmla="val 16667"/>
              <a:gd name="adj2" fmla="val 20199"/>
            </a:avLst>
          </a:prstGeom>
          <a:ln w="12700" cap="flat" algn="ctr">
            <a:no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it-IT" sz="1400">
                <a:latin typeface="Forte" panose="03060902040502070203" pitchFamily="66" charset="0"/>
              </a:rPr>
              <a:t>Sentenza del 12 dicembre 2013, C-241/12 e C-242/12, § 53;</a:t>
            </a:r>
            <a:endParaRPr lang="it-IT" sz="1200">
              <a:latin typeface="Forte" panose="03060902040502070203" pitchFamily="66" charset="0"/>
            </a:endParaRPr>
          </a:p>
        </p:txBody>
      </p:sp>
    </p:spTree>
    <p:extLst>
      <p:ext uri="{BB962C8B-B14F-4D97-AF65-F5344CB8AC3E}">
        <p14:creationId xmlns:p14="http://schemas.microsoft.com/office/powerpoint/2010/main" val="2863162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67D8B13-EC3B-4759-87C5-074EFD30F7CA}"/>
              </a:ext>
            </a:extLst>
          </p:cNvPr>
          <p:cNvSpPr>
            <a:spLocks noGrp="1"/>
          </p:cNvSpPr>
          <p:nvPr>
            <p:ph idx="1"/>
          </p:nvPr>
        </p:nvSpPr>
        <p:spPr>
          <a:xfrm>
            <a:off x="399600" y="711200"/>
            <a:ext cx="8344800" cy="5203600"/>
          </a:xfrm>
        </p:spPr>
        <p:txBody>
          <a:bodyPr>
            <a:normAutofit/>
          </a:bodyPr>
          <a:lstStyle/>
          <a:p>
            <a:pPr marL="265113" indent="-265113">
              <a:buAutoNum type="alphaLcParenR" startAt="3"/>
            </a:pPr>
            <a:r>
              <a:rPr lang="it-IT" sz="1800" b="1" i="1" u="sng"/>
              <a:t>Vantaggio finanziario</a:t>
            </a:r>
            <a:r>
              <a:rPr lang="it-IT" sz="1800" b="1" i="1"/>
              <a:t>;</a:t>
            </a:r>
            <a:r>
              <a:rPr lang="it-IT" sz="1800" b="1" i="1" u="sng"/>
              <a:t> </a:t>
            </a:r>
          </a:p>
          <a:p>
            <a:pPr marL="0" indent="0">
              <a:buNone/>
            </a:pPr>
            <a:endParaRPr lang="it-IT"/>
          </a:p>
          <a:p>
            <a:pPr marL="0" indent="0">
              <a:buNone/>
            </a:pPr>
            <a:endParaRPr lang="it-IT"/>
          </a:p>
          <a:p>
            <a:pPr marL="0" indent="0">
              <a:buNone/>
            </a:pPr>
            <a:endParaRPr lang="it-IT"/>
          </a:p>
          <a:p>
            <a:pPr marL="0" indent="0">
              <a:buNone/>
            </a:pPr>
            <a:endParaRPr lang="it-IT" sz="100"/>
          </a:p>
          <a:p>
            <a:pPr marL="0" indent="0">
              <a:buNone/>
            </a:pPr>
            <a:endParaRPr lang="it-IT"/>
          </a:p>
          <a:p>
            <a:pPr marL="0" indent="0">
              <a:buNone/>
            </a:pPr>
            <a:endParaRPr lang="it-IT"/>
          </a:p>
          <a:p>
            <a:pPr marL="630238" indent="-630238">
              <a:buAutoNum type="alphaLcParenR" startAt="3"/>
            </a:pPr>
            <a:endParaRPr lang="it-IT" sz="1800" u="sng"/>
          </a:p>
          <a:p>
            <a:pPr marL="0" indent="0">
              <a:buNone/>
            </a:pPr>
            <a:endParaRPr lang="it-IT" sz="1800" u="sng"/>
          </a:p>
          <a:p>
            <a:pPr marL="0" indent="0">
              <a:buNone/>
            </a:pPr>
            <a:r>
              <a:rPr lang="it-IT" sz="1800" b="1" i="1"/>
              <a:t>d) </a:t>
            </a:r>
            <a:r>
              <a:rPr lang="it-IT" sz="1800" b="1" i="1" u="sng"/>
              <a:t>Reso in garanzia</a:t>
            </a:r>
            <a:r>
              <a:rPr lang="it-IT" sz="1800" b="1" i="1"/>
              <a:t>;</a:t>
            </a:r>
            <a:r>
              <a:rPr lang="it-IT" sz="1800" b="1" i="1" u="sng"/>
              <a:t> </a:t>
            </a:r>
          </a:p>
          <a:p>
            <a:pPr marL="639763" indent="-457200">
              <a:buAutoNum type="alphaLcParenR"/>
            </a:pPr>
            <a:endParaRPr lang="it-IT"/>
          </a:p>
          <a:p>
            <a:endParaRPr lang="it-IT"/>
          </a:p>
        </p:txBody>
      </p:sp>
      <p:sp>
        <p:nvSpPr>
          <p:cNvPr id="4" name="Segnaposto numero diapositiva 3">
            <a:extLst>
              <a:ext uri="{FF2B5EF4-FFF2-40B4-BE49-F238E27FC236}">
                <a16:creationId xmlns:a16="http://schemas.microsoft.com/office/drawing/2014/main" id="{8401F4FD-8BBA-4E41-B1B8-AB27FD39ADC5}"/>
              </a:ext>
            </a:extLst>
          </p:cNvPr>
          <p:cNvSpPr>
            <a:spLocks noGrp="1"/>
          </p:cNvSpPr>
          <p:nvPr>
            <p:ph type="sldNum" sz="quarter" idx="4"/>
          </p:nvPr>
        </p:nvSpPr>
        <p:spPr/>
        <p:txBody>
          <a:bodyPr/>
          <a:lstStyle/>
          <a:p>
            <a:fld id="{FEDAB2FA-DA73-9543-9206-10A2F1DC5EA0}" type="slidenum">
              <a:rPr lang="it-IT" smtClean="0"/>
              <a:t>9</a:t>
            </a:fld>
            <a:endParaRPr lang="it-IT"/>
          </a:p>
        </p:txBody>
      </p:sp>
      <p:sp>
        <p:nvSpPr>
          <p:cNvPr id="5" name="Titolo 1">
            <a:extLst>
              <a:ext uri="{FF2B5EF4-FFF2-40B4-BE49-F238E27FC236}">
                <a16:creationId xmlns:a16="http://schemas.microsoft.com/office/drawing/2014/main" id="{0800476A-9F1C-40E7-B46A-9BDC026FCC69}"/>
              </a:ext>
            </a:extLst>
          </p:cNvPr>
          <p:cNvSpPr>
            <a:spLocks noGrp="1"/>
          </p:cNvSpPr>
          <p:nvPr>
            <p:ph type="title"/>
          </p:nvPr>
        </p:nvSpPr>
        <p:spPr>
          <a:xfrm>
            <a:off x="399600" y="7938"/>
            <a:ext cx="8344800" cy="900000"/>
          </a:xfrm>
        </p:spPr>
        <p:txBody>
          <a:bodyPr/>
          <a:lstStyle/>
          <a:p>
            <a:pPr algn="ctr"/>
            <a:r>
              <a:rPr lang="it-IT" i="1"/>
              <a:t>Criteri </a:t>
            </a:r>
          </a:p>
        </p:txBody>
      </p:sp>
      <p:sp>
        <p:nvSpPr>
          <p:cNvPr id="6" name="CasellaDiTesto 5">
            <a:extLst>
              <a:ext uri="{FF2B5EF4-FFF2-40B4-BE49-F238E27FC236}">
                <a16:creationId xmlns:a16="http://schemas.microsoft.com/office/drawing/2014/main" id="{5BB3CBFE-DCF2-4F70-BC14-4A9B99D97010}"/>
              </a:ext>
            </a:extLst>
          </p:cNvPr>
          <p:cNvSpPr txBox="1"/>
          <p:nvPr/>
        </p:nvSpPr>
        <p:spPr>
          <a:xfrm>
            <a:off x="813814" y="1381249"/>
            <a:ext cx="7920624" cy="2329227"/>
          </a:xfrm>
          <a:prstGeom prst="rect">
            <a:avLst/>
          </a:prstGeom>
          <a:solidFill>
            <a:schemeClr val="accent2">
              <a:lumMod val="20000"/>
              <a:lumOff val="80000"/>
            </a:schemeClr>
          </a:solidFill>
          <a:ln w="28575">
            <a:solidFill>
              <a:schemeClr val="accent2"/>
            </a:solidFill>
          </a:ln>
        </p:spPr>
        <p:txBody>
          <a:bodyPr wrap="square" rtlCol="0">
            <a:spAutoFit/>
          </a:bodyPr>
          <a:lstStyle/>
          <a:p>
            <a:pPr algn="just">
              <a:lnSpc>
                <a:spcPct val="115000"/>
              </a:lnSpc>
              <a:spcAft>
                <a:spcPts val="1000"/>
              </a:spcAft>
            </a:pPr>
            <a:r>
              <a:rPr lang="it-IT" sz="1400" b="0" i="1">
                <a:solidFill>
                  <a:srgbClr val="000000"/>
                </a:solidFill>
                <a:effectLst/>
                <a:latin typeface="Avenir Next LT Pro" panose="020B0504020202020204" pitchFamily="34" charset="0"/>
              </a:rPr>
              <a:t>«Se, oltre alla mera possibilità di riutilizzare il bene, la sostanza o il prodotto di cui trattasi, il detentore consegue un </a:t>
            </a:r>
            <a:r>
              <a:rPr lang="it-IT" sz="1400" b="1" i="1">
                <a:solidFill>
                  <a:srgbClr val="000000"/>
                </a:solidFill>
                <a:effectLst/>
                <a:latin typeface="Avenir Next LT Pro" panose="020B0504020202020204" pitchFamily="34" charset="0"/>
              </a:rPr>
              <a:t>vantaggio economico </a:t>
            </a:r>
            <a:r>
              <a:rPr lang="it-IT" sz="1400" b="0" i="1">
                <a:solidFill>
                  <a:srgbClr val="000000"/>
                </a:solidFill>
                <a:effectLst/>
                <a:latin typeface="Avenir Next LT Pro" panose="020B0504020202020204" pitchFamily="34" charset="0"/>
              </a:rPr>
              <a:t>nel farlo, </a:t>
            </a:r>
            <a:r>
              <a:rPr lang="it-IT" sz="1400" b="1" i="1">
                <a:solidFill>
                  <a:srgbClr val="000000"/>
                </a:solidFill>
                <a:effectLst/>
                <a:latin typeface="Avenir Next LT Pro" panose="020B0504020202020204" pitchFamily="34" charset="0"/>
              </a:rPr>
              <a:t>la probabilità di tale riutilizzo è alta</a:t>
            </a:r>
            <a:r>
              <a:rPr lang="it-IT" sz="1400" b="0" i="1">
                <a:solidFill>
                  <a:srgbClr val="000000"/>
                </a:solidFill>
                <a:effectLst/>
                <a:latin typeface="Avenir Next LT Pro" panose="020B0504020202020204" pitchFamily="34" charset="0"/>
              </a:rPr>
              <a:t>. In un’ipotesi del genere, il bene, la sostanza o il prodotto di cui trattasi non possono più essere considerati un onere di cui il detentore cerchi di «disfarsi», bensì un autentico prodotto» </a:t>
            </a:r>
            <a:r>
              <a:rPr lang="it-IT" sz="1400" b="0">
                <a:solidFill>
                  <a:srgbClr val="000000"/>
                </a:solidFill>
                <a:effectLst/>
                <a:latin typeface="Avenir Next LT Pro" panose="020B0504020202020204" pitchFamily="34" charset="0"/>
              </a:rPr>
              <a:t>[v., in tal senso, sentenza del 18 dicembre 2007, Commissione/Italia, C‑263/05, EU:C:2007:808, punto 38 e giurisprudenza ivi citata</a:t>
            </a:r>
            <a:r>
              <a:rPr lang="it-IT" sz="1400">
                <a:solidFill>
                  <a:srgbClr val="000000"/>
                </a:solidFill>
                <a:latin typeface="Avenir Next LT Pro" panose="020B0504020202020204" pitchFamily="34" charset="0"/>
              </a:rPr>
              <a:t>].</a:t>
            </a:r>
            <a:endParaRPr lang="it-IT" sz="1400">
              <a:latin typeface="Avenir Next LT Pro" panose="020B0504020202020204" pitchFamily="34" charset="0"/>
            </a:endParaRPr>
          </a:p>
          <a:p>
            <a:pPr algn="just">
              <a:lnSpc>
                <a:spcPct val="115000"/>
              </a:lnSpc>
              <a:spcAft>
                <a:spcPts val="1000"/>
              </a:spcAft>
            </a:pPr>
            <a:r>
              <a:rPr lang="it-IT" sz="1200" u="sng">
                <a:effectLst/>
                <a:latin typeface="Avenir Next LT Pro" panose="020B0504020202020204" pitchFamily="34" charset="0"/>
                <a:ea typeface="Arial Unicode MS"/>
                <a:cs typeface="Times New Roman" panose="02020603050405020304" pitchFamily="18" charset="0"/>
              </a:rPr>
              <a:t>N.B.</a:t>
            </a:r>
            <a:r>
              <a:rPr lang="it-IT" sz="1200">
                <a:effectLst/>
                <a:latin typeface="Avenir Next LT Pro" panose="020B0504020202020204" pitchFamily="34" charset="0"/>
                <a:ea typeface="Arial Unicode MS"/>
                <a:cs typeface="Times New Roman" panose="02020603050405020304" pitchFamily="18" charset="0"/>
              </a:rPr>
              <a:t>: Tuttavia, ciò è vero </a:t>
            </a:r>
            <a:r>
              <a:rPr lang="it-IT" sz="1200" u="sng">
                <a:effectLst/>
                <a:latin typeface="Avenir Next LT Pro" panose="020B0504020202020204" pitchFamily="34" charset="0"/>
                <a:ea typeface="Arial Unicode MS"/>
                <a:cs typeface="Times New Roman" panose="02020603050405020304" pitchFamily="18" charset="0"/>
              </a:rPr>
              <a:t>solo se accompagnato dal riutilizzo</a:t>
            </a:r>
            <a:r>
              <a:rPr lang="it-IT" sz="1200">
                <a:effectLst/>
                <a:latin typeface="Avenir Next LT Pro" panose="020B0504020202020204" pitchFamily="34" charset="0"/>
                <a:ea typeface="Arial Unicode MS"/>
                <a:cs typeface="Times New Roman" panose="02020603050405020304" pitchFamily="18" charset="0"/>
              </a:rPr>
              <a:t>, in quanto il vantaggio economico da solo non può fornire un'indicazione fondata sul fatto che le merci siano prodotti o rifiuti (in tal senso, sentenza del 4 luglio 2019 nella causa C-624/17).</a:t>
            </a:r>
          </a:p>
        </p:txBody>
      </p:sp>
      <p:sp>
        <p:nvSpPr>
          <p:cNvPr id="9" name="CasellaDiTesto 8">
            <a:extLst>
              <a:ext uri="{FF2B5EF4-FFF2-40B4-BE49-F238E27FC236}">
                <a16:creationId xmlns:a16="http://schemas.microsoft.com/office/drawing/2014/main" id="{71DF4E64-268B-40B8-B478-5566336A4C82}"/>
              </a:ext>
            </a:extLst>
          </p:cNvPr>
          <p:cNvSpPr txBox="1"/>
          <p:nvPr/>
        </p:nvSpPr>
        <p:spPr>
          <a:xfrm>
            <a:off x="803032" y="4467469"/>
            <a:ext cx="7920623" cy="1694695"/>
          </a:xfrm>
          <a:prstGeom prst="rect">
            <a:avLst/>
          </a:prstGeom>
          <a:solidFill>
            <a:schemeClr val="accent2">
              <a:lumMod val="20000"/>
              <a:lumOff val="80000"/>
            </a:schemeClr>
          </a:solidFill>
          <a:ln w="28575">
            <a:solidFill>
              <a:schemeClr val="accent2"/>
            </a:solidFill>
          </a:ln>
        </p:spPr>
        <p:txBody>
          <a:bodyPr wrap="square" rtlCol="0">
            <a:spAutoFit/>
          </a:bodyPr>
          <a:lstStyle/>
          <a:p>
            <a:pPr algn="just">
              <a:lnSpc>
                <a:spcPct val="115000"/>
              </a:lnSpc>
              <a:spcAft>
                <a:spcPts val="1000"/>
              </a:spcAft>
            </a:pPr>
            <a:r>
              <a:rPr lang="it-IT" sz="1200" b="0" i="1">
                <a:solidFill>
                  <a:srgbClr val="000000"/>
                </a:solidFill>
                <a:effectLst/>
                <a:latin typeface="Avenir Next LT Pro" panose="020B0504020202020204" pitchFamily="34" charset="0"/>
              </a:rPr>
              <a:t>«Qualora un consumatore effettui una tale </a:t>
            </a:r>
            <a:r>
              <a:rPr lang="it-IT" sz="1200" b="1" i="1">
                <a:solidFill>
                  <a:srgbClr val="000000"/>
                </a:solidFill>
                <a:effectLst/>
                <a:latin typeface="Avenir Next LT Pro" panose="020B0504020202020204" pitchFamily="34" charset="0"/>
              </a:rPr>
              <a:t>restituzione</a:t>
            </a:r>
            <a:r>
              <a:rPr lang="it-IT" sz="1200" b="0" i="1">
                <a:solidFill>
                  <a:srgbClr val="000000"/>
                </a:solidFill>
                <a:effectLst/>
                <a:latin typeface="Avenir Next LT Pro" panose="020B0504020202020204" pitchFamily="34" charset="0"/>
              </a:rPr>
              <a:t> di beni non conformi al fine di ottenerne il </a:t>
            </a:r>
            <a:r>
              <a:rPr lang="it-IT" sz="1200" b="1" i="1">
                <a:solidFill>
                  <a:srgbClr val="000000"/>
                </a:solidFill>
                <a:effectLst/>
                <a:latin typeface="Avenir Next LT Pro" panose="020B0504020202020204" pitchFamily="34" charset="0"/>
              </a:rPr>
              <a:t>rimborso</a:t>
            </a:r>
            <a:r>
              <a:rPr lang="it-IT" sz="1200" b="0" i="1">
                <a:solidFill>
                  <a:srgbClr val="000000"/>
                </a:solidFill>
                <a:effectLst/>
                <a:latin typeface="Avenir Next LT Pro" panose="020B0504020202020204" pitchFamily="34" charset="0"/>
              </a:rPr>
              <a:t> in base alla </a:t>
            </a:r>
            <a:r>
              <a:rPr lang="it-IT" sz="1200" b="1" i="1">
                <a:solidFill>
                  <a:srgbClr val="000000"/>
                </a:solidFill>
                <a:effectLst/>
                <a:latin typeface="Avenir Next LT Pro" panose="020B0504020202020204" pitchFamily="34" charset="0"/>
              </a:rPr>
              <a:t>garanzia associata al contratto di vendita </a:t>
            </a:r>
            <a:r>
              <a:rPr lang="it-IT" sz="1200" b="0" i="1">
                <a:solidFill>
                  <a:srgbClr val="000000"/>
                </a:solidFill>
                <a:effectLst/>
                <a:latin typeface="Avenir Next LT Pro" panose="020B0504020202020204" pitchFamily="34" charset="0"/>
              </a:rPr>
              <a:t>di tali beni, </a:t>
            </a:r>
            <a:r>
              <a:rPr lang="it-IT" sz="1200" b="1" i="1">
                <a:solidFill>
                  <a:srgbClr val="000000"/>
                </a:solidFill>
                <a:effectLst/>
                <a:latin typeface="Avenir Next LT Pro" panose="020B0504020202020204" pitchFamily="34" charset="0"/>
              </a:rPr>
              <a:t>non si può ritenere che tale consumatore abbia voluto effettuare un'operazione di smaltimento o recupero di beni di cui aveva intenzione di "disfarsi" </a:t>
            </a:r>
            <a:r>
              <a:rPr lang="it-IT" sz="1200" b="0" i="1">
                <a:solidFill>
                  <a:srgbClr val="000000"/>
                </a:solidFill>
                <a:effectLst/>
                <a:latin typeface="Avenir Next LT Pro" panose="020B0504020202020204" pitchFamily="34" charset="0"/>
              </a:rPr>
              <a:t>ai sensi dell'art. 3, paragrafo 1, della direttiva 2008/98" </a:t>
            </a:r>
            <a:r>
              <a:rPr lang="it-IT" sz="1200" b="0">
                <a:solidFill>
                  <a:srgbClr val="000000"/>
                </a:solidFill>
                <a:effectLst/>
                <a:latin typeface="Avenir Next LT Pro" panose="020B0504020202020204" pitchFamily="34" charset="0"/>
              </a:rPr>
              <a:t>[anche sentenza del 12 dicembre 2013 nelle cause riunite C-241/12 e C-242/12). </a:t>
            </a:r>
          </a:p>
          <a:p>
            <a:pPr algn="just">
              <a:lnSpc>
                <a:spcPct val="115000"/>
              </a:lnSpc>
              <a:spcAft>
                <a:spcPts val="1000"/>
              </a:spcAft>
            </a:pPr>
            <a:r>
              <a:rPr lang="it-IT" sz="1200" u="sng">
                <a:solidFill>
                  <a:srgbClr val="000000"/>
                </a:solidFill>
                <a:latin typeface="Avenir Next LT Pro" panose="020B0504020202020204" pitchFamily="34" charset="0"/>
              </a:rPr>
              <a:t>N.B.:</a:t>
            </a:r>
            <a:r>
              <a:rPr lang="it-IT" sz="1200">
                <a:solidFill>
                  <a:srgbClr val="000000"/>
                </a:solidFill>
                <a:latin typeface="Avenir Next LT Pro" panose="020B0504020202020204" pitchFamily="34" charset="0"/>
              </a:rPr>
              <a:t> </a:t>
            </a:r>
            <a:r>
              <a:rPr lang="it-IT" sz="1200" b="0">
                <a:solidFill>
                  <a:srgbClr val="000000"/>
                </a:solidFill>
                <a:effectLst/>
                <a:latin typeface="Avenir Next LT Pro" panose="020B0504020202020204" pitchFamily="34" charset="0"/>
              </a:rPr>
              <a:t>Questo anche perché, in tali circostanze, il rischio che il consumatore si disfi dell'oggetto in modo tale da causare danni all'ambiente è </a:t>
            </a:r>
            <a:r>
              <a:rPr lang="it-IT" sz="1200" b="1">
                <a:solidFill>
                  <a:srgbClr val="000000"/>
                </a:solidFill>
                <a:effectLst/>
                <a:latin typeface="Avenir Next LT Pro" panose="020B0504020202020204" pitchFamily="34" charset="0"/>
              </a:rPr>
              <a:t>basso</a:t>
            </a:r>
            <a:r>
              <a:rPr lang="it-IT" sz="1200" b="0">
                <a:solidFill>
                  <a:srgbClr val="000000"/>
                </a:solidFill>
                <a:effectLst/>
                <a:latin typeface="Avenir Next LT Pro" panose="020B0504020202020204" pitchFamily="34" charset="0"/>
              </a:rPr>
              <a:t>.</a:t>
            </a:r>
          </a:p>
        </p:txBody>
      </p:sp>
      <p:sp>
        <p:nvSpPr>
          <p:cNvPr id="11" name="CasellaDiTesto 10">
            <a:extLst>
              <a:ext uri="{FF2B5EF4-FFF2-40B4-BE49-F238E27FC236}">
                <a16:creationId xmlns:a16="http://schemas.microsoft.com/office/drawing/2014/main" id="{7A2BD290-AE9A-4529-82B6-C20D3562FA69}"/>
              </a:ext>
            </a:extLst>
          </p:cNvPr>
          <p:cNvSpPr txBox="1"/>
          <p:nvPr/>
        </p:nvSpPr>
        <p:spPr>
          <a:xfrm>
            <a:off x="8080154" y="387254"/>
            <a:ext cx="663430" cy="400110"/>
          </a:xfrm>
          <a:prstGeom prst="rect">
            <a:avLst/>
          </a:prstGeom>
          <a:noFill/>
        </p:spPr>
        <p:txBody>
          <a:bodyPr wrap="square" rtlCol="0">
            <a:spAutoFit/>
          </a:bodyPr>
          <a:lstStyle/>
          <a:p>
            <a:pPr algn="r"/>
            <a:r>
              <a:rPr lang="it-IT" sz="2000">
                <a:solidFill>
                  <a:srgbClr val="002060"/>
                </a:solidFill>
              </a:rPr>
              <a:t>2/2</a:t>
            </a:r>
          </a:p>
        </p:txBody>
      </p:sp>
      <p:sp>
        <p:nvSpPr>
          <p:cNvPr id="12" name="Rettangolo con angoli in alto arrotondati 11">
            <a:extLst>
              <a:ext uri="{FF2B5EF4-FFF2-40B4-BE49-F238E27FC236}">
                <a16:creationId xmlns:a16="http://schemas.microsoft.com/office/drawing/2014/main" id="{6B063C24-E218-44DB-BB57-F32E50C75E24}"/>
              </a:ext>
            </a:extLst>
          </p:cNvPr>
          <p:cNvSpPr/>
          <p:nvPr/>
        </p:nvSpPr>
        <p:spPr>
          <a:xfrm>
            <a:off x="718492" y="1065414"/>
            <a:ext cx="3640858" cy="315835"/>
          </a:xfrm>
          <a:prstGeom prst="round2SameRect">
            <a:avLst>
              <a:gd name="adj1" fmla="val 16667"/>
              <a:gd name="adj2" fmla="val 22443"/>
            </a:avLst>
          </a:prstGeom>
          <a:ln w="12700" cap="flat" algn="ctr">
            <a:no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it-IT" sz="1400">
                <a:latin typeface="Forte" panose="03060902040502070203" pitchFamily="66" charset="0"/>
              </a:rPr>
              <a:t>Sentenza 4 luglio 2019, causa C-624/17, § 23;</a:t>
            </a:r>
            <a:endParaRPr lang="it-IT" sz="1200">
              <a:latin typeface="Forte" panose="03060902040502070203" pitchFamily="66" charset="0"/>
            </a:endParaRPr>
          </a:p>
        </p:txBody>
      </p:sp>
      <p:sp>
        <p:nvSpPr>
          <p:cNvPr id="13" name="Rettangolo con angoli in alto arrotondati 12">
            <a:extLst>
              <a:ext uri="{FF2B5EF4-FFF2-40B4-BE49-F238E27FC236}">
                <a16:creationId xmlns:a16="http://schemas.microsoft.com/office/drawing/2014/main" id="{6B450361-4D6D-4CBC-A65D-1C46D445E5EF}"/>
              </a:ext>
            </a:extLst>
          </p:cNvPr>
          <p:cNvSpPr/>
          <p:nvPr/>
        </p:nvSpPr>
        <p:spPr>
          <a:xfrm>
            <a:off x="718492" y="4147746"/>
            <a:ext cx="3640858" cy="315835"/>
          </a:xfrm>
          <a:prstGeom prst="round2SameRect">
            <a:avLst>
              <a:gd name="adj1" fmla="val 16667"/>
              <a:gd name="adj2" fmla="val 20199"/>
            </a:avLst>
          </a:prstGeom>
          <a:ln w="12700" cap="flat" algn="ctr">
            <a:no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it-IT" sz="1400">
                <a:latin typeface="Forte" panose="03060902040502070203" pitchFamily="66" charset="0"/>
              </a:rPr>
              <a:t>Sentenza 4 luglio 2019, causa C-624/17, § 34;</a:t>
            </a:r>
            <a:endParaRPr lang="it-IT" sz="1200">
              <a:latin typeface="Forte" panose="03060902040502070203" pitchFamily="66" charset="0"/>
            </a:endParaRPr>
          </a:p>
        </p:txBody>
      </p:sp>
    </p:spTree>
    <p:extLst>
      <p:ext uri="{BB962C8B-B14F-4D97-AF65-F5344CB8AC3E}">
        <p14:creationId xmlns:p14="http://schemas.microsoft.com/office/powerpoint/2010/main" val="152205753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Syre" typeface="Estrangelo Edessa"/>
        <a:font script="Syrj" typeface="Estrangelo Edessa"/>
        <a:font script="Syrn" typeface="Estrangelo Edessa"/>
        <a:font script="Nkoo" typeface="Ebrima"/>
        <a:font script="Yiii" typeface="Microsoft Yi Baiti"/>
        <a:font script="Cher" typeface="Plantagenet Cherokee"/>
        <a:font script="Geor" typeface="Sylfaen"/>
        <a:font script="Guru" typeface="Raavi"/>
        <a:font script="Tibt" typeface="Microsoft Himalaya"/>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Talu" typeface="Microsoft New Tai Lue"/>
        <a:font script="Sinh" typeface="Iskoola Pota"/>
        <a:font script="Sora" typeface="Nirmala UI"/>
        <a:font script="Deva" typeface="Mangal"/>
        <a:font script="Knda" typeface="Tunga"/>
        <a:font script="Orya" typeface="Kalinga"/>
        <a:font script="Khmr" typeface="MoolBoran"/>
        <a:font script="Mymr" typeface="Myanmar Text"/>
        <a:font script="Olck" typeface="Nirmala UI"/>
        <a:font script="Bugi" typeface="Leelawadee UI"/>
        <a:font script="Java" typeface="Javanese Text"/>
        <a:font script="Taml" typeface="Latha"/>
        <a:font script="Laoo" typeface="DokChampa"/>
        <a:font script="Tfng" typeface="Ebrima"/>
        <a:font script="Mong" typeface="Mongolian Baiti"/>
        <a:font script="Hans" typeface="等线 Light"/>
        <a:font script="Phag" typeface="Phagspa"/>
        <a:font script="Armn" typeface="Arial"/>
        <a:font script="Osma" typeface="Ebrima"/>
        <a:font script="Hant" typeface="新細明體"/>
        <a:font script="Mlym" typeface="Kartika"/>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Syre" typeface="Estrangelo Edessa"/>
        <a:font script="Syrj" typeface="Estrangelo Edessa"/>
        <a:font script="Syrn" typeface="Estrangelo Edessa"/>
        <a:font script="Nkoo" typeface="Ebrima"/>
        <a:font script="Yiii" typeface="Microsoft Yi Baiti"/>
        <a:font script="Cher" typeface="Plantagenet Cherokee"/>
        <a:font script="Geor" typeface="Sylfaen"/>
        <a:font script="Guru" typeface="Raavi"/>
        <a:font script="Tibt" typeface="Microsoft Himalaya"/>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Talu" typeface="Microsoft New Tai Lue"/>
        <a:font script="Sinh" typeface="Iskoola Pota"/>
        <a:font script="Sora" typeface="Nirmala UI"/>
        <a:font script="Deva" typeface="Mangal"/>
        <a:font script="Knda" typeface="Tunga"/>
        <a:font script="Orya" typeface="Kalinga"/>
        <a:font script="Khmr" typeface="DaunPenh"/>
        <a:font script="Mymr" typeface="Myanmar Text"/>
        <a:font script="Olck" typeface="Nirmala UI"/>
        <a:font script="Bugi" typeface="Leelawadee UI"/>
        <a:font script="Java" typeface="Javanese Text"/>
        <a:font script="Taml" typeface="Latha"/>
        <a:font script="Laoo" typeface="DokChampa"/>
        <a:font script="Tfng" typeface="Ebrima"/>
        <a:font script="Mong" typeface="Mongolian Baiti"/>
        <a:font script="Hans" typeface="等线"/>
        <a:font script="Phag" typeface="Phagspa"/>
        <a:font script="Armn" typeface="Arial"/>
        <a:font script="Osma" typeface="Ebrima"/>
        <a:font script="Hant" typeface="新細明體"/>
        <a:font script="Mlym" typeface="Kartik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Syre" typeface="Estrangelo Edessa"/>
        <a:font script="Syrj" typeface="Estrangelo Edessa"/>
        <a:font script="Syrn" typeface="Estrangelo Edess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Talu" typeface="Microsoft New Tai Lue"/>
        <a:font script="Armn" typeface="Arial"/>
        <a:font script="Sinh" typeface="Iskoola Pota"/>
        <a:font script="Tfng" typeface="Ebrima"/>
        <a:font script="Sora" typeface="Nirmala UI"/>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Taml" typeface="Latha"/>
        <a:font script="Laoo" typeface="DokChampa"/>
        <a:font script="Mong" typeface="Mongolian Baiti"/>
        <a:font script="Hans" typeface="等线 Light"/>
        <a:font script="Phag" typeface="Phagspa"/>
        <a:font script="Guru" typeface="Raavi"/>
        <a:font script="Osma" typeface="Ebrima"/>
        <a:font script="Hant" typeface="新細明體"/>
        <a:font script="Mlym" typeface="Kartika"/>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Syre" typeface="Estrangelo Edessa"/>
        <a:font script="Syrj" typeface="Estrangelo Edessa"/>
        <a:font script="Syrn" typeface="Estrangelo Edess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Talu" typeface="Microsoft New Tai Lue"/>
        <a:font script="Armn" typeface="Arial"/>
        <a:font script="Sinh" typeface="Iskoola Pota"/>
        <a:font script="Tfng" typeface="Ebrima"/>
        <a:font script="Sora" typeface="Nirmala UI"/>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Taml" typeface="Latha"/>
        <a:font script="Laoo" typeface="DokChampa"/>
        <a:font script="Mong" typeface="Mongolian Baiti"/>
        <a:font script="Hans" typeface="等线"/>
        <a:font script="Phag" typeface="Phagspa"/>
        <a:font script="Guru" typeface="Raavi"/>
        <a:font script="Osma" typeface="Ebrima"/>
        <a:font script="Hant" typeface="新細明體"/>
        <a:font script="Mlym" typeface="Kartik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ant" typeface="新細明體"/>
        <a:font script="Telu" typeface="Gautami"/>
        <a:font script="Ethi" typeface="Nyala"/>
        <a:font script="Jpan" typeface="游ゴシック Light"/>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等线 Light"/>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ant" typeface="新細明體"/>
        <a:font script="Telu" typeface="Gautami"/>
        <a:font script="Ethi" typeface="Nyala"/>
        <a:font script="Jpan" typeface="游ゴシック"/>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等线"/>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TotalTime>
  <Words>4273</Words>
  <Application>Microsoft Office PowerPoint</Application>
  <PresentationFormat>Presentazione su schermo (4:3)</PresentationFormat>
  <Paragraphs>176</Paragraphs>
  <Slides>16</Slides>
  <Notes>0</Notes>
  <HiddenSlides>0</HiddenSlides>
  <MMClips>0</MMClips>
  <ScaleCrop>false</ScaleCrop>
  <HeadingPairs>
    <vt:vector size="6" baseType="variant">
      <vt:variant>
        <vt:lpstr>Caratteri utilizzati</vt:lpstr>
      </vt:variant>
      <vt:variant>
        <vt:i4>6</vt:i4>
      </vt:variant>
      <vt:variant>
        <vt:lpstr>Tema</vt:lpstr>
      </vt:variant>
      <vt:variant>
        <vt:i4>2</vt:i4>
      </vt:variant>
      <vt:variant>
        <vt:lpstr>Titoli diapositive</vt:lpstr>
      </vt:variant>
      <vt:variant>
        <vt:i4>16</vt:i4>
      </vt:variant>
    </vt:vector>
  </HeadingPairs>
  <TitlesOfParts>
    <vt:vector size="24" baseType="lpstr">
      <vt:lpstr>Arial</vt:lpstr>
      <vt:lpstr>Avenir Next LT Pro</vt:lpstr>
      <vt:lpstr>Calibri</vt:lpstr>
      <vt:lpstr>Calibri Light</vt:lpstr>
      <vt:lpstr>Forte</vt:lpstr>
      <vt:lpstr>Wingdings</vt:lpstr>
      <vt:lpstr>Tema di Office</vt:lpstr>
      <vt:lpstr>1_Tema di Office</vt:lpstr>
      <vt:lpstr>La normativa sui rifiuti</vt:lpstr>
      <vt:lpstr>La normativa sui rifiuti: verso un’economia circolare</vt:lpstr>
      <vt:lpstr>L’economia circolare</vt:lpstr>
      <vt:lpstr>L’economia circolare</vt:lpstr>
      <vt:lpstr>L’economia circolare nella giurisprudenza amministrativa</vt:lpstr>
      <vt:lpstr>La gerarchia dei rifiuti</vt:lpstr>
      <vt:lpstr>La nozione di «rifiuto»</vt:lpstr>
      <vt:lpstr>Criteri</vt:lpstr>
      <vt:lpstr>Criteri </vt:lpstr>
      <vt:lpstr>La classificazione dei rifiuti</vt:lpstr>
      <vt:lpstr>Classificazione dei rifiuti urbani: recenti emendamenti</vt:lpstr>
      <vt:lpstr>La nozione di «sottoprodotto»</vt:lpstr>
      <vt:lpstr>La nozione di «End of Waste» (EoW)</vt:lpstr>
      <vt:lpstr>Gli «specifici criteri» in materia di EoW</vt:lpstr>
      <vt:lpstr>EoW: le procedure in assenza di adozione di «specifici criteri»</vt:lpstr>
      <vt:lpstr>EoW: i recenti emendamenti all’art. 184-ter D.Lgs. 152/2006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normativa sui rifiuti</dc:title>
  <dc:creator/>
  <cp:lastModifiedBy>Segreteria</cp:lastModifiedBy>
  <cp:revision>2</cp:revision>
  <cp:lastPrinted>1900-01-01T00:00:00Z</cp:lastPrinted>
  <dcterms:created xsi:type="dcterms:W3CDTF">1900-01-01T00:00:00Z</dcterms:created>
  <dcterms:modified xsi:type="dcterms:W3CDTF">2021-07-26T15:04:02Z</dcterms:modified>
</cp:coreProperties>
</file>