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3924" r:id="rId2"/>
    <p:sldMasterId id="2147483936" r:id="rId3"/>
    <p:sldMasterId id="2147483950" r:id="rId4"/>
  </p:sldMasterIdLst>
  <p:notesMasterIdLst>
    <p:notesMasterId r:id="rId24"/>
  </p:notesMasterIdLst>
  <p:sldIdLst>
    <p:sldId id="340" r:id="rId5"/>
    <p:sldId id="458" r:id="rId6"/>
    <p:sldId id="488" r:id="rId7"/>
    <p:sldId id="460" r:id="rId8"/>
    <p:sldId id="474" r:id="rId9"/>
    <p:sldId id="390" r:id="rId10"/>
    <p:sldId id="391" r:id="rId11"/>
    <p:sldId id="395" r:id="rId12"/>
    <p:sldId id="485" r:id="rId13"/>
    <p:sldId id="487" r:id="rId14"/>
    <p:sldId id="463" r:id="rId15"/>
    <p:sldId id="466" r:id="rId16"/>
    <p:sldId id="449" r:id="rId17"/>
    <p:sldId id="467" r:id="rId18"/>
    <p:sldId id="256" r:id="rId19"/>
    <p:sldId id="470" r:id="rId20"/>
    <p:sldId id="477" r:id="rId21"/>
    <p:sldId id="481" r:id="rId22"/>
    <p:sldId id="361" r:id="rId23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esare Lanna" initials="CL" lastIdx="1" clrIdx="0">
    <p:extLst>
      <p:ext uri="{19B8F6BF-5375-455C-9EA6-DF929625EA0E}">
        <p15:presenceInfo xmlns:p15="http://schemas.microsoft.com/office/powerpoint/2012/main" userId="S-1-5-21-1282421591-94387728-1231754661-379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81A"/>
    <a:srgbClr val="D03B2A"/>
    <a:srgbClr val="D03A25"/>
    <a:srgbClr val="965927"/>
    <a:srgbClr val="965C1E"/>
    <a:srgbClr val="251D0A"/>
    <a:srgbClr val="0A250C"/>
    <a:srgbClr val="192508"/>
    <a:srgbClr val="55638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218" autoAdjust="0"/>
  </p:normalViewPr>
  <p:slideViewPr>
    <p:cSldViewPr snapToGrid="0" snapToObjects="1">
      <p:cViewPr varScale="1">
        <p:scale>
          <a:sx n="123" d="100"/>
          <a:sy n="123" d="100"/>
        </p:scale>
        <p:origin x="125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8F63096-A807-5A47-8C58-7BB73D77609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49C3476-A521-074A-BE5D-3229430E3F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25702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3C0CF-D77B-3B4A-A12C-CF6DA9DA76A9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1CE5D15-D33A-CA4C-B020-5F5E443A15A1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382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DC5C9-F24A-364E-945A-72154C1D808D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0D334-4E7C-9041-A4A0-419249A5D499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32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351E1-47C8-D944-B2BA-07C088B2329C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F47E2-9022-2045-B69B-305F746E779C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64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181D5-B57A-5C4E-8522-A1CE3ED50450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77D3C-B426-E144-B0AE-EDEB5928FBFA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711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C6FEE-3141-0449-B4AA-9BAB21C3D32B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DDB39-2BCC-7943-9839-4F5C077C4A9F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68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80FDA-818D-BC45-A267-7141E48598FC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AE2A3-E184-1145-9391-869A07F36F0C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454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AFA6-8728-C443-9EDF-69FFF5F50759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FF86B-D3CE-3F49-88B8-D2A2ECD83A99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817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8059-E8BF-FB42-8165-CD3B8C3FBFDF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E7ADC-5C95-B245-996B-2B8DAF21F06A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35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D95E-3F8B-5C46-947F-B8EE1F14B2BE}" type="datetime4">
              <a:rPr lang="en-US"/>
              <a:pPr>
                <a:defRPr/>
              </a:pPr>
              <a:t>July 10, 2019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D9A4F01-0DEE-F54F-BB65-EAF786FDC565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39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CF2D9-68EC-8C48-9295-98C77AC8DA23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5BCA8-D78A-7B47-A31E-6089CAD2ED33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91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19716-08EB-8643-8586-4B30185F1719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13869-1D37-3A40-A0DD-D90BEF8ADF18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023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AF8AE-2161-3C4D-AD18-CE3C180646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442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367D0-ABC7-C744-804C-6A02EE8D8F5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5309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D2121-8AA1-3D4B-B62B-ADD94822ACE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8748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E2BFD-93C9-8C4A-804E-8EF8D0724D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5739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08BB6-754F-5E49-B6E0-6B66F131CD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38033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D26DF-FF43-EC42-BE08-AF339D35B0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9017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10AC-D046-514D-B182-1786B02662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03883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C58A8-6474-2D48-B6DA-465DC45F07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620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652AD-618D-334E-A13D-11470D8989C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1918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5EDA1-CD0A-C149-82ED-E48EA022B6F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0593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A9CAF-0484-0B48-BE98-7A12274426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70653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2CDCA-7DDE-1844-99BF-25B9C317C3C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86379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DFB3B-FCB9-F444-B8D6-BDCAF1A59F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0697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60305-08D3-614A-9F13-ECDDE0303FD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95721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431E0-B74E-1A44-AE62-87504F487AB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8761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95106-4BF6-B04B-8B4C-A3EF1BCDA59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77095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3D336-2E27-9B4B-8219-E0A70BC7FA4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09610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5546-0FD9-854D-8731-D59CB8EDE31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26711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3E556-CE4B-5947-A877-C8D3DABFD06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00230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8FC1F-95DF-1147-8393-54EC1BFE27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02695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B3647-4E40-D340-8CFD-D0F4C62483B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60383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FFDD3-5114-AD4C-8ADE-53309E9350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39691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F79AC-DF81-0C4B-A8A0-333E0A8BDA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9051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A20DE-FECE-394B-99AB-17BE2CC942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7838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419FC-17A4-C24C-B5C8-B4F696CBE78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99664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3ADF6-F554-FB47-997B-1DDD24C400B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2161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7D18F-02FC-5849-AE4F-1D3CCB57D4A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16180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2FFB3-6352-774A-93D9-F609FD65E1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3206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918A6-158F-6448-904F-96A468A721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81973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1A67F-8795-EA48-A58D-F3E4395F07B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10515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646FF-A02A-5E4D-962B-0927EF85B6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637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762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8582E4E-76D9-E941-B5AB-4027DE9E2776}" type="datetime4">
              <a:rPr lang="en-US"/>
              <a:pPr>
                <a:defRPr/>
              </a:pPr>
              <a:t>July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219" y="5885656"/>
            <a:ext cx="1316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8A24BCF-E8F8-DF46-A885-8D11DDC6894F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5" y="0"/>
            <a:ext cx="142875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5" y="1371600"/>
            <a:ext cx="142875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2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83" r:id="rId9"/>
    <p:sldLayoutId id="2147484149" r:id="rId10"/>
    <p:sldLayoutId id="214748415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Font typeface="Arial" charset="0"/>
        <a:defRPr sz="2000" b="1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stile</a:t>
            </a:r>
          </a:p>
        </p:txBody>
      </p:sp>
      <p:sp>
        <p:nvSpPr>
          <p:cNvPr id="13315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0DCD687-5172-9C4F-8C91-92B529998587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B36CDD5-25A2-2242-8AFE-C60E90DE72D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52" r:id="rId2"/>
    <p:sldLayoutId id="2147484153" r:id="rId3"/>
    <p:sldLayoutId id="2147484154" r:id="rId4"/>
    <p:sldLayoutId id="2147484155" r:id="rId5"/>
    <p:sldLayoutId id="2147484156" r:id="rId6"/>
    <p:sldLayoutId id="2147484157" r:id="rId7"/>
    <p:sldLayoutId id="2147484158" r:id="rId8"/>
    <p:sldLayoutId id="2147484159" r:id="rId9"/>
    <p:sldLayoutId id="2147484160" r:id="rId10"/>
    <p:sldLayoutId id="214748416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stile</a:t>
            </a:r>
          </a:p>
        </p:txBody>
      </p:sp>
      <p:sp>
        <p:nvSpPr>
          <p:cNvPr id="25603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DF79995-882D-9942-816C-17F4D98411A1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76F197E-A2D0-5142-87A6-744D27E052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2" r:id="rId1"/>
    <p:sldLayoutId id="2147484163" r:id="rId2"/>
    <p:sldLayoutId id="2147484164" r:id="rId3"/>
    <p:sldLayoutId id="2147484165" r:id="rId4"/>
    <p:sldLayoutId id="2147484166" r:id="rId5"/>
    <p:sldLayoutId id="2147484167" r:id="rId6"/>
    <p:sldLayoutId id="2147484168" r:id="rId7"/>
    <p:sldLayoutId id="2147484169" r:id="rId8"/>
    <p:sldLayoutId id="2147484170" r:id="rId9"/>
    <p:sldLayoutId id="2147484171" r:id="rId10"/>
    <p:sldLayoutId id="2147484172" r:id="rId11"/>
    <p:sldLayoutId id="2147484173" r:id="rId12"/>
    <p:sldLayoutId id="2147484174" r:id="rId13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stile</a:t>
            </a:r>
          </a:p>
        </p:txBody>
      </p:sp>
      <p:sp>
        <p:nvSpPr>
          <p:cNvPr id="39939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6135A0A-469C-AE41-ACF7-8A1BFE5A05A4}" type="datetimeFigureOut">
              <a:rPr lang="it-IT"/>
              <a:pPr>
                <a:defRPr/>
              </a:pPr>
              <a:t>10/07/2019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5233CDF-5EA1-9346-8040-3A73351909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Tempesta_giorgione.jpg"/>
          <p:cNvPicPr>
            <a:picLocks noChangeAspect="1"/>
          </p:cNvPicPr>
          <p:nvPr/>
        </p:nvPicPr>
        <p:blipFill>
          <a:blip r:embed="rId2">
            <a:alphaModFix amt="8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373" y="27517"/>
            <a:ext cx="6080759" cy="6857999"/>
          </a:xfrm>
          <a:prstGeom prst="rect">
            <a:avLst/>
          </a:prstGeom>
        </p:spPr>
      </p:pic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42353" y="5022624"/>
            <a:ext cx="8504253" cy="183537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defRPr/>
            </a:pPr>
            <a:r>
              <a:rPr lang="es-ES_tradnl" sz="2500" dirty="0">
                <a:ea typeface="+mn-ea"/>
                <a:cs typeface="+mn-cs"/>
              </a:rPr>
              <a:t>   </a:t>
            </a:r>
            <a:r>
              <a:rPr lang="es-ES_tradnl" sz="2500" dirty="0">
                <a:solidFill>
                  <a:srgbClr val="FFFFFF"/>
                </a:solidFill>
                <a:ea typeface="+mn-ea"/>
                <a:cs typeface="+mn-cs"/>
              </a:rPr>
              <a:t>     </a:t>
            </a:r>
            <a:endParaRPr lang="es-ES_tradnl" sz="2800" dirty="0"/>
          </a:p>
          <a:p>
            <a:pPr eaLnBrk="1" fontAlgn="auto" hangingPunct="1">
              <a:defRPr/>
            </a:pPr>
            <a:endParaRPr lang="es-ES_tradnl" sz="2500" dirty="0">
              <a:ea typeface="+mn-ea"/>
              <a:cs typeface="+mn-cs"/>
            </a:endParaRPr>
          </a:p>
          <a:p>
            <a:pPr eaLnBrk="1" fontAlgn="auto" hangingPunct="1">
              <a:defRPr/>
            </a:pPr>
            <a:r>
              <a:rPr lang="es-ES_tradnl" sz="3800" b="1" dirty="0"/>
              <a:t>	                                               </a:t>
            </a:r>
            <a:r>
              <a:rPr lang="es-ES_tradnl" sz="5100" b="1" dirty="0"/>
              <a:t> </a:t>
            </a:r>
            <a:r>
              <a:rPr lang="es-ES_tradnl" sz="4400" dirty="0">
                <a:solidFill>
                  <a:schemeClr val="bg1"/>
                </a:solidFill>
              </a:rPr>
              <a:t>AVV. CESARE LANNA</a:t>
            </a:r>
            <a:endParaRPr lang="es-ES_tradnl" sz="3600" dirty="0">
              <a:solidFill>
                <a:schemeClr val="bg1"/>
              </a:solidFill>
            </a:endParaRPr>
          </a:p>
          <a:p>
            <a:pPr eaLnBrk="1" fontAlgn="auto" hangingPunct="1">
              <a:buFont typeface="Arial" pitchFamily="34" charset="0"/>
              <a:buNone/>
              <a:defRPr/>
            </a:pPr>
            <a:r>
              <a:rPr lang="es-ES_tradnl" sz="2800" dirty="0">
                <a:ea typeface="+mn-ea"/>
                <a:cs typeface="+mn-cs"/>
              </a:rPr>
              <a:t>      </a:t>
            </a:r>
          </a:p>
          <a:p>
            <a:pPr eaLnBrk="1" fontAlgn="auto" hangingPunct="1">
              <a:buFont typeface="Arial" pitchFamily="34" charset="0"/>
              <a:buNone/>
              <a:defRPr/>
            </a:pPr>
            <a:endParaRPr lang="es-ES_tradnl" sz="1800" b="1" dirty="0">
              <a:ea typeface="+mn-ea"/>
              <a:cs typeface="+mn-cs"/>
            </a:endParaRPr>
          </a:p>
          <a:p>
            <a:pPr eaLnBrk="1" fontAlgn="auto" hangingPunct="1">
              <a:buFont typeface="Arial" pitchFamily="34" charset="0"/>
              <a:buNone/>
              <a:defRPr/>
            </a:pPr>
            <a:r>
              <a:rPr lang="es-ES_tradnl" sz="1400" dirty="0">
                <a:ea typeface="+mn-ea"/>
                <a:cs typeface="+mn-cs"/>
              </a:rPr>
              <a:t>		</a:t>
            </a:r>
            <a:endParaRPr lang="it-IT" dirty="0">
              <a:ea typeface="+mn-ea"/>
              <a:cs typeface="+mn-cs"/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013" y="601174"/>
            <a:ext cx="7772400" cy="339509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800" kern="1200" cap="all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30000"/>
              </a:lnSpc>
              <a:spcAft>
                <a:spcPts val="0"/>
              </a:spcAft>
              <a:defRPr/>
            </a:pPr>
            <a:r>
              <a:rPr lang="it-IT" sz="4400" dirty="0">
                <a:solidFill>
                  <a:srgbClr val="FFFFFF"/>
                </a:solidFill>
                <a:ea typeface="Calibri"/>
                <a:cs typeface="Calibri"/>
              </a:rPr>
              <a:t>RUOLO E COMPETENZE DELLE AUTORITA’ DI BACINO</a:t>
            </a:r>
          </a:p>
        </p:txBody>
      </p:sp>
      <p:sp>
        <p:nvSpPr>
          <p:cNvPr id="49156" name="Rettangolo 9"/>
          <p:cNvSpPr>
            <a:spLocks noChangeArrowheads="1"/>
          </p:cNvSpPr>
          <p:nvPr/>
        </p:nvSpPr>
        <p:spPr bwMode="auto">
          <a:xfrm>
            <a:off x="124868" y="6049023"/>
            <a:ext cx="822325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it-IT" sz="2000" dirty="0">
                <a:solidFill>
                  <a:srgbClr val="FFFFFF"/>
                </a:solidFill>
              </a:rPr>
              <a:t>DISTRETTO DELLE ALPI </a:t>
            </a:r>
          </a:p>
          <a:p>
            <a:pPr>
              <a:buFont typeface="Arial" charset="0"/>
              <a:buNone/>
            </a:pPr>
            <a:r>
              <a:rPr lang="it-IT" sz="2000" dirty="0">
                <a:solidFill>
                  <a:srgbClr val="FFFFFF"/>
                </a:solidFill>
              </a:rPr>
              <a:t>ORIENTALI</a:t>
            </a:r>
            <a:endParaRPr lang="es-ES_tradnl" sz="2000" dirty="0">
              <a:solidFill>
                <a:srgbClr val="FFFFFF"/>
              </a:solidFill>
            </a:endParaRPr>
          </a:p>
        </p:txBody>
      </p:sp>
      <p:pic>
        <p:nvPicPr>
          <p:cNvPr id="49154" name="Immagine 3" descr="5temmisenzascritta color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17" y="5423307"/>
            <a:ext cx="2418530" cy="625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97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4"/>
          <p:cNvSpPr>
            <a:spLocks noGrp="1"/>
          </p:cNvSpPr>
          <p:nvPr>
            <p:ph type="title"/>
          </p:nvPr>
        </p:nvSpPr>
        <p:spPr bwMode="auto">
          <a:xfrm>
            <a:off x="26988" y="204788"/>
            <a:ext cx="8848725" cy="650874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it-IT" sz="2800" dirty="0">
                <a:latin typeface="Arial" charset="0"/>
                <a:cs typeface="Arial" charset="0"/>
              </a:rPr>
              <a:t>La visione del territorio</a:t>
            </a:r>
            <a:endParaRPr lang="it-IT" sz="2800" dirty="0">
              <a:latin typeface="Swis721 Lt BT" charset="0"/>
            </a:endParaRPr>
          </a:p>
        </p:txBody>
      </p:sp>
      <p:sp>
        <p:nvSpPr>
          <p:cNvPr id="12" name="Segnaposto testo 6"/>
          <p:cNvSpPr txBox="1">
            <a:spLocks/>
          </p:cNvSpPr>
          <p:nvPr/>
        </p:nvSpPr>
        <p:spPr>
          <a:xfrm>
            <a:off x="26988" y="670560"/>
            <a:ext cx="8699000" cy="6187441"/>
          </a:xfrm>
          <a:prstGeom prst="rect">
            <a:avLst/>
          </a:prstGeom>
        </p:spPr>
        <p:txBody>
          <a:bodyPr lIns="54864" tIns="91440">
            <a:normAutofit fontScale="92500" lnSpcReduction="10000"/>
          </a:bodyPr>
          <a:lstStyle>
            <a:lvl1pPr marL="0" indent="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None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None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None/>
              <a:defRPr kumimoji="0" lang="en-US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None/>
              <a:defRPr kumimoji="0"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spcAft>
                <a:spcPts val="0"/>
              </a:spcAft>
              <a:defRPr/>
            </a:pPr>
            <a:endParaRPr lang="it-IT" sz="2600" i="1" u="sng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it-IT" sz="2600" i="1" u="sng" dirty="0">
                <a:latin typeface="Arial" charset="0"/>
              </a:rPr>
              <a:t>Legge 18 maggio 1989 n. 183 (art. 13)</a:t>
            </a:r>
          </a:p>
          <a:p>
            <a:pPr fontAlgn="auto">
              <a:spcAft>
                <a:spcPts val="0"/>
              </a:spcAft>
              <a:defRPr/>
            </a:pPr>
            <a:endParaRPr lang="it-IT" sz="2600" i="1" u="sng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3500" dirty="0">
                <a:latin typeface="Arial" charset="0"/>
              </a:rPr>
              <a:t>     </a:t>
            </a:r>
            <a:r>
              <a:rPr lang="it-IT" sz="2600" dirty="0">
                <a:latin typeface="Arial" charset="0"/>
              </a:rPr>
              <a:t>Bacini idrografici nazionali, regionali, interregionali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dirty="0">
                <a:latin typeface="Arial" charset="0"/>
              </a:rPr>
              <a:t>       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dirty="0">
                <a:latin typeface="Arial" charset="0"/>
              </a:rPr>
              <a:t>       Autorità di bacino nazionali, regionali, interregionali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dirty="0">
                <a:latin typeface="Arial" charset="0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endParaRPr lang="it-IT" sz="3200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endParaRPr lang="it-IT" sz="3200" i="1" u="sng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endParaRPr lang="it-IT" sz="2600" i="1" u="sng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i="1" u="sng" dirty="0">
                <a:latin typeface="Arial" charset="0"/>
              </a:rPr>
              <a:t>Decreto legislativo 3 aprile 2006 n. 152 (artt. 63 – 64)</a:t>
            </a:r>
            <a:endParaRPr lang="it-IT" sz="2600" i="1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3200" i="1" dirty="0">
                <a:latin typeface="Arial" charset="0"/>
              </a:rPr>
              <a:t>      </a:t>
            </a:r>
            <a:r>
              <a:rPr lang="it-IT" sz="2600" dirty="0">
                <a:latin typeface="Arial" charset="0"/>
              </a:rPr>
              <a:t>       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dirty="0">
                <a:latin typeface="Arial" charset="0"/>
              </a:rPr>
              <a:t>       Distretti idrografici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endParaRPr lang="it-IT" sz="2600" dirty="0">
              <a:latin typeface="Arial" charset="0"/>
            </a:endParaRP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600" dirty="0">
                <a:latin typeface="Arial" charset="0"/>
              </a:rPr>
              <a:t>       Autorità di bacino distrettuali	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600" baseline="300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600" baseline="300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285750" indent="-285750" fontAlgn="auto">
              <a:spcAft>
                <a:spcPts val="0"/>
              </a:spcAft>
              <a:buFont typeface="Arial"/>
              <a:buChar char="•"/>
              <a:defRPr/>
            </a:pPr>
            <a:endParaRPr lang="it-IT" sz="1300" baseline="30000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1200" baseline="30000" dirty="0"/>
          </a:p>
          <a:p>
            <a:pPr algn="ctr" fontAlgn="auto">
              <a:spcAft>
                <a:spcPts val="0"/>
              </a:spcAft>
              <a:defRPr/>
            </a:pPr>
            <a:endParaRPr lang="it-IT" sz="12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3200" dirty="0">
              <a:latin typeface="Arial"/>
              <a:cs typeface="Arial"/>
            </a:endParaRP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" name="Freccia circolare a destra 1">
            <a:extLst>
              <a:ext uri="{FF2B5EF4-FFF2-40B4-BE49-F238E27FC236}">
                <a16:creationId xmlns:a16="http://schemas.microsoft.com/office/drawing/2014/main" id="{FE9EEB51-2D0C-427E-A0AA-A0F04AB47640}"/>
              </a:ext>
            </a:extLst>
          </p:cNvPr>
          <p:cNvSpPr/>
          <p:nvPr/>
        </p:nvSpPr>
        <p:spPr>
          <a:xfrm>
            <a:off x="106439" y="1915886"/>
            <a:ext cx="435428" cy="1001485"/>
          </a:xfrm>
          <a:prstGeom prst="curvedRightArrow">
            <a:avLst>
              <a:gd name="adj1" fmla="val 25000"/>
              <a:gd name="adj2" fmla="val 50000"/>
              <a:gd name="adj3" fmla="val 4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7" name="Freccia circolare a destra 6">
            <a:extLst>
              <a:ext uri="{FF2B5EF4-FFF2-40B4-BE49-F238E27FC236}">
                <a16:creationId xmlns:a16="http://schemas.microsoft.com/office/drawing/2014/main" id="{CC24CC1E-B187-4D6A-9DF4-DA44A3307A00}"/>
              </a:ext>
            </a:extLst>
          </p:cNvPr>
          <p:cNvSpPr/>
          <p:nvPr/>
        </p:nvSpPr>
        <p:spPr>
          <a:xfrm>
            <a:off x="106439" y="5651727"/>
            <a:ext cx="435428" cy="1001485"/>
          </a:xfrm>
          <a:prstGeom prst="curvedRightArrow">
            <a:avLst>
              <a:gd name="adj1" fmla="val 25000"/>
              <a:gd name="adj2" fmla="val 50000"/>
              <a:gd name="adj3" fmla="val 4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8" name="Rettangolo arrotondato 6">
            <a:extLst>
              <a:ext uri="{FF2B5EF4-FFF2-40B4-BE49-F238E27FC236}">
                <a16:creationId xmlns:a16="http://schemas.microsoft.com/office/drawing/2014/main" id="{EDFDD562-E1B6-43BC-A7ED-3F9B14302A5A}"/>
              </a:ext>
            </a:extLst>
          </p:cNvPr>
          <p:cNvSpPr/>
          <p:nvPr/>
        </p:nvSpPr>
        <p:spPr>
          <a:xfrm>
            <a:off x="26989" y="3446417"/>
            <a:ext cx="8575144" cy="870856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lnSpc>
                <a:spcPts val="2400"/>
              </a:lnSpc>
              <a:spcAft>
                <a:spcPts val="0"/>
              </a:spcAft>
              <a:defRPr/>
            </a:pPr>
            <a:endParaRPr lang="it-IT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886A540C-206D-45A8-B67C-D3BBF030EE36}"/>
              </a:ext>
            </a:extLst>
          </p:cNvPr>
          <p:cNvSpPr/>
          <p:nvPr/>
        </p:nvSpPr>
        <p:spPr>
          <a:xfrm>
            <a:off x="418012" y="3305482"/>
            <a:ext cx="7864142" cy="11026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lnSpc>
                <a:spcPts val="2800"/>
              </a:lnSpc>
              <a:spcAft>
                <a:spcPts val="0"/>
              </a:spcAft>
              <a:defRPr/>
            </a:pPr>
            <a:r>
              <a:rPr lang="it-IT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DIRETTIVA 2000/60/CE DEL PARLAMENTO EUROPEO E DEL CONSIGLIO DEL </a:t>
            </a:r>
            <a:r>
              <a:rPr lang="it-IT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23 OTTOBRE 2000 </a:t>
            </a:r>
          </a:p>
        </p:txBody>
      </p:sp>
      <p:sp>
        <p:nvSpPr>
          <p:cNvPr id="5" name="Parentesi graffa aperta 4">
            <a:extLst>
              <a:ext uri="{FF2B5EF4-FFF2-40B4-BE49-F238E27FC236}">
                <a16:creationId xmlns:a16="http://schemas.microsoft.com/office/drawing/2014/main" id="{C73491FD-6F3A-482A-AA1D-BDE58C2E66DA}"/>
              </a:ext>
            </a:extLst>
          </p:cNvPr>
          <p:cNvSpPr/>
          <p:nvPr/>
        </p:nvSpPr>
        <p:spPr>
          <a:xfrm>
            <a:off x="6461958" y="5444534"/>
            <a:ext cx="435428" cy="1358742"/>
          </a:xfrm>
          <a:prstGeom prst="lef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397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39481246-FB73-401C-90CC-F82BB1E70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43" y="152400"/>
            <a:ext cx="8810786" cy="583769"/>
          </a:xfrm>
        </p:spPr>
        <p:txBody>
          <a:bodyPr>
            <a:normAutofit/>
          </a:bodyPr>
          <a:lstStyle/>
          <a:p>
            <a:r>
              <a:rPr lang="it-IT" sz="2800" dirty="0">
                <a:latin typeface="Arial" panose="020B0604020202020204" pitchFamily="34" charset="0"/>
                <a:cs typeface="Arial" panose="020B0604020202020204" pitchFamily="34" charset="0"/>
              </a:rPr>
              <a:t>I DISTRETTI IDROGRAFICI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4CDFAA54-D222-4FB8-8B64-DF99547C7B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795967"/>
            <a:ext cx="5257800" cy="5814060"/>
          </a:xfrm>
          <a:prstGeom prst="rect">
            <a:avLst/>
          </a:prstGeom>
        </p:spPr>
      </p:pic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80CEFEDC-3D2C-489B-928E-2236EB02CB6B}"/>
              </a:ext>
            </a:extLst>
          </p:cNvPr>
          <p:cNvSpPr/>
          <p:nvPr/>
        </p:nvSpPr>
        <p:spPr>
          <a:xfrm>
            <a:off x="5652160" y="868734"/>
            <a:ext cx="2194361" cy="1432766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Alpi orientali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Po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Appennino settentrionale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Appennino centrale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Appennino meridionale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Sardegna</a:t>
            </a:r>
          </a:p>
          <a:p>
            <a:pPr>
              <a:lnSpc>
                <a:spcPts val="1300"/>
              </a:lnSpc>
            </a:pPr>
            <a:r>
              <a:rPr lang="it-IT" sz="1200" dirty="0">
                <a:latin typeface="Arial" panose="020B0604020202020204" pitchFamily="34" charset="0"/>
                <a:cs typeface="Arial" panose="020B0604020202020204" pitchFamily="34" charset="0"/>
              </a:rPr>
              <a:t>Sicilia</a:t>
            </a:r>
          </a:p>
        </p:txBody>
      </p:sp>
    </p:spTree>
    <p:extLst>
      <p:ext uri="{BB962C8B-B14F-4D97-AF65-F5344CB8AC3E}">
        <p14:creationId xmlns:p14="http://schemas.microsoft.com/office/powerpoint/2010/main" val="2112349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4"/>
          <p:cNvSpPr>
            <a:spLocks noGrp="1"/>
          </p:cNvSpPr>
          <p:nvPr>
            <p:ph type="title"/>
          </p:nvPr>
        </p:nvSpPr>
        <p:spPr bwMode="auto">
          <a:xfrm>
            <a:off x="26988" y="204788"/>
            <a:ext cx="8848725" cy="650874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it-IT" sz="2800" dirty="0">
                <a:latin typeface="Arial" charset="0"/>
                <a:cs typeface="Arial" charset="0"/>
              </a:rPr>
              <a:t>Esiti del processo di riforma</a:t>
            </a:r>
            <a:endParaRPr lang="it-IT" sz="2800" dirty="0">
              <a:latin typeface="Swis721 Lt BT" charset="0"/>
            </a:endParaRPr>
          </a:p>
        </p:txBody>
      </p:sp>
      <p:sp>
        <p:nvSpPr>
          <p:cNvPr id="12" name="Segnaposto testo 6"/>
          <p:cNvSpPr txBox="1">
            <a:spLocks/>
          </p:cNvSpPr>
          <p:nvPr/>
        </p:nvSpPr>
        <p:spPr>
          <a:xfrm>
            <a:off x="26988" y="855663"/>
            <a:ext cx="8575145" cy="6002338"/>
          </a:xfrm>
          <a:prstGeom prst="rect">
            <a:avLst/>
          </a:prstGeom>
        </p:spPr>
        <p:txBody>
          <a:bodyPr lIns="54864" tIns="91440">
            <a:normAutofit lnSpcReduction="10000"/>
          </a:bodyPr>
          <a:lstStyle>
            <a:lvl1pPr marL="0" indent="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None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None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None/>
              <a:defRPr kumimoji="0" lang="en-US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None/>
              <a:defRPr kumimoji="0"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spcAft>
                <a:spcPts val="0"/>
              </a:spcAft>
              <a:defRPr/>
            </a:pPr>
            <a:endParaRPr lang="it-IT" sz="2800" i="1" u="sng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it-IT" sz="2600" i="1" u="sng" dirty="0">
                <a:latin typeface="Arial" charset="0"/>
              </a:rPr>
              <a:t>Legge 28 dicembre 2015 n. 221 (art. 51)</a:t>
            </a:r>
          </a:p>
          <a:p>
            <a:pPr algn="ctr" fontAlgn="auto">
              <a:spcAft>
                <a:spcPts val="0"/>
              </a:spcAft>
              <a:defRPr/>
            </a:pPr>
            <a:endParaRPr lang="it-IT" sz="2600" i="1" u="sng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endParaRPr lang="it-IT" sz="1600" i="1" u="sng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2600" i="1" u="sng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it-IT" sz="2600" i="1" u="sng" dirty="0">
                <a:latin typeface="Arial" charset="0"/>
              </a:rPr>
              <a:t>Decreto del Ministro dell’Ambiente e della Tutela del </a:t>
            </a:r>
            <a:r>
              <a:rPr lang="it-IT" sz="2600" i="1" dirty="0">
                <a:latin typeface="Arial" charset="0"/>
              </a:rPr>
              <a:t>       </a:t>
            </a:r>
            <a:r>
              <a:rPr lang="it-IT" sz="2600" i="1" u="sng" dirty="0">
                <a:latin typeface="Arial" charset="0"/>
              </a:rPr>
              <a:t>Territorio e del Mare 25 ottobre 2016 n. 294 (art. 12)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3500" dirty="0">
                <a:latin typeface="Arial" charset="0"/>
              </a:rPr>
              <a:t>   </a:t>
            </a:r>
          </a:p>
          <a:p>
            <a:pPr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3500" dirty="0">
                <a:latin typeface="Arial" charset="0"/>
              </a:rPr>
              <a:t>    </a:t>
            </a:r>
            <a:r>
              <a:rPr lang="it-IT" sz="2000" dirty="0">
                <a:latin typeface="Arial" charset="0"/>
              </a:rPr>
              <a:t>Costituzione delle Autorità di bacino distrettuali</a:t>
            </a:r>
          </a:p>
          <a:p>
            <a:pPr algn="ctr"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      Soppressione delle Autorità di bacino nazionali, regionali, interregionali </a:t>
            </a:r>
          </a:p>
          <a:p>
            <a:pPr algn="ctr" fontAlgn="auto">
              <a:spcAft>
                <a:spcPts val="0"/>
              </a:spcAft>
              <a:defRPr/>
            </a:pPr>
            <a:endParaRPr lang="it-IT" sz="2600" dirty="0">
              <a:solidFill>
                <a:srgbClr val="C00000"/>
              </a:solidFill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it-IT" sz="2600" dirty="0">
                <a:solidFill>
                  <a:srgbClr val="C00000"/>
                </a:solidFill>
                <a:latin typeface="Arial" charset="0"/>
              </a:rPr>
              <a:t>Problematiche</a:t>
            </a:r>
          </a:p>
          <a:p>
            <a:pPr algn="just" fontAlgn="auto">
              <a:lnSpc>
                <a:spcPts val="3300"/>
              </a:lnSpc>
              <a:spcAft>
                <a:spcPts val="0"/>
              </a:spcAft>
              <a:defRPr/>
            </a:pPr>
            <a:endParaRPr lang="it-IT" sz="2000" dirty="0">
              <a:latin typeface="Arial" charset="0"/>
            </a:endParaRPr>
          </a:p>
          <a:p>
            <a:pPr algn="just"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                       </a:t>
            </a:r>
          </a:p>
          <a:p>
            <a:pPr algn="just" fontAlgn="auto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	       						</a:t>
            </a:r>
            <a:endParaRPr lang="it-IT" sz="26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600" baseline="300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600" baseline="30000" dirty="0">
              <a:latin typeface="Arial" charset="0"/>
            </a:endParaRP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3500" dirty="0">
              <a:latin typeface="Arial" charset="0"/>
            </a:endParaRPr>
          </a:p>
          <a:p>
            <a:pPr marL="285750" indent="-285750" fontAlgn="auto">
              <a:spcAft>
                <a:spcPts val="0"/>
              </a:spcAft>
              <a:buFont typeface="Arial"/>
              <a:buChar char="•"/>
              <a:defRPr/>
            </a:pPr>
            <a:endParaRPr lang="it-IT" sz="1300" baseline="30000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1200" baseline="30000" dirty="0"/>
          </a:p>
          <a:p>
            <a:pPr algn="ctr" fontAlgn="auto">
              <a:spcAft>
                <a:spcPts val="0"/>
              </a:spcAft>
              <a:defRPr/>
            </a:pPr>
            <a:endParaRPr lang="it-IT" sz="12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3200" dirty="0">
              <a:latin typeface="Arial"/>
              <a:cs typeface="Arial"/>
            </a:endParaRP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" name="Freccia in giù 1">
            <a:extLst>
              <a:ext uri="{FF2B5EF4-FFF2-40B4-BE49-F238E27FC236}">
                <a16:creationId xmlns:a16="http://schemas.microsoft.com/office/drawing/2014/main" id="{567949D9-43D8-4613-958C-19B7FEE7A4AC}"/>
              </a:ext>
            </a:extLst>
          </p:cNvPr>
          <p:cNvSpPr/>
          <p:nvPr/>
        </p:nvSpPr>
        <p:spPr>
          <a:xfrm>
            <a:off x="3829928" y="1776549"/>
            <a:ext cx="484632" cy="687977"/>
          </a:xfrm>
          <a:prstGeom prst="downArrow">
            <a:avLst>
              <a:gd name="adj1" fmla="val 50000"/>
              <a:gd name="adj2" fmla="val 4820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arrotondato 8">
            <a:extLst>
              <a:ext uri="{FF2B5EF4-FFF2-40B4-BE49-F238E27FC236}">
                <a16:creationId xmlns:a16="http://schemas.microsoft.com/office/drawing/2014/main" id="{7B9DE7F4-4EE0-4951-B94F-DF8F15266F54}"/>
              </a:ext>
            </a:extLst>
          </p:cNvPr>
          <p:cNvSpPr/>
          <p:nvPr/>
        </p:nvSpPr>
        <p:spPr>
          <a:xfrm>
            <a:off x="354262" y="5587615"/>
            <a:ext cx="2501900" cy="6215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900"/>
              </a:lnSpc>
            </a:pPr>
            <a:r>
              <a:rPr lang="it-IT" sz="2000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passaggio di competenze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16" name="Rettangolo arrotondato 8">
            <a:extLst>
              <a:ext uri="{FF2B5EF4-FFF2-40B4-BE49-F238E27FC236}">
                <a16:creationId xmlns:a16="http://schemas.microsoft.com/office/drawing/2014/main" id="{174BB42F-DE6D-42E4-B63C-05B763DFCD0F}"/>
              </a:ext>
            </a:extLst>
          </p:cNvPr>
          <p:cNvSpPr/>
          <p:nvPr/>
        </p:nvSpPr>
        <p:spPr>
          <a:xfrm>
            <a:off x="3227247" y="5587616"/>
            <a:ext cx="2501900" cy="6215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900"/>
              </a:lnSpc>
            </a:pPr>
            <a:r>
              <a:rPr lang="it-IT" sz="2000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stratificazione di strumenti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17" name="Rettangolo arrotondato 8">
            <a:extLst>
              <a:ext uri="{FF2B5EF4-FFF2-40B4-BE49-F238E27FC236}">
                <a16:creationId xmlns:a16="http://schemas.microsoft.com/office/drawing/2014/main" id="{BFC5ECD5-6D89-4FE8-842C-9C4A4E75C004}"/>
              </a:ext>
            </a:extLst>
          </p:cNvPr>
          <p:cNvSpPr/>
          <p:nvPr/>
        </p:nvSpPr>
        <p:spPr>
          <a:xfrm>
            <a:off x="6100233" y="5587615"/>
            <a:ext cx="2501900" cy="6215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900"/>
              </a:lnSpc>
            </a:pPr>
            <a:r>
              <a:rPr lang="it-IT" sz="2000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margini di coordinamento</a:t>
            </a:r>
            <a:endParaRPr lang="it-IT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1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16B69250-C414-45D7-B018-2AE05DA0D5DB}"/>
              </a:ext>
            </a:extLst>
          </p:cNvPr>
          <p:cNvSpPr/>
          <p:nvPr/>
        </p:nvSpPr>
        <p:spPr>
          <a:xfrm>
            <a:off x="304800" y="653143"/>
            <a:ext cx="8638903" cy="609164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1" rtlCol="0" anchor="ctr"/>
          <a:lstStyle/>
          <a:p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it-IT" sz="1600" dirty="0"/>
          </a:p>
          <a:p>
            <a:endParaRPr lang="it-IT" sz="1600" dirty="0"/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9C2F7B52-386C-4D2A-83C7-C7A8AAA319CC}"/>
              </a:ext>
            </a:extLst>
          </p:cNvPr>
          <p:cNvSpPr/>
          <p:nvPr/>
        </p:nvSpPr>
        <p:spPr>
          <a:xfrm>
            <a:off x="-1" y="0"/>
            <a:ext cx="7968344" cy="539931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eaLnBrk="0" hangingPunct="0"/>
            <a:r>
              <a:rPr lang="it-IT" sz="2800" cap="all" spc="-60" dirty="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rPr>
              <a:t>PIANI PER L’ASSETTO IDROGEOLOGICO (PAI)</a:t>
            </a:r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494338CC-A715-47D5-B4FF-49A22571FD3A}"/>
              </a:ext>
            </a:extLst>
          </p:cNvPr>
          <p:cNvSpPr/>
          <p:nvPr/>
        </p:nvSpPr>
        <p:spPr>
          <a:xfrm>
            <a:off x="683623" y="905691"/>
            <a:ext cx="7776754" cy="20726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it-IT" sz="1400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 bacini nazionali</a:t>
            </a:r>
          </a:p>
          <a:p>
            <a:pPr lvl="0"/>
            <a:endParaRPr lang="it-IT" sz="105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ISONZO TAGLIAMENTO PIAVE BRENTA-BACCHIGLIONE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approvato con DPCM. 21.11.2013</a:t>
            </a:r>
          </a:p>
          <a:p>
            <a:pPr lvl="0"/>
            <a:endParaRPr lang="it-IT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LIVENZA 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variante approvata con DPCM. 28.6.2017</a:t>
            </a:r>
          </a:p>
          <a:p>
            <a:pPr lvl="0"/>
            <a:endParaRPr lang="it-IT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ADIGE 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variante adottata con delibera conferenza istituzionale 27.12.2018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DD4A7FCA-B1E1-43DC-8B49-BCF64E00E8B2}"/>
              </a:ext>
            </a:extLst>
          </p:cNvPr>
          <p:cNvSpPr/>
          <p:nvPr/>
        </p:nvSpPr>
        <p:spPr>
          <a:xfrm>
            <a:off x="683623" y="3329396"/>
            <a:ext cx="7776754" cy="214775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it-IT" sz="1400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 bacini regionali</a:t>
            </a:r>
          </a:p>
          <a:p>
            <a:pPr lvl="0"/>
            <a:endParaRPr lang="it-IT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BACINI DI INTERESSE REGIONALE FVG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approvato con decreto presidente regione n. 28 del 1.02.2017</a:t>
            </a:r>
          </a:p>
          <a:p>
            <a:pPr lvl="0"/>
            <a:r>
              <a:rPr lang="it-IT" sz="1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SILE E PIANURA TRA PIAVE E LIVENZA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approvato con delibera consiglio regionale n. 48 del 27.6.2007 </a:t>
            </a:r>
          </a:p>
          <a:p>
            <a:pPr lvl="0"/>
            <a:endParaRPr lang="it-IT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SCOLANTE NELLA LAGUNA DI VENEZIA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progetto adottato con delibera giunta regionale n. 401 del 31.3.2015</a:t>
            </a:r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D7F56507-E0C1-466C-B40E-24770C7F16AA}"/>
              </a:ext>
            </a:extLst>
          </p:cNvPr>
          <p:cNvSpPr/>
          <p:nvPr/>
        </p:nvSpPr>
        <p:spPr>
          <a:xfrm>
            <a:off x="683623" y="5828211"/>
            <a:ext cx="7776754" cy="91657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it-IT" sz="1400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 bacini interregionali</a:t>
            </a:r>
          </a:p>
          <a:p>
            <a:pPr lvl="0"/>
            <a:r>
              <a:rPr 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LEMENE</a:t>
            </a:r>
          </a:p>
          <a:p>
            <a:pPr lvl="0"/>
            <a:r>
              <a:rPr lang="it-IT" sz="11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progetto adottato con delibera comitato istituzionale n. 1 del 26.11.2002 </a:t>
            </a:r>
          </a:p>
        </p:txBody>
      </p:sp>
    </p:spTree>
    <p:extLst>
      <p:ext uri="{BB962C8B-B14F-4D97-AF65-F5344CB8AC3E}">
        <p14:creationId xmlns:p14="http://schemas.microsoft.com/office/powerpoint/2010/main" val="999846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4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8848725" cy="873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it-IT" sz="3100" dirty="0">
                <a:latin typeface="Arial" charset="0"/>
                <a:cs typeface="Arial" charset="0"/>
              </a:rPr>
              <a:t>IL DISTRETTO IDROGRAFICO DELLE ALPI ORIENTALI</a:t>
            </a:r>
            <a:endParaRPr lang="it-IT" sz="3100" dirty="0">
              <a:latin typeface="Swis721 Lt BT" charset="0"/>
            </a:endParaRPr>
          </a:p>
        </p:txBody>
      </p:sp>
      <p:sp>
        <p:nvSpPr>
          <p:cNvPr id="12" name="Segnaposto testo 6"/>
          <p:cNvSpPr txBox="1">
            <a:spLocks/>
          </p:cNvSpPr>
          <p:nvPr/>
        </p:nvSpPr>
        <p:spPr>
          <a:xfrm>
            <a:off x="0" y="1645919"/>
            <a:ext cx="2616333" cy="4132579"/>
          </a:xfrm>
          <a:prstGeom prst="rect">
            <a:avLst/>
          </a:prstGeom>
        </p:spPr>
        <p:txBody>
          <a:bodyPr lIns="54864" tIns="91440">
            <a:normAutofit fontScale="92500" lnSpcReduction="20000"/>
          </a:bodyPr>
          <a:lstStyle>
            <a:lvl1pPr marL="0" indent="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None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None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None/>
              <a:defRPr kumimoji="0" lang="en-US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None/>
              <a:defRPr kumimoji="0"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spcAft>
                <a:spcPts val="0"/>
              </a:spcAft>
              <a:defRPr/>
            </a:pPr>
            <a:r>
              <a:rPr lang="it-IT" sz="2200" dirty="0">
                <a:latin typeface="Arial" charset="0"/>
              </a:rPr>
              <a:t>35.000 Km</a:t>
            </a:r>
            <a:r>
              <a:rPr lang="it-IT" sz="1500" dirty="0">
                <a:latin typeface="Arial" charset="0"/>
              </a:rPr>
              <a:t>2</a:t>
            </a:r>
            <a:r>
              <a:rPr lang="it-IT" sz="2200" dirty="0">
                <a:latin typeface="Arial" charset="0"/>
              </a:rPr>
              <a:t> su cui insistono: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200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it-IT" sz="2200" dirty="0">
                <a:latin typeface="Arial" charset="0"/>
              </a:rPr>
              <a:t>n. 3 Amministrazioni regionali </a:t>
            </a:r>
          </a:p>
          <a:p>
            <a:pPr fontAlgn="auto">
              <a:spcAft>
                <a:spcPts val="0"/>
              </a:spcAft>
              <a:defRPr/>
            </a:pPr>
            <a:endParaRPr lang="it-IT" sz="1900" i="1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it-IT" sz="1900" i="1" dirty="0">
                <a:latin typeface="Arial" charset="0"/>
              </a:rPr>
              <a:t>Veneto </a:t>
            </a:r>
          </a:p>
          <a:p>
            <a:pPr fontAlgn="auto">
              <a:spcAft>
                <a:spcPts val="0"/>
              </a:spcAft>
              <a:defRPr/>
            </a:pPr>
            <a:r>
              <a:rPr lang="it-IT" sz="1900" i="1" dirty="0">
                <a:latin typeface="Arial" charset="0"/>
              </a:rPr>
              <a:t>Friuli Venezia Giulia Trentino Alto Adige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200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it-IT" sz="2200" dirty="0">
                <a:latin typeface="Arial" charset="0"/>
              </a:rPr>
              <a:t>n. 973 Amministrazioni comunali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it-IT" sz="2200" dirty="0"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it-IT" sz="2200" dirty="0">
                <a:latin typeface="Arial" charset="0"/>
              </a:rPr>
              <a:t>6 milioni e mezzo di abitanti</a:t>
            </a:r>
          </a:p>
          <a:p>
            <a:pPr algn="ctr" fontAlgn="auto">
              <a:spcAft>
                <a:spcPts val="0"/>
              </a:spcAft>
              <a:defRPr/>
            </a:pPr>
            <a:endParaRPr lang="it-IT" sz="1200" baseline="30000" dirty="0"/>
          </a:p>
          <a:p>
            <a:pPr algn="ctr" fontAlgn="auto">
              <a:spcAft>
                <a:spcPts val="0"/>
              </a:spcAft>
              <a:defRPr/>
            </a:pPr>
            <a:endParaRPr lang="it-IT" sz="12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3200" dirty="0">
              <a:latin typeface="Arial"/>
              <a:cs typeface="Arial"/>
            </a:endParaRP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6" name="Immagine 5" descr="distretto_amministrativi_ridotto.jpg">
            <a:extLst>
              <a:ext uri="{FF2B5EF4-FFF2-40B4-BE49-F238E27FC236}">
                <a16:creationId xmlns:a16="http://schemas.microsoft.com/office/drawing/2014/main" id="{A1A4931E-C3E2-471B-814C-056D8F5FBCA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7184" y="1419497"/>
            <a:ext cx="6704965" cy="543850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91921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4"/>
          <p:cNvSpPr>
            <a:spLocks noGrp="1"/>
          </p:cNvSpPr>
          <p:nvPr>
            <p:ph type="title"/>
          </p:nvPr>
        </p:nvSpPr>
        <p:spPr bwMode="auto">
          <a:xfrm>
            <a:off x="26988" y="1"/>
            <a:ext cx="8848725" cy="90646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it-IT" sz="2800" dirty="0">
                <a:latin typeface="Arial" charset="0"/>
                <a:cs typeface="Arial" charset="0"/>
              </a:rPr>
              <a:t>IL DISTRETTO IDROGRAFICO DELLE ALPI ORIENTALI</a:t>
            </a:r>
          </a:p>
        </p:txBody>
      </p:sp>
      <p:sp>
        <p:nvSpPr>
          <p:cNvPr id="12" name="Segnaposto testo 6"/>
          <p:cNvSpPr txBox="1">
            <a:spLocks/>
          </p:cNvSpPr>
          <p:nvPr/>
        </p:nvSpPr>
        <p:spPr>
          <a:xfrm>
            <a:off x="0" y="1210076"/>
            <a:ext cx="2551611" cy="5638799"/>
          </a:xfrm>
          <a:prstGeom prst="rect">
            <a:avLst/>
          </a:prstGeom>
        </p:spPr>
        <p:txBody>
          <a:bodyPr lIns="54864" tIns="91440">
            <a:normAutofit/>
          </a:bodyPr>
          <a:lstStyle>
            <a:lvl1pPr marL="0" indent="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None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None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None/>
              <a:defRPr kumimoji="0" lang="en-US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None/>
              <a:defRPr kumimoji="0"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it-IT" sz="2000" dirty="0"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n. 13 bacini idrografici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it-IT" sz="1800" i="1" dirty="0">
                <a:latin typeface="Arial" charset="0"/>
              </a:rPr>
              <a:t>(già nazionali, regionali, interregionali)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it-IT" sz="2000" dirty="0"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14.000 km di rete idrografica</a:t>
            </a:r>
          </a:p>
          <a:p>
            <a:pPr marL="457200" indent="-457200"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endParaRPr lang="it-IT" sz="2000" dirty="0"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7.000 km di argini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it-IT" sz="2000" dirty="0"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it-IT" sz="2000" dirty="0">
                <a:latin typeface="Arial" charset="0"/>
              </a:rPr>
              <a:t>280 km di costa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it-IT" sz="2000" dirty="0">
              <a:latin typeface="Arial" charset="0"/>
            </a:endParaRPr>
          </a:p>
          <a:p>
            <a:pPr lvl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defRPr/>
            </a:pPr>
            <a:r>
              <a:rPr lang="it-IT" sz="2000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n. 2 lagune </a:t>
            </a:r>
          </a:p>
          <a:p>
            <a:pPr lvl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defRPr/>
            </a:pPr>
            <a:r>
              <a:rPr lang="it-IT" sz="1800" i="1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Venezia</a:t>
            </a:r>
          </a:p>
          <a:p>
            <a:pPr lvl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defRPr/>
            </a:pPr>
            <a:r>
              <a:rPr lang="it-IT" sz="1800" i="1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Marano-Grado</a:t>
            </a:r>
          </a:p>
          <a:p>
            <a:pPr lvl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defRPr/>
            </a:pPr>
            <a:endParaRPr lang="it-IT" sz="1800" i="1" dirty="0">
              <a:solidFill>
                <a:prstClr val="black"/>
              </a:solidFill>
              <a:latin typeface="Arial" charset="0"/>
              <a:ea typeface="ＭＳ Ｐゴシック" charset="0"/>
            </a:endParaRPr>
          </a:p>
          <a:p>
            <a:pPr lvl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defRPr/>
            </a:pPr>
            <a:r>
              <a:rPr lang="it-IT" sz="2000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oltre 5.000 dissesti geologici classificati </a:t>
            </a:r>
          </a:p>
          <a:p>
            <a:pPr fontAlgn="auto">
              <a:spcAft>
                <a:spcPts val="0"/>
              </a:spcAft>
              <a:defRPr/>
            </a:pPr>
            <a:endParaRPr lang="it-IT" sz="2800" dirty="0">
              <a:latin typeface="Arial" charset="0"/>
            </a:endParaRPr>
          </a:p>
          <a:p>
            <a:pPr marL="285750" indent="-285750" fontAlgn="auto">
              <a:spcAft>
                <a:spcPts val="0"/>
              </a:spcAft>
              <a:buFont typeface="Arial"/>
              <a:buChar char="•"/>
              <a:defRPr/>
            </a:pPr>
            <a:endParaRPr lang="it-IT" sz="1300" baseline="30000" dirty="0">
              <a:latin typeface="Arial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1200" baseline="30000" dirty="0"/>
          </a:p>
          <a:p>
            <a:pPr algn="ctr" fontAlgn="auto">
              <a:spcAft>
                <a:spcPts val="0"/>
              </a:spcAft>
              <a:defRPr/>
            </a:pPr>
            <a:endParaRPr lang="it-IT" sz="12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4000" dirty="0">
              <a:latin typeface="Arial"/>
              <a:cs typeface="Arial"/>
            </a:endParaRPr>
          </a:p>
          <a:p>
            <a:pPr algn="ctr" fontAlgn="auto">
              <a:spcAft>
                <a:spcPts val="0"/>
              </a:spcAft>
              <a:defRPr/>
            </a:pPr>
            <a:endParaRPr lang="it-IT" sz="3200" dirty="0">
              <a:latin typeface="Arial"/>
              <a:cs typeface="Arial"/>
            </a:endParaRP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8" name="Immagine 7" descr="corpi idrici ridotto.jpg">
            <a:extLst>
              <a:ext uri="{FF2B5EF4-FFF2-40B4-BE49-F238E27FC236}">
                <a16:creationId xmlns:a16="http://schemas.microsoft.com/office/drawing/2014/main" id="{9E1AC4C5-4958-4671-B489-0D408C5D99E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5817" y="818262"/>
            <a:ext cx="6640829" cy="563879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06446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4"/>
          <p:cNvSpPr>
            <a:spLocks noGrp="1"/>
          </p:cNvSpPr>
          <p:nvPr>
            <p:ph type="title"/>
          </p:nvPr>
        </p:nvSpPr>
        <p:spPr bwMode="auto">
          <a:xfrm>
            <a:off x="26988" y="1"/>
            <a:ext cx="8968966" cy="85566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 eaLnBrk="1" fontAlgn="auto" hangingPunct="1">
              <a:lnSpc>
                <a:spcPts val="3300"/>
              </a:lnSpc>
              <a:spcAft>
                <a:spcPts val="0"/>
              </a:spcAft>
              <a:defRPr/>
            </a:pPr>
            <a:r>
              <a:rPr lang="it-IT" sz="2800" dirty="0">
                <a:latin typeface="Arial" charset="0"/>
                <a:cs typeface="Arial" charset="0"/>
              </a:rPr>
              <a:t>LE COMPETENZE DELL’AUTORITA’ DI BACINO DISTRETTUALE</a:t>
            </a:r>
            <a:br>
              <a:rPr lang="it-IT" sz="2800" dirty="0">
                <a:latin typeface="Arial" charset="0"/>
                <a:cs typeface="Arial" charset="0"/>
              </a:rPr>
            </a:br>
            <a:br>
              <a:rPr lang="it-IT" sz="2800" dirty="0">
                <a:latin typeface="Arial" charset="0"/>
                <a:cs typeface="Arial" charset="0"/>
              </a:rPr>
            </a:br>
            <a:r>
              <a:rPr lang="it-IT" sz="2000" b="1" u="sng" cap="none" spc="0" dirty="0">
                <a:solidFill>
                  <a:prstClr val="black"/>
                </a:solidFill>
                <a:latin typeface="Arial" charset="0"/>
              </a:rPr>
              <a:t>Tutela dell’assetto idrogeologico del territorio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	PAI 			      PGRA   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(legge n. 183/1989)	        (direttiva 2007/60/CE)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1200" cap="none" spc="0" dirty="0">
                <a:solidFill>
                  <a:prstClr val="black"/>
                </a:solidFill>
                <a:latin typeface="Arial" charset="0"/>
              </a:rPr>
              <a:t>- perimetrano aree pericolose	              - perimetra aree allagabili</a:t>
            </a:r>
            <a:br>
              <a:rPr lang="it-IT" sz="14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1200" cap="none" spc="0" dirty="0">
                <a:solidFill>
                  <a:prstClr val="black"/>
                </a:solidFill>
                <a:latin typeface="Arial" charset="0"/>
              </a:rPr>
              <a:t>- attribuiscono classi di pericolosità                       - perimetra aree a rischio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	      </a:t>
            </a:r>
            <a:r>
              <a:rPr lang="it-IT" sz="2000" b="1" u="sng" cap="none" spc="0" dirty="0">
                <a:solidFill>
                  <a:prstClr val="black"/>
                </a:solidFill>
                <a:latin typeface="Arial" charset="0"/>
              </a:rPr>
              <a:t>Tutela delle risorse idriche</a:t>
            </a:r>
            <a:r>
              <a:rPr lang="it-IT" sz="2000" b="1" cap="none" spc="0" dirty="0">
                <a:solidFill>
                  <a:prstClr val="black"/>
                </a:solidFill>
                <a:latin typeface="Arial" charset="0"/>
              </a:rPr>
              <a:t>                                      </a:t>
            </a:r>
            <a:br>
              <a:rPr lang="it-IT" sz="2000" u="sng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            			PGA	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                           (direttiva 2000/60/CE)</a:t>
            </a: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br>
              <a:rPr lang="it-IT" sz="2000" cap="none" spc="0" dirty="0">
                <a:solidFill>
                  <a:prstClr val="black"/>
                </a:solidFill>
                <a:latin typeface="Arial" charset="0"/>
              </a:rPr>
            </a:br>
            <a:r>
              <a:rPr lang="it-IT" sz="2000" cap="none" spc="0" dirty="0">
                <a:solidFill>
                  <a:prstClr val="black"/>
                </a:solidFill>
                <a:latin typeface="Arial" charset="0"/>
              </a:rPr>
              <a:t>	      </a:t>
            </a:r>
            <a:r>
              <a:rPr lang="it-IT" sz="16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Piano Regionale di Tutela delle Acque</a:t>
            </a:r>
            <a:br>
              <a:rPr lang="it-IT" sz="16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</a:br>
            <a:r>
              <a:rPr lang="it-IT" sz="16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	    </a:t>
            </a:r>
            <a:r>
              <a:rPr lang="it-IT" sz="12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(art. 121 </a:t>
            </a:r>
            <a:r>
              <a:rPr lang="it-IT" sz="1200" cap="none" spc="0" dirty="0" err="1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D.lgs</a:t>
            </a:r>
            <a:r>
              <a:rPr lang="it-IT" sz="12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 n. 152/2006)</a:t>
            </a:r>
            <a:br>
              <a:rPr lang="it-IT" sz="20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</a:br>
            <a:br>
              <a:rPr lang="it-IT" sz="2000" cap="none" spc="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</a:br>
            <a:endParaRPr lang="it-IT" sz="2800" dirty="0">
              <a:solidFill>
                <a:schemeClr val="bg1">
                  <a:lumMod val="75000"/>
                </a:schemeClr>
              </a:solidFill>
              <a:latin typeface="Swis721 Lt BT" charset="0"/>
            </a:endParaRPr>
          </a:p>
        </p:txBody>
      </p:sp>
      <p:sp>
        <p:nvSpPr>
          <p:cNvPr id="3" name="Parentesi graffa chiusa 2">
            <a:extLst>
              <a:ext uri="{FF2B5EF4-FFF2-40B4-BE49-F238E27FC236}">
                <a16:creationId xmlns:a16="http://schemas.microsoft.com/office/drawing/2014/main" id="{D8DB86F4-E812-4AF8-8C5A-565450C3F0E9}"/>
              </a:ext>
            </a:extLst>
          </p:cNvPr>
          <p:cNvSpPr/>
          <p:nvPr/>
        </p:nvSpPr>
        <p:spPr>
          <a:xfrm>
            <a:off x="5207725" y="1297577"/>
            <a:ext cx="1393371" cy="5120639"/>
          </a:xfrm>
          <a:prstGeom prst="rightBrace">
            <a:avLst>
              <a:gd name="adj1" fmla="val 8333"/>
              <a:gd name="adj2" fmla="val 5034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" name="Freccia bidirezionale orizzontale 3">
            <a:extLst>
              <a:ext uri="{FF2B5EF4-FFF2-40B4-BE49-F238E27FC236}">
                <a16:creationId xmlns:a16="http://schemas.microsoft.com/office/drawing/2014/main" id="{F63CEBDA-BD07-4D20-89B7-08E5EBAD54F5}"/>
              </a:ext>
            </a:extLst>
          </p:cNvPr>
          <p:cNvSpPr/>
          <p:nvPr/>
        </p:nvSpPr>
        <p:spPr>
          <a:xfrm>
            <a:off x="1854926" y="1877061"/>
            <a:ext cx="1881051" cy="182881"/>
          </a:xfrm>
          <a:prstGeom prst="left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EBF8200F-1A1F-404B-BE20-A64685261DB0}"/>
              </a:ext>
            </a:extLst>
          </p:cNvPr>
          <p:cNvSpPr/>
          <p:nvPr/>
        </p:nvSpPr>
        <p:spPr>
          <a:xfrm>
            <a:off x="6647588" y="3264222"/>
            <a:ext cx="2348366" cy="95943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900" b="1" dirty="0"/>
              <a:t>PIANO DI BACINO DISTRETTUALE</a:t>
            </a:r>
          </a:p>
        </p:txBody>
      </p:sp>
      <p:sp>
        <p:nvSpPr>
          <p:cNvPr id="7" name="Rettangolo arrotondato 6">
            <a:extLst>
              <a:ext uri="{FF2B5EF4-FFF2-40B4-BE49-F238E27FC236}">
                <a16:creationId xmlns:a16="http://schemas.microsoft.com/office/drawing/2014/main" id="{6A59A778-A585-4011-A99C-5AEAC5F2548A}"/>
              </a:ext>
            </a:extLst>
          </p:cNvPr>
          <p:cNvSpPr/>
          <p:nvPr/>
        </p:nvSpPr>
        <p:spPr>
          <a:xfrm>
            <a:off x="5956663" y="4461325"/>
            <a:ext cx="3030582" cy="1552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t-IT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           Piano per l’Assetto Idrogeologico</a:t>
            </a:r>
          </a:p>
        </p:txBody>
      </p:sp>
      <p:sp>
        <p:nvSpPr>
          <p:cNvPr id="8" name="Rettangolo arrotondato 6">
            <a:extLst>
              <a:ext uri="{FF2B5EF4-FFF2-40B4-BE49-F238E27FC236}">
                <a16:creationId xmlns:a16="http://schemas.microsoft.com/office/drawing/2014/main" id="{0B97647F-BDAB-4FDF-A25D-75947A5031A7}"/>
              </a:ext>
            </a:extLst>
          </p:cNvPr>
          <p:cNvSpPr/>
          <p:nvPr/>
        </p:nvSpPr>
        <p:spPr>
          <a:xfrm>
            <a:off x="5956663" y="4805838"/>
            <a:ext cx="3039291" cy="1552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t-IT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PGRA       Piano di Gestione Rischio Alluvioni</a:t>
            </a:r>
          </a:p>
        </p:txBody>
      </p:sp>
      <p:sp>
        <p:nvSpPr>
          <p:cNvPr id="11" name="Rettangolo arrotondato 6">
            <a:extLst>
              <a:ext uri="{FF2B5EF4-FFF2-40B4-BE49-F238E27FC236}">
                <a16:creationId xmlns:a16="http://schemas.microsoft.com/office/drawing/2014/main" id="{A86DF9E1-E7D2-47BB-8519-928883A8B3AF}"/>
              </a:ext>
            </a:extLst>
          </p:cNvPr>
          <p:cNvSpPr/>
          <p:nvPr/>
        </p:nvSpPr>
        <p:spPr>
          <a:xfrm>
            <a:off x="5947954" y="5160591"/>
            <a:ext cx="3039291" cy="1552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t-IT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PGA          Piano di Gestione delle Acque</a:t>
            </a:r>
          </a:p>
        </p:txBody>
      </p:sp>
    </p:spTree>
    <p:extLst>
      <p:ext uri="{BB962C8B-B14F-4D97-AF65-F5344CB8AC3E}">
        <p14:creationId xmlns:p14="http://schemas.microsoft.com/office/powerpoint/2010/main" val="762389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6F70FBBB-59EE-41AA-9341-014078CC4130}"/>
              </a:ext>
            </a:extLst>
          </p:cNvPr>
          <p:cNvSpPr/>
          <p:nvPr/>
        </p:nvSpPr>
        <p:spPr>
          <a:xfrm>
            <a:off x="-65314" y="31272"/>
            <a:ext cx="9078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cap="all" spc="-60" dirty="0">
                <a:solidFill>
                  <a:srgbClr val="318FC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FOCUS: LA PERICOLOSITA’ GEOLOGICA NEL VENETO</a:t>
            </a:r>
            <a:endParaRPr lang="it-IT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434D7D6-08A7-47FF-9C49-6271ADF10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86" y="1409431"/>
            <a:ext cx="5657850" cy="485775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0FD4E008-DCDC-4B99-A646-C3FDC8C439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4922" y="1428481"/>
            <a:ext cx="283845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03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6F70FBBB-59EE-41AA-9341-014078CC4130}"/>
              </a:ext>
            </a:extLst>
          </p:cNvPr>
          <p:cNvSpPr/>
          <p:nvPr/>
        </p:nvSpPr>
        <p:spPr>
          <a:xfrm>
            <a:off x="-65314" y="31272"/>
            <a:ext cx="9078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cap="all" spc="-60" dirty="0">
                <a:solidFill>
                  <a:srgbClr val="318FC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FOCUS: LA PERICOLOSITA’ IDRAULICA NEL VENETO</a:t>
            </a:r>
            <a:endParaRPr lang="it-IT" dirty="0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703149A7-061E-4D9E-A5CC-4CB1E3F5C42E}"/>
              </a:ext>
            </a:extLst>
          </p:cNvPr>
          <p:cNvSpPr/>
          <p:nvPr/>
        </p:nvSpPr>
        <p:spPr>
          <a:xfrm>
            <a:off x="6502580" y="1401770"/>
            <a:ext cx="25107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defRPr sz="1200" b="1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 b="1" dirty="0">
                <a:solidFill>
                  <a:srgbClr val="000000"/>
                </a:solidFill>
                <a:latin typeface="Arial"/>
                <a:cs typeface="Arial"/>
              </a:rPr>
              <a:t>OLTRE 2.600 KMQ </a:t>
            </a:r>
          </a:p>
          <a:p>
            <a:pPr>
              <a:lnSpc>
                <a:spcPts val="1800"/>
              </a:lnSpc>
              <a:defRPr sz="1200" b="1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 b="1" dirty="0">
                <a:solidFill>
                  <a:srgbClr val="000000"/>
                </a:solidFill>
                <a:latin typeface="Arial"/>
                <a:cs typeface="Arial"/>
              </a:rPr>
              <a:t>DI AREE </a:t>
            </a:r>
          </a:p>
          <a:p>
            <a:pPr>
              <a:lnSpc>
                <a:spcPts val="1800"/>
              </a:lnSpc>
              <a:defRPr sz="1200" b="1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 b="1" dirty="0">
                <a:solidFill>
                  <a:srgbClr val="000000"/>
                </a:solidFill>
                <a:latin typeface="Arial"/>
                <a:cs typeface="Arial"/>
              </a:rPr>
              <a:t>A PERICOLOSITA’ IDRAULICA 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BC751CE-3AC5-4F72-9555-5ABD8E3D3E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3011"/>
            <a:ext cx="65722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79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49636770-A5F4-4ADC-B1D3-B9173BDEE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6" y="2316986"/>
            <a:ext cx="3749040" cy="2007659"/>
          </a:xfrm>
        </p:spPr>
        <p:txBody>
          <a:bodyPr/>
          <a:lstStyle/>
          <a:p>
            <a:pPr marL="0"/>
            <a:r>
              <a:rPr lang="it-IT" sz="2000" b="0" dirty="0">
                <a:latin typeface="Arial" panose="020B0604020202020204" pitchFamily="34" charset="0"/>
                <a:cs typeface="Arial" panose="020B0604020202020204" pitchFamily="34" charset="0"/>
              </a:rPr>
              <a:t>Adeguamento obbligatorio alle prescrizioni di carattere vincolante </a:t>
            </a:r>
            <a:r>
              <a:rPr lang="it-IT" sz="1400" b="0" dirty="0">
                <a:latin typeface="Arial" panose="020B0604020202020204" pitchFamily="34" charset="0"/>
                <a:cs typeface="Arial" panose="020B0604020202020204" pitchFamily="34" charset="0"/>
              </a:rPr>
              <a:t>(art. 65 </a:t>
            </a:r>
            <a:r>
              <a:rPr lang="it-IT" sz="1400" b="0" dirty="0" err="1">
                <a:latin typeface="Arial" panose="020B0604020202020204" pitchFamily="34" charset="0"/>
                <a:cs typeface="Arial" panose="020B0604020202020204" pitchFamily="34" charset="0"/>
              </a:rPr>
              <a:t>D.lgs</a:t>
            </a:r>
            <a:r>
              <a:rPr lang="it-IT" sz="1400" b="0" dirty="0">
                <a:latin typeface="Arial" panose="020B0604020202020204" pitchFamily="34" charset="0"/>
                <a:cs typeface="Arial" panose="020B0604020202020204" pitchFamily="34" charset="0"/>
              </a:rPr>
              <a:t> n. 152/2006):</a:t>
            </a:r>
          </a:p>
          <a:p>
            <a:pPr marL="0"/>
            <a:endParaRPr lang="it-IT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buFontTx/>
              <a:buChar char="-"/>
            </a:pPr>
            <a:r>
              <a:rPr lang="it-IT" sz="1400" b="0" dirty="0">
                <a:latin typeface="Arial" panose="020B0604020202020204" pitchFamily="34" charset="0"/>
                <a:cs typeface="Arial" panose="020B0604020202020204" pitchFamily="34" charset="0"/>
              </a:rPr>
              <a:t>piani di assetto ed uso del territorio</a:t>
            </a:r>
          </a:p>
          <a:p>
            <a:pPr marL="0" algn="just">
              <a:buFontTx/>
              <a:buChar char="-"/>
            </a:pPr>
            <a:r>
              <a:rPr lang="it-IT" sz="1400" b="0" dirty="0">
                <a:latin typeface="Arial" panose="020B0604020202020204" pitchFamily="34" charset="0"/>
                <a:cs typeface="Arial" panose="020B0604020202020204" pitchFamily="34" charset="0"/>
              </a:rPr>
              <a:t>programmi di sviluppo socio-economico </a:t>
            </a:r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0555C54C-D8D0-4DDF-8F54-868099BD8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248400" cy="505097"/>
          </a:xfrm>
        </p:spPr>
        <p:txBody>
          <a:bodyPr>
            <a:noAutofit/>
          </a:bodyPr>
          <a:lstStyle/>
          <a:p>
            <a:pPr>
              <a:lnSpc>
                <a:spcPts val="3800"/>
              </a:lnSpc>
            </a:pPr>
            <a:r>
              <a:rPr lang="it-IT" sz="2800" dirty="0">
                <a:latin typeface="Arial" panose="020B0604020202020204" pitchFamily="34" charset="0"/>
                <a:cs typeface="Arial" panose="020B0604020202020204" pitchFamily="34" charset="0"/>
              </a:rPr>
              <a:t>EFFETTI DELLE AZIONI DI TUTELA</a:t>
            </a:r>
          </a:p>
        </p:txBody>
      </p:sp>
      <p:sp>
        <p:nvSpPr>
          <p:cNvPr id="14" name="Ovale 13">
            <a:extLst>
              <a:ext uri="{FF2B5EF4-FFF2-40B4-BE49-F238E27FC236}">
                <a16:creationId xmlns:a16="http://schemas.microsoft.com/office/drawing/2014/main" id="{8C1DFBCC-1096-4648-A816-21C3AE93808A}"/>
              </a:ext>
            </a:extLst>
          </p:cNvPr>
          <p:cNvSpPr/>
          <p:nvPr/>
        </p:nvSpPr>
        <p:spPr>
          <a:xfrm>
            <a:off x="182882" y="857126"/>
            <a:ext cx="2464524" cy="1095103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900" b="1" dirty="0"/>
              <a:t>PIANO DI BACINO DISTRETTUALE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57740B62-5DFF-485C-B874-91B4C1158DF7}"/>
              </a:ext>
            </a:extLst>
          </p:cNvPr>
          <p:cNvSpPr/>
          <p:nvPr/>
        </p:nvSpPr>
        <p:spPr>
          <a:xfrm>
            <a:off x="4807131" y="2320449"/>
            <a:ext cx="4511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PAI           SI     (settore urbanistico) 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PGA         SI     (prelievi per l’uso     	   	           della risorsa idrica)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PGRA      NO   (utile riferimento nel           	           settore protezione civile)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Ovale 20">
            <a:extLst>
              <a:ext uri="{FF2B5EF4-FFF2-40B4-BE49-F238E27FC236}">
                <a16:creationId xmlns:a16="http://schemas.microsoft.com/office/drawing/2014/main" id="{A2074CF0-1AEC-4A20-BD64-D21C31B8D53C}"/>
              </a:ext>
            </a:extLst>
          </p:cNvPr>
          <p:cNvSpPr/>
          <p:nvPr/>
        </p:nvSpPr>
        <p:spPr>
          <a:xfrm>
            <a:off x="5312227" y="857126"/>
            <a:ext cx="2542903" cy="1095103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900" b="1" dirty="0"/>
              <a:t>PRESCRIZIONI DI CARATTERE VINCOLANTE</a:t>
            </a:r>
          </a:p>
        </p:txBody>
      </p:sp>
      <p:cxnSp>
        <p:nvCxnSpPr>
          <p:cNvPr id="24" name="Connettore 2 23">
            <a:extLst>
              <a:ext uri="{FF2B5EF4-FFF2-40B4-BE49-F238E27FC236}">
                <a16:creationId xmlns:a16="http://schemas.microsoft.com/office/drawing/2014/main" id="{E3053EC4-DE38-4557-8365-EB44D6F763DA}"/>
              </a:ext>
            </a:extLst>
          </p:cNvPr>
          <p:cNvCxnSpPr>
            <a:cxnSpLocks/>
          </p:cNvCxnSpPr>
          <p:nvPr/>
        </p:nvCxnSpPr>
        <p:spPr>
          <a:xfrm>
            <a:off x="5246914" y="2560318"/>
            <a:ext cx="63572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0" name="Connettore 2 29">
            <a:extLst>
              <a:ext uri="{FF2B5EF4-FFF2-40B4-BE49-F238E27FC236}">
                <a16:creationId xmlns:a16="http://schemas.microsoft.com/office/drawing/2014/main" id="{256E4F7E-6B05-4D4B-8A2C-CECBD3DD0637}"/>
              </a:ext>
            </a:extLst>
          </p:cNvPr>
          <p:cNvCxnSpPr>
            <a:cxnSpLocks/>
          </p:cNvCxnSpPr>
          <p:nvPr/>
        </p:nvCxnSpPr>
        <p:spPr>
          <a:xfrm>
            <a:off x="5394958" y="3097334"/>
            <a:ext cx="48768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Connettore 2 42">
            <a:extLst>
              <a:ext uri="{FF2B5EF4-FFF2-40B4-BE49-F238E27FC236}">
                <a16:creationId xmlns:a16="http://schemas.microsoft.com/office/drawing/2014/main" id="{A3133574-9B22-4336-A953-4F6C00239846}"/>
              </a:ext>
            </a:extLst>
          </p:cNvPr>
          <p:cNvCxnSpPr>
            <a:cxnSpLocks/>
          </p:cNvCxnSpPr>
          <p:nvPr/>
        </p:nvCxnSpPr>
        <p:spPr>
          <a:xfrm>
            <a:off x="5564777" y="3926107"/>
            <a:ext cx="31786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113BBDAE-1E45-478D-BC83-187AA681ACBD}"/>
              </a:ext>
            </a:extLst>
          </p:cNvPr>
          <p:cNvCxnSpPr>
            <a:cxnSpLocks/>
          </p:cNvCxnSpPr>
          <p:nvPr/>
        </p:nvCxnSpPr>
        <p:spPr>
          <a:xfrm>
            <a:off x="1898469" y="3274423"/>
            <a:ext cx="0" cy="418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4136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EC9AC78B-EDF6-4C0B-9617-9127A56CEF92}"/>
              </a:ext>
            </a:extLst>
          </p:cNvPr>
          <p:cNvSpPr/>
          <p:nvPr/>
        </p:nvSpPr>
        <p:spPr>
          <a:xfrm>
            <a:off x="0" y="1717869"/>
            <a:ext cx="4356251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t-IT" altLang="it-IT" b="1" i="1" dirty="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Quadro per l’azione comunitaria in materia di acque finalizzato a:</a:t>
            </a:r>
          </a:p>
          <a:p>
            <a:pPr lvl="0"/>
            <a:r>
              <a:rPr lang="it-IT" altLang="it-IT" sz="2000" i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altLang="it-IT" sz="16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individuare nel distretto l’unità di riferimento per le acque </a:t>
            </a:r>
            <a:r>
              <a:rPr lang="it-IT" altLang="it-IT" sz="1600" dirty="0">
                <a:latin typeface="Arial" panose="020B0604020202020204" pitchFamily="34" charset="0"/>
                <a:cs typeface="Arial" panose="020B0604020202020204" pitchFamily="34" charset="0"/>
              </a:rPr>
              <a:t>interne (fiumi e laghi), di transizione (lagune e foci), costiere, sotterranee</a:t>
            </a:r>
            <a:endParaRPr lang="it-IT" altLang="it-IT" sz="16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indent="-28575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proteggere e migliorare lo stato degli       ecosistemi acquatici </a:t>
            </a: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impedire il loro ulteriore deterioramento</a:t>
            </a:r>
            <a:endParaRPr lang="it-IT" altLang="it-IT" sz="16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lvl="0" indent="-28575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agevolare un utilizzo idrico sostenibile ed una fornitura sufficiente di acque di buona qualità 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F4E9AE68-D3C7-489D-AE8B-3AC3F247D050}"/>
              </a:ext>
            </a:extLst>
          </p:cNvPr>
          <p:cNvSpPr/>
          <p:nvPr/>
        </p:nvSpPr>
        <p:spPr>
          <a:xfrm>
            <a:off x="-65314" y="31272"/>
            <a:ext cx="78072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cap="all" spc="-60" dirty="0">
                <a:solidFill>
                  <a:srgbClr val="318FC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FOCUS: LA TUTELA DELLE RISORSE IDRICHE</a:t>
            </a:r>
            <a:endParaRPr 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7E818284-E8B3-475D-B567-F4738FD7708F}"/>
              </a:ext>
            </a:extLst>
          </p:cNvPr>
          <p:cNvSpPr/>
          <p:nvPr/>
        </p:nvSpPr>
        <p:spPr>
          <a:xfrm>
            <a:off x="474979" y="905348"/>
            <a:ext cx="3212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it-IT" altLang="it-IT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Direttiva 2000/60/CE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EF015614-3040-401A-BDEF-1BE64EE43977}"/>
              </a:ext>
            </a:extLst>
          </p:cNvPr>
          <p:cNvSpPr/>
          <p:nvPr/>
        </p:nvSpPr>
        <p:spPr>
          <a:xfrm>
            <a:off x="4431688" y="886872"/>
            <a:ext cx="4579908" cy="759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it-IT" altLang="it-IT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Piano di Gestione delle Acque</a:t>
            </a:r>
          </a:p>
          <a:p>
            <a:pPr lvl="0" algn="ctr">
              <a:lnSpc>
                <a:spcPts val="2500"/>
              </a:lnSpc>
            </a:pPr>
            <a:r>
              <a:rPr lang="it-IT" altLang="it-IT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del distretto Alpi Orientali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FD488934-96F0-41B2-80A9-70D686D3DF25}"/>
              </a:ext>
            </a:extLst>
          </p:cNvPr>
          <p:cNvSpPr/>
          <p:nvPr/>
        </p:nvSpPr>
        <p:spPr>
          <a:xfrm>
            <a:off x="4543516" y="1733535"/>
            <a:ext cx="4356251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t-IT" altLang="it-IT" b="1" i="1" dirty="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DPCM 27.10.2016</a:t>
            </a:r>
          </a:p>
          <a:p>
            <a:pPr lvl="0" algn="ctr"/>
            <a:r>
              <a:rPr lang="it-IT" altLang="it-IT" sz="1400" b="1" i="1" dirty="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(prossimo aggiornamento 2021)  </a:t>
            </a:r>
          </a:p>
          <a:p>
            <a:pPr lvl="0" algn="ctr"/>
            <a:endParaRPr lang="it-IT" altLang="it-IT" sz="16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lvl="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indaga le acque a livello distrettuale e ne classifica l’attuale qualità (</a:t>
            </a:r>
            <a:r>
              <a:rPr lang="it-IT" altLang="it-IT" sz="1600" u="sng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elevato/buono/sufficiente/scarso/cattivo</a:t>
            </a: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</a:p>
          <a:p>
            <a:pPr lvl="0">
              <a:lnSpc>
                <a:spcPts val="500"/>
              </a:lnSpc>
              <a:spcBef>
                <a:spcPct val="50000"/>
              </a:spcBef>
            </a:pPr>
            <a:endParaRPr lang="it-IT" altLang="it-IT" sz="1600" u="sng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definisce i corrispondenti obiettivi di qualità ambientale (</a:t>
            </a:r>
            <a:r>
              <a:rPr lang="it-IT" altLang="it-IT" sz="1600" u="sng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raggiungimento del buono e non deterioramento</a:t>
            </a: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</a:p>
          <a:p>
            <a:pPr marL="285750" lvl="0" indent="-28575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6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individua le azioni per il conseguimento dei predetti obiettivi </a:t>
            </a:r>
            <a:endParaRPr lang="it-IT" altLang="it-IT" sz="1600" u="sng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509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uppo 33"/>
          <p:cNvGrpSpPr>
            <a:grpSpLocks/>
          </p:cNvGrpSpPr>
          <p:nvPr/>
        </p:nvGrpSpPr>
        <p:grpSpPr bwMode="auto">
          <a:xfrm>
            <a:off x="94098" y="802507"/>
            <a:ext cx="8831285" cy="5893133"/>
            <a:chOff x="-403528" y="918080"/>
            <a:chExt cx="9028401" cy="5675901"/>
          </a:xfrm>
        </p:grpSpPr>
        <p:sp>
          <p:nvSpPr>
            <p:cNvPr id="26659" name="AutoShape 2"/>
            <p:cNvSpPr>
              <a:spLocks noChangeArrowheads="1"/>
            </p:cNvSpPr>
            <p:nvPr/>
          </p:nvSpPr>
          <p:spPr bwMode="auto">
            <a:xfrm>
              <a:off x="2290764" y="1610818"/>
              <a:ext cx="4114801" cy="4983163"/>
            </a:xfrm>
            <a:prstGeom prst="pentagon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080FF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prstMaterial="legacyMatte">
              <a:bevelT w="13500" h="13500" prst="angle"/>
              <a:bevelB w="13500" h="13500" prst="angle"/>
              <a:extrusionClr>
                <a:srgbClr val="0080FF"/>
              </a:extrusionClr>
            </a:sp3d>
          </p:spPr>
          <p:txBody>
            <a:bodyPr wrap="none" anchor="ctr">
              <a:flatTx/>
            </a:bodyPr>
            <a:lstStyle/>
            <a:p>
              <a:pPr algn="ctr"/>
              <a:r>
                <a:rPr lang="it-IT" dirty="0"/>
                <a:t>Acque superficiali</a:t>
              </a:r>
            </a:p>
          </p:txBody>
        </p:sp>
        <p:sp>
          <p:nvSpPr>
            <p:cNvPr id="88076" name="Text Box 12"/>
            <p:cNvSpPr txBox="1">
              <a:spLocks noChangeArrowheads="1"/>
            </p:cNvSpPr>
            <p:nvPr/>
          </p:nvSpPr>
          <p:spPr bwMode="auto">
            <a:xfrm>
              <a:off x="6567473" y="5209383"/>
              <a:ext cx="2057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it-IT" sz="2400" i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Helvetica" charset="0"/>
                </a:rPr>
                <a:t>uso agricolo</a:t>
              </a:r>
            </a:p>
          </p:txBody>
        </p:sp>
        <p:sp>
          <p:nvSpPr>
            <p:cNvPr id="88077" name="Text Box 13"/>
            <p:cNvSpPr txBox="1">
              <a:spLocks noChangeArrowheads="1"/>
            </p:cNvSpPr>
            <p:nvPr/>
          </p:nvSpPr>
          <p:spPr bwMode="auto">
            <a:xfrm>
              <a:off x="-353108" y="2633720"/>
              <a:ext cx="2644084" cy="4942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30000"/>
                </a:lnSpc>
                <a:spcBef>
                  <a:spcPct val="50000"/>
                </a:spcBef>
                <a:defRPr/>
              </a:pPr>
              <a:endParaRPr lang="it-IT" i="1" dirty="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  <a:ea typeface="ＭＳ Ｐゴシック" pitchFamily="2" charset="-128"/>
                <a:cs typeface="+mn-cs"/>
              </a:endParaRPr>
            </a:p>
            <a:p>
              <a:pPr>
                <a:lnSpc>
                  <a:spcPct val="30000"/>
                </a:lnSpc>
                <a:spcBef>
                  <a:spcPct val="50000"/>
                </a:spcBef>
                <a:defRPr/>
              </a:pPr>
              <a:r>
                <a:rPr lang="it-IT" sz="24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elvetica" charset="0"/>
                  <a:ea typeface="ＭＳ Ｐゴシック" pitchFamily="2" charset="-128"/>
                  <a:cs typeface="+mn-cs"/>
                </a:rPr>
                <a:t>uso domestico</a:t>
              </a:r>
            </a:p>
          </p:txBody>
        </p:sp>
        <p:sp>
          <p:nvSpPr>
            <p:cNvPr id="88081" name="Text Box 17"/>
            <p:cNvSpPr txBox="1">
              <a:spLocks noChangeArrowheads="1"/>
            </p:cNvSpPr>
            <p:nvPr/>
          </p:nvSpPr>
          <p:spPr bwMode="auto">
            <a:xfrm>
              <a:off x="6626034" y="2464305"/>
              <a:ext cx="1940278" cy="8001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it-IT" sz="2400" i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Helvetica" charset="0"/>
                </a:rPr>
                <a:t>uso industriale</a:t>
              </a:r>
            </a:p>
          </p:txBody>
        </p:sp>
        <p:cxnSp>
          <p:nvCxnSpPr>
            <p:cNvPr id="26637" name="AutoShape 29"/>
            <p:cNvCxnSpPr>
              <a:cxnSpLocks noChangeShapeType="1"/>
            </p:cNvCxnSpPr>
            <p:nvPr/>
          </p:nvCxnSpPr>
          <p:spPr bwMode="auto">
            <a:xfrm rot="5400000">
              <a:off x="6464298" y="3639643"/>
              <a:ext cx="2971800" cy="1295400"/>
            </a:xfrm>
            <a:prstGeom prst="curvedConnector3">
              <a:avLst>
                <a:gd name="adj1" fmla="val 50000"/>
              </a:avLst>
            </a:prstGeom>
            <a:noFill/>
            <a:ln w="152400">
              <a:solidFill>
                <a:srgbClr val="FFFFFF">
                  <a:alpha val="38823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638" name="AutoShape 40"/>
            <p:cNvSpPr>
              <a:spLocks noChangeArrowheads="1"/>
            </p:cNvSpPr>
            <p:nvPr/>
          </p:nvSpPr>
          <p:spPr bwMode="auto">
            <a:xfrm>
              <a:off x="2759076" y="5087443"/>
              <a:ext cx="3200400" cy="1371600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04 w 21600"/>
                <a:gd name="T13" fmla="*/ 2904 h 21600"/>
                <a:gd name="T14" fmla="*/ 18696 w 21600"/>
                <a:gd name="T15" fmla="*/ 1869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208" y="21600"/>
                  </a:lnTo>
                  <a:lnTo>
                    <a:pt x="19392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80FF"/>
                </a:gs>
                <a:gs pos="100000">
                  <a:srgbClr val="808000"/>
                </a:gs>
              </a:gsLst>
              <a:lin ang="5400000" scaled="1"/>
            </a:gra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dirty="0"/>
                <a:t>Acque sotterranee</a:t>
              </a:r>
            </a:p>
          </p:txBody>
        </p:sp>
        <p:pic>
          <p:nvPicPr>
            <p:cNvPr id="26641" name="Picture 67" descr="BL00102_                                                       000080EFMacintosh HD                   BD118FFF: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299" y="918080"/>
              <a:ext cx="1879600" cy="154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2" name="Picture 68" descr="BL01058_                                                       000080EFMacintosh HD                   BD118FFF: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7653" y="3817145"/>
              <a:ext cx="1697038" cy="1392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8" name="Picture 74" descr="BD20043_                                                       000080EFMacintosh HD                   BD118FFF: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3528" y="4000019"/>
              <a:ext cx="2403475" cy="132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Text Box 17">
              <a:extLst>
                <a:ext uri="{FF2B5EF4-FFF2-40B4-BE49-F238E27FC236}">
                  <a16:creationId xmlns:a16="http://schemas.microsoft.com/office/drawing/2014/main" id="{99D1EE91-957E-4F43-A689-BF389DEB5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89033" y="5209383"/>
              <a:ext cx="1940278" cy="800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it-IT" sz="2400" i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Helvetica" charset="0"/>
                </a:rPr>
                <a:t>uso idroelettrico</a:t>
              </a:r>
            </a:p>
          </p:txBody>
        </p:sp>
      </p:grpSp>
      <p:sp>
        <p:nvSpPr>
          <p:cNvPr id="35" name="Titolo 1"/>
          <p:cNvSpPr txBox="1">
            <a:spLocks/>
          </p:cNvSpPr>
          <p:nvPr/>
        </p:nvSpPr>
        <p:spPr>
          <a:xfrm>
            <a:off x="-1" y="0"/>
            <a:ext cx="8912225" cy="471353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 spc="-6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it-IT" sz="2800" dirty="0">
                <a:latin typeface="Arial"/>
                <a:cs typeface="Arial"/>
              </a:rPr>
              <a:t>CONFLITTI NELL’USO DELLA RISORSA IDRICA</a:t>
            </a:r>
            <a:endParaRPr lang="it-IT" sz="2800" dirty="0">
              <a:latin typeface="Arial"/>
              <a:ea typeface="+mj-ea"/>
              <a:cs typeface="Arial"/>
            </a:endParaRPr>
          </a:p>
        </p:txBody>
      </p:sp>
      <p:pic>
        <p:nvPicPr>
          <p:cNvPr id="68" name="Picture 2" descr="C:\Users\ANDREA\AppData\Local\Microsoft\Windows\INetCache\IE\3E80MC3N\faucet-1066626_640[1].png">
            <a:extLst>
              <a:ext uri="{FF2B5EF4-FFF2-40B4-BE49-F238E27FC236}">
                <a16:creationId xmlns:a16="http://schemas.microsoft.com/office/drawing/2014/main" id="{BBA1B063-E90A-49D5-B6AD-5DCBCDC8B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96" y="924301"/>
            <a:ext cx="1337320" cy="1605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1619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A20D35F9-DE01-4114-886B-14257FF4D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BCAFD9-622F-40CB-91B2-9439686634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" y="21771"/>
            <a:ext cx="2416629" cy="6814457"/>
          </a:xfrm>
        </p:spPr>
        <p:txBody>
          <a:bodyPr>
            <a:normAutofit/>
          </a:bodyPr>
          <a:lstStyle/>
          <a:p>
            <a:pPr>
              <a:lnSpc>
                <a:spcPts val="2700"/>
              </a:lnSpc>
            </a:pPr>
            <a:r>
              <a:rPr lang="it-IT" sz="21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Impianti di produzione idroelettrica nella Regione Veneto  </a:t>
            </a:r>
          </a:p>
          <a:p>
            <a:pPr>
              <a:lnSpc>
                <a:spcPts val="2700"/>
              </a:lnSpc>
            </a:pPr>
            <a:r>
              <a:rPr lang="it-IT" sz="1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Aggiornamento 31.12.2017</a:t>
            </a:r>
          </a:p>
          <a:p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u="sng" dirty="0">
                <a:latin typeface="Arial" panose="020B0604020202020204" pitchFamily="34" charset="0"/>
                <a:cs typeface="Arial" panose="020B0604020202020204" pitchFamily="34" charset="0"/>
              </a:rPr>
              <a:t>N. 393</a:t>
            </a:r>
          </a:p>
          <a:p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endParaRPr lang="it-IT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r>
              <a:rPr lang="it-IT" sz="1400" i="1" dirty="0">
                <a:latin typeface="Arial" panose="020B0604020202020204" pitchFamily="34" charset="0"/>
                <a:cs typeface="Arial" panose="020B0604020202020204" pitchFamily="34" charset="0"/>
              </a:rPr>
              <a:t>Fonte:</a:t>
            </a:r>
          </a:p>
          <a:p>
            <a:pPr>
              <a:lnSpc>
                <a:spcPts val="1000"/>
              </a:lnSpc>
            </a:pPr>
            <a:r>
              <a:rPr lang="it-IT" sz="1400" i="1" dirty="0">
                <a:latin typeface="Arial" panose="020B0604020202020204" pitchFamily="34" charset="0"/>
                <a:cs typeface="Arial" panose="020B0604020202020204" pitchFamily="34" charset="0"/>
              </a:rPr>
              <a:t>Gestore Servizi</a:t>
            </a:r>
          </a:p>
          <a:p>
            <a:pPr>
              <a:lnSpc>
                <a:spcPts val="1000"/>
              </a:lnSpc>
            </a:pPr>
            <a:r>
              <a:rPr lang="it-IT" sz="1400" i="1" dirty="0">
                <a:latin typeface="Arial" panose="020B0604020202020204" pitchFamily="34" charset="0"/>
                <a:cs typeface="Arial" panose="020B0604020202020204" pitchFamily="34" charset="0"/>
              </a:rPr>
              <a:t>Energetici (GSE)</a:t>
            </a:r>
          </a:p>
        </p:txBody>
      </p:sp>
      <p:pic>
        <p:nvPicPr>
          <p:cNvPr id="5" name="Segnaposto contenuto 3" descr="derivazioni_idroel_veneto ridotto.jpg">
            <a:extLst>
              <a:ext uri="{FF2B5EF4-FFF2-40B4-BE49-F238E27FC236}">
                <a16:creationId xmlns:a16="http://schemas.microsoft.com/office/drawing/2014/main" id="{08E1212F-0591-476F-A1A9-ECC3259AE3C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416630" y="21771"/>
            <a:ext cx="6727370" cy="707924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164551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60" y="188640"/>
            <a:ext cx="693234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4"/>
          <p:cNvSpPr txBox="1"/>
          <p:nvPr/>
        </p:nvSpPr>
        <p:spPr>
          <a:xfrm>
            <a:off x="21260" y="508518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Nel decennio 2008 - 2017 a fronte del raddoppio del numero degli impianti idroelettrici, l’incremento di potenza installata è stato del 6,5%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6948264" y="476672"/>
            <a:ext cx="20882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+ 104% </a:t>
            </a:r>
          </a:p>
          <a:p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impianti idroelettrici</a:t>
            </a:r>
          </a:p>
          <a:p>
            <a:pPr algn="r"/>
            <a:endParaRPr lang="it-IT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+ 6,5%</a:t>
            </a:r>
          </a:p>
          <a:p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potenza installata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73D14198-7351-4A59-8F87-3FBB23881A86}"/>
              </a:ext>
            </a:extLst>
          </p:cNvPr>
          <p:cNvSpPr/>
          <p:nvPr/>
        </p:nvSpPr>
        <p:spPr>
          <a:xfrm>
            <a:off x="195943" y="1529919"/>
            <a:ext cx="87521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/>
              <a:t>«</a:t>
            </a:r>
            <a:r>
              <a:rPr lang="it-IT" i="1" dirty="0"/>
              <a:t>Si richiede alle Autorità italiane di fornire informazioni in merito ai nuovi impianti di produzione di energia idroelettrica per i quali l’iter autorizzativo è avviato e quelli programmati […] e in merito agli impatti che tali impianti avranno sull’ambiente tenendo conto delle installazioni per la produzione di energia idroelettrica già presenti che nei bacini dei fiumi Piave, Oglio e Tagliamento sono numerosissimi.» 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455E0CF8-F210-4A70-8727-466D4D8FFA71}"/>
              </a:ext>
            </a:extLst>
          </p:cNvPr>
          <p:cNvSpPr/>
          <p:nvPr/>
        </p:nvSpPr>
        <p:spPr>
          <a:xfrm>
            <a:off x="0" y="83961"/>
            <a:ext cx="89349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sz="2800" dirty="0">
                <a:solidFill>
                  <a:schemeClr val="tx2"/>
                </a:solidFill>
                <a:latin typeface="Arial"/>
                <a:cs typeface="Arial"/>
              </a:rPr>
              <a:t>IL CASO IDROELETTRICO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F202C2E4-817C-4031-B1E4-59612B8B599B}"/>
              </a:ext>
            </a:extLst>
          </p:cNvPr>
          <p:cNvSpPr/>
          <p:nvPr/>
        </p:nvSpPr>
        <p:spPr>
          <a:xfrm>
            <a:off x="2290354" y="905691"/>
            <a:ext cx="3535680" cy="4528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dirty="0"/>
              <a:t>Richiesta EU </a:t>
            </a:r>
            <a:r>
              <a:rPr lang="it-IT" dirty="0" err="1"/>
              <a:t>Pilot</a:t>
            </a:r>
            <a:r>
              <a:rPr lang="it-IT" dirty="0"/>
              <a:t> n. 6011/14/ENVI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1E1E9B59-91F8-416E-9921-0F660B7C370D}"/>
              </a:ext>
            </a:extLst>
          </p:cNvPr>
          <p:cNvSpPr/>
          <p:nvPr/>
        </p:nvSpPr>
        <p:spPr>
          <a:xfrm>
            <a:off x="3979817" y="4136571"/>
            <a:ext cx="914400" cy="9144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F1454B8D-9D9D-4825-843B-9557710F9BBD}"/>
              </a:ext>
            </a:extLst>
          </p:cNvPr>
          <p:cNvSpPr/>
          <p:nvPr/>
        </p:nvSpPr>
        <p:spPr>
          <a:xfrm>
            <a:off x="4824549" y="3779520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BAE94F2-38F7-49E6-80EB-783F38D7EE96}"/>
              </a:ext>
            </a:extLst>
          </p:cNvPr>
          <p:cNvSpPr/>
          <p:nvPr/>
        </p:nvSpPr>
        <p:spPr>
          <a:xfrm>
            <a:off x="4572001" y="3043645"/>
            <a:ext cx="4362993" cy="38143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1" rtlCol="0" anchor="ctr"/>
          <a:lstStyle/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600" u="sng" dirty="0">
                <a:latin typeface="Arial" panose="020B0604020202020204" pitchFamily="34" charset="0"/>
                <a:cs typeface="Arial" panose="020B0604020202020204" pitchFamily="34" charset="0"/>
              </a:rPr>
              <a:t>Misure di tutela per tutti i bacini</a:t>
            </a:r>
          </a:p>
          <a:p>
            <a:pPr algn="ctr"/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Indisponibilità al prelievo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per opere di derivazione che interessano corsi d’acqua classificati in stato elevato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per opere di derivazione che interessano corsi d’acqua privi di classificazione se non è stato eseguito un monitoraggio ante </a:t>
            </a:r>
            <a:r>
              <a:rPr lang="it-IT" sz="1600" dirty="0" err="1">
                <a:latin typeface="Arial" panose="020B0604020202020204" pitchFamily="34" charset="0"/>
                <a:cs typeface="Arial" panose="020B0604020202020204" pitchFamily="34" charset="0"/>
              </a:rPr>
              <a:t>operam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per opere di derivazione che interessano siti di riferimento per il monitoraggio delle acque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/>
          </a:p>
          <a:p>
            <a:r>
              <a:rPr lang="it-IT" dirty="0"/>
              <a:t>					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it-IT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it-IT" dirty="0"/>
          </a:p>
          <a:p>
            <a:endParaRPr lang="it-IT" dirty="0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EE350734-0516-4BC1-97A2-6D3F47B34090}"/>
              </a:ext>
            </a:extLst>
          </p:cNvPr>
          <p:cNvSpPr/>
          <p:nvPr/>
        </p:nvSpPr>
        <p:spPr>
          <a:xfrm>
            <a:off x="113213" y="3043646"/>
            <a:ext cx="4219302" cy="38143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1" rtlCol="0" anchor="ctr"/>
          <a:lstStyle/>
          <a:p>
            <a:pPr algn="ctr"/>
            <a:r>
              <a:rPr lang="it-IT" sz="1600" u="sng" dirty="0">
                <a:latin typeface="Arial" panose="020B0604020202020204" pitchFamily="34" charset="0"/>
                <a:cs typeface="Arial" panose="020B0604020202020204" pitchFamily="34" charset="0"/>
              </a:rPr>
              <a:t>Misure di tutela per i bacini montani*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Indisponibilità al prelievo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per opere di derivazione che sottendono un bacino uguale o minore di 10 Kmq</a:t>
            </a:r>
          </a:p>
          <a:p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sui corsi d’acqua non appartenenti al reticolo idrografico della direttiva 2000/60 (inferiori a 10 kmq)</a:t>
            </a:r>
            <a:endParaRPr lang="it-IT" dirty="0"/>
          </a:p>
          <a:p>
            <a:endParaRPr lang="it-IT" sz="1200" dirty="0"/>
          </a:p>
          <a:p>
            <a:endParaRPr lang="it-IT" sz="800" dirty="0"/>
          </a:p>
          <a:p>
            <a:endParaRPr lang="it-IT" sz="800" dirty="0"/>
          </a:p>
          <a:p>
            <a:pPr algn="just"/>
            <a:r>
              <a:rPr lang="it-IT" sz="800" i="1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it-IT" sz="1000" i="1" dirty="0">
                <a:latin typeface="Arial" panose="020B0604020202020204" pitchFamily="34" charset="0"/>
                <a:cs typeface="Arial" panose="020B0604020202020204" pitchFamily="34" charset="0"/>
              </a:rPr>
              <a:t>ricompresi all’interno delle idro-</a:t>
            </a:r>
            <a:r>
              <a:rPr lang="it-IT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ecoregioni</a:t>
            </a:r>
            <a:r>
              <a:rPr lang="it-IT" sz="1000" i="1" dirty="0">
                <a:latin typeface="Arial" panose="020B0604020202020204" pitchFamily="34" charset="0"/>
                <a:cs typeface="Arial" panose="020B0604020202020204" pitchFamily="34" charset="0"/>
              </a:rPr>
              <a:t> HER 2 (Prealpi e Dolomiti) e HER 3 (Alpi centro-orientali)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D1CC2A56-499D-46B8-8BB0-639C9684D81A}"/>
              </a:ext>
            </a:extLst>
          </p:cNvPr>
          <p:cNvSpPr/>
          <p:nvPr/>
        </p:nvSpPr>
        <p:spPr>
          <a:xfrm>
            <a:off x="113213" y="6427872"/>
            <a:ext cx="2682239" cy="2307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1884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D39BC2C8-70B5-4AEF-99BA-2FE939F03E06}"/>
              </a:ext>
            </a:extLst>
          </p:cNvPr>
          <p:cNvSpPr/>
          <p:nvPr/>
        </p:nvSpPr>
        <p:spPr>
          <a:xfrm>
            <a:off x="0" y="69669"/>
            <a:ext cx="8891450" cy="583474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sz="2800" dirty="0">
                <a:solidFill>
                  <a:schemeClr val="tx2"/>
                </a:solidFill>
                <a:latin typeface="Arial"/>
                <a:cs typeface="Arial"/>
              </a:rPr>
              <a:t>IL CASO IDROELETTRICO: ULTERIORI STRUMENTI</a:t>
            </a:r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70A4BB73-C8C4-4923-8F54-133CF97D24E2}"/>
              </a:ext>
            </a:extLst>
          </p:cNvPr>
          <p:cNvSpPr/>
          <p:nvPr/>
        </p:nvSpPr>
        <p:spPr>
          <a:xfrm>
            <a:off x="0" y="1245320"/>
            <a:ext cx="4214949" cy="101019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VALUTAZIONI AMBIENTALI EX ANTE</a:t>
            </a:r>
          </a:p>
          <a:p>
            <a:pPr algn="ctr"/>
            <a:r>
              <a:rPr lang="it-IT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Deliberazione n. 1 del 14 dicembre 2017</a:t>
            </a:r>
          </a:p>
          <a:p>
            <a:pPr algn="ctr"/>
            <a:r>
              <a:rPr lang="it-IT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Conferenza istituzionale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46E84ED-75DE-4F30-A49A-2C2ED54625BE}"/>
              </a:ext>
            </a:extLst>
          </p:cNvPr>
          <p:cNvSpPr/>
          <p:nvPr/>
        </p:nvSpPr>
        <p:spPr>
          <a:xfrm>
            <a:off x="5421084" y="1532666"/>
            <a:ext cx="3509555" cy="10101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DEFLUSSI ECOLOGICI</a:t>
            </a:r>
          </a:p>
          <a:p>
            <a:pPr algn="ctr"/>
            <a:r>
              <a:rPr lang="it-IT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Deliberazione n. 2 del 14 dicembre 2017 Conferenza istituzionale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5828F854-9649-4605-9FEA-6A51BD71BB95}"/>
              </a:ext>
            </a:extLst>
          </p:cNvPr>
          <p:cNvSpPr/>
          <p:nvPr/>
        </p:nvSpPr>
        <p:spPr>
          <a:xfrm>
            <a:off x="1" y="2403567"/>
            <a:ext cx="4358640" cy="7663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Matrice di rischio ambientale finalizzata ad accertare gli impatti della proposta di prelievo rispetto al buono stato ecologico o al mantenimento dello stato elevato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97CCC3B4-702D-418D-B701-B78A3F781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84" y="3341921"/>
            <a:ext cx="4587383" cy="2129238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AA3B9170-A6BF-4C19-9921-111C28B30880}"/>
              </a:ext>
            </a:extLst>
          </p:cNvPr>
          <p:cNvSpPr/>
          <p:nvPr/>
        </p:nvSpPr>
        <p:spPr>
          <a:xfrm>
            <a:off x="0" y="5551714"/>
            <a:ext cx="4571999" cy="10319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2100"/>
              </a:lnSpc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ALTO non </a:t>
            </a:r>
            <a:r>
              <a:rPr lang="it-IT" sz="1400" dirty="0" err="1">
                <a:latin typeface="Arial" panose="020B0604020202020204" pitchFamily="34" charset="0"/>
                <a:cs typeface="Arial" panose="020B0604020202020204" pitchFamily="34" charset="0"/>
              </a:rPr>
              <a:t>assentibile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2100"/>
              </a:lnSpc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MEDIO </a:t>
            </a:r>
            <a:r>
              <a:rPr lang="it-IT" sz="1400" dirty="0" err="1">
                <a:latin typeface="Arial" panose="020B0604020202020204" pitchFamily="34" charset="0"/>
                <a:cs typeface="Arial" panose="020B0604020202020204" pitchFamily="34" charset="0"/>
              </a:rPr>
              <a:t>assentibile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 con misure di mitigazione</a:t>
            </a:r>
          </a:p>
          <a:p>
            <a:pPr>
              <a:lnSpc>
                <a:spcPts val="2100"/>
              </a:lnSpc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BASSO </a:t>
            </a:r>
            <a:r>
              <a:rPr lang="it-IT" sz="1400" dirty="0" err="1">
                <a:latin typeface="Arial" panose="020B0604020202020204" pitchFamily="34" charset="0"/>
                <a:cs typeface="Arial" panose="020B0604020202020204" pitchFamily="34" charset="0"/>
              </a:rPr>
              <a:t>assentibile</a:t>
            </a:r>
            <a:endParaRPr lang="it-IT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F88B4C13-FE7E-4B43-B326-AF2E0E7C0E73}"/>
              </a:ext>
            </a:extLst>
          </p:cNvPr>
          <p:cNvSpPr/>
          <p:nvPr/>
        </p:nvSpPr>
        <p:spPr>
          <a:xfrm>
            <a:off x="4452253" y="2383969"/>
            <a:ext cx="4478386" cy="80120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Formula di calcolo finalizzata ad individuare il rilascio di portata compatibile con il buono stato ecologico o il mantenimento dello stato elevato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294C9752-8097-4A7A-ABA7-232DF9E5D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518" y="3429000"/>
            <a:ext cx="3995601" cy="47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0946684D-61BD-4E57-89D2-A6A51401F873}"/>
              </a:ext>
            </a:extLst>
          </p:cNvPr>
          <p:cNvSpPr/>
          <p:nvPr/>
        </p:nvSpPr>
        <p:spPr>
          <a:xfrm>
            <a:off x="4571999" y="5414562"/>
            <a:ext cx="4478386" cy="10319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2100"/>
              </a:lnSpc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Deflusso Ecologico soddisfatto: </a:t>
            </a:r>
            <a:r>
              <a:rPr lang="it-IT" sz="1400" dirty="0" err="1">
                <a:latin typeface="Arial" panose="020B0604020202020204" pitchFamily="34" charset="0"/>
                <a:cs typeface="Arial" panose="020B0604020202020204" pitchFamily="34" charset="0"/>
              </a:rPr>
              <a:t>assentibile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2100"/>
              </a:lnSpc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Deflusso Ecologico non soddisfatto: non </a:t>
            </a:r>
            <a:r>
              <a:rPr lang="it-IT" sz="1400" dirty="0" err="1">
                <a:latin typeface="Arial" panose="020B0604020202020204" pitchFamily="34" charset="0"/>
                <a:cs typeface="Arial" panose="020B0604020202020204" pitchFamily="34" charset="0"/>
              </a:rPr>
              <a:t>assentibile</a:t>
            </a:r>
            <a:endParaRPr lang="it-IT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65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B96B7B24-F16B-4AE8-977A-5D5B09AEC963}"/>
              </a:ext>
            </a:extLst>
          </p:cNvPr>
          <p:cNvSpPr/>
          <p:nvPr/>
        </p:nvSpPr>
        <p:spPr>
          <a:xfrm>
            <a:off x="0" y="679269"/>
            <a:ext cx="8865326" cy="60002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endParaRPr lang="it-IT" sz="1200" b="1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u="db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2D768FC7-C69A-48F3-A90F-860B80BB15C9}"/>
              </a:ext>
            </a:extLst>
          </p:cNvPr>
          <p:cNvSpPr/>
          <p:nvPr/>
        </p:nvSpPr>
        <p:spPr>
          <a:xfrm>
            <a:off x="95794" y="0"/>
            <a:ext cx="8865326" cy="5399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AGGIORNAMENTO DEI PIANI DI GESTIONE</a:t>
            </a:r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78835868-36DD-40C3-9161-3A3FA07F50E8}"/>
              </a:ext>
            </a:extLst>
          </p:cNvPr>
          <p:cNvSpPr/>
          <p:nvPr/>
        </p:nvSpPr>
        <p:spPr>
          <a:xfrm>
            <a:off x="165463" y="2534194"/>
            <a:ext cx="4145280" cy="4145280"/>
          </a:xfrm>
          <a:prstGeom prst="round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it-IT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di pianificazione 2015-2021</a:t>
            </a: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 del Comitato Istituzionale n. 1 del 17.12.2015 (adozione)</a:t>
            </a: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DPCM 27.10.2016 (approvazione)</a:t>
            </a:r>
          </a:p>
          <a:p>
            <a:pPr lvl="0" algn="just"/>
            <a:endParaRPr lang="it-IT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it-IT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di pianificazione 2021-2027</a:t>
            </a:r>
          </a:p>
          <a:p>
            <a:pPr lvl="0" algn="ctr"/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corso l’attività di aggiornamento che si dovrà completare entro il dicembre 2021.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1831B6C4-1341-4E3D-AC44-BBBDCA3B606F}"/>
              </a:ext>
            </a:extLst>
          </p:cNvPr>
          <p:cNvSpPr/>
          <p:nvPr/>
        </p:nvSpPr>
        <p:spPr>
          <a:xfrm>
            <a:off x="4528455" y="2534194"/>
            <a:ext cx="4336869" cy="4145280"/>
          </a:xfrm>
          <a:prstGeom prst="round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it-IT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di pianificazione 2010-2015</a:t>
            </a:r>
          </a:p>
          <a:p>
            <a:pPr lvl="0" algn="just">
              <a:lnSpc>
                <a:spcPts val="1800"/>
              </a:lnSpc>
            </a:pPr>
            <a:endParaRPr lang="it-IT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ts val="1800"/>
              </a:lnSpc>
            </a:pPr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 del Comitato Istituzionale n.1 del 24.2.2010 (adozione) </a:t>
            </a:r>
          </a:p>
          <a:p>
            <a:pPr lvl="0" algn="just">
              <a:lnSpc>
                <a:spcPts val="1800"/>
              </a:lnSpc>
            </a:pPr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DPCM 23.4.2014 (approvazione)</a:t>
            </a:r>
          </a:p>
          <a:p>
            <a:pPr lvl="0" algn="just"/>
            <a:endParaRPr lang="it-IT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it-IT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di pianificazione 2015-2021</a:t>
            </a:r>
          </a:p>
          <a:p>
            <a:pPr lvl="0" algn="just"/>
            <a:endParaRPr lang="it-IT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 del Comitato Istituzionale n. 2 del 17.12.2015 (adozione)</a:t>
            </a: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DPCM 27.10.2016 (approvazione)</a:t>
            </a:r>
          </a:p>
          <a:p>
            <a:pPr lvl="0" algn="ctr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it-IT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it-IT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Ciclo di pianificazione 2021-2027 </a:t>
            </a:r>
          </a:p>
          <a:p>
            <a:pPr lvl="0" algn="ctr"/>
            <a:endParaRPr lang="it-IT"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corso l’attività di aggiornamento che si dovrà completare entro il dicembre 2021.</a:t>
            </a:r>
          </a:p>
          <a:p>
            <a:pPr lvl="0" algn="just"/>
            <a:r>
              <a:rPr lang="it-IT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816AFEAB-8567-498A-9898-51EBEB13B659}"/>
              </a:ext>
            </a:extLst>
          </p:cNvPr>
          <p:cNvSpPr/>
          <p:nvPr/>
        </p:nvSpPr>
        <p:spPr>
          <a:xfrm>
            <a:off x="256903" y="892628"/>
            <a:ext cx="3962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PIANO DI GESTIONE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RISCHIO ALLUVIONI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24EB1325-223C-4A2F-9C2C-08AE52E2052D}"/>
              </a:ext>
            </a:extLst>
          </p:cNvPr>
          <p:cNvSpPr/>
          <p:nvPr/>
        </p:nvSpPr>
        <p:spPr>
          <a:xfrm>
            <a:off x="4772296" y="892628"/>
            <a:ext cx="3849188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PIANO DI GESTIONE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ACQUE</a:t>
            </a:r>
          </a:p>
        </p:txBody>
      </p:sp>
    </p:spTree>
    <p:extLst>
      <p:ext uri="{BB962C8B-B14F-4D97-AF65-F5344CB8AC3E}">
        <p14:creationId xmlns:p14="http://schemas.microsoft.com/office/powerpoint/2010/main" val="22019673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Tempesta_giorgione.jpg"/>
          <p:cNvPicPr>
            <a:picLocks noChangeAspect="1"/>
          </p:cNvPicPr>
          <p:nvPr/>
        </p:nvPicPr>
        <p:blipFill>
          <a:blip r:embed="rId2">
            <a:alphaModFix amt="8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942" y="0"/>
            <a:ext cx="6080759" cy="6857999"/>
          </a:xfrm>
          <a:prstGeom prst="rect">
            <a:avLst/>
          </a:prstGeom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0" y="2084710"/>
            <a:ext cx="5322279" cy="927101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800" kern="1200" cap="all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it-IT" sz="4000" dirty="0">
                <a:solidFill>
                  <a:schemeClr val="bg1"/>
                </a:solidFill>
              </a:rPr>
              <a:t>Grazie per l’attenzione</a:t>
            </a:r>
          </a:p>
        </p:txBody>
      </p:sp>
      <p:sp>
        <p:nvSpPr>
          <p:cNvPr id="49156" name="Rettangolo 9"/>
          <p:cNvSpPr>
            <a:spLocks noChangeArrowheads="1"/>
          </p:cNvSpPr>
          <p:nvPr/>
        </p:nvSpPr>
        <p:spPr bwMode="auto">
          <a:xfrm>
            <a:off x="0" y="6081724"/>
            <a:ext cx="822325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it-IT" sz="2000" dirty="0">
                <a:solidFill>
                  <a:srgbClr val="FFFFFF"/>
                </a:solidFill>
              </a:rPr>
              <a:t>DISTRETTO DELLE ALPI </a:t>
            </a:r>
          </a:p>
          <a:p>
            <a:pPr>
              <a:buFont typeface="Arial" charset="0"/>
              <a:buNone/>
            </a:pPr>
            <a:r>
              <a:rPr lang="it-IT" sz="2000" dirty="0">
                <a:solidFill>
                  <a:srgbClr val="FFFFFF"/>
                </a:solidFill>
              </a:rPr>
              <a:t>ORIENTALI</a:t>
            </a:r>
            <a:endParaRPr lang="es-ES_tradnl" sz="2000" dirty="0">
              <a:solidFill>
                <a:srgbClr val="FFFFFF"/>
              </a:solidFill>
            </a:endParaRPr>
          </a:p>
        </p:txBody>
      </p:sp>
      <p:pic>
        <p:nvPicPr>
          <p:cNvPr id="49154" name="Immagine 3" descr="5temmisenzascritta color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9" y="5423307"/>
            <a:ext cx="2418530" cy="625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142353" y="147799"/>
            <a:ext cx="8724382" cy="107522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800" kern="1200" cap="all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30000"/>
              </a:lnSpc>
              <a:spcAft>
                <a:spcPts val="0"/>
              </a:spcAft>
              <a:defRPr/>
            </a:pPr>
            <a:endParaRPr lang="it-IT" sz="1800" dirty="0">
              <a:solidFill>
                <a:srgbClr val="FFFFFF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12789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Funzionante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ruttura personalizzata">
  <a:themeElements>
    <a:clrScheme name="Album da disegno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Struttura personalizza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Struttura personalizza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Essenziale.thmx</Template>
  <TotalTime>6534</TotalTime>
  <Words>1050</Words>
  <Application>Microsoft Office PowerPoint</Application>
  <PresentationFormat>Presentazione su schermo (4:3)</PresentationFormat>
  <Paragraphs>341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19</vt:i4>
      </vt:variant>
    </vt:vector>
  </HeadingPairs>
  <TitlesOfParts>
    <vt:vector size="29" baseType="lpstr">
      <vt:lpstr>Arial</vt:lpstr>
      <vt:lpstr>Calibri</vt:lpstr>
      <vt:lpstr>Helvetica</vt:lpstr>
      <vt:lpstr>Swis721 Lt BT</vt:lpstr>
      <vt:lpstr>Wingdings</vt:lpstr>
      <vt:lpstr>Wingdings 2</vt:lpstr>
      <vt:lpstr>Essential</vt:lpstr>
      <vt:lpstr>Struttura personalizzata</vt:lpstr>
      <vt:lpstr>1_Struttura personalizzata</vt:lpstr>
      <vt:lpstr>2_Struttura personalizzata</vt:lpstr>
      <vt:lpstr>Presentazione standard di PowerPoint</vt:lpstr>
      <vt:lpstr>La visione del territorio</vt:lpstr>
      <vt:lpstr>I DISTRETTI IDROGRAFICI</vt:lpstr>
      <vt:lpstr>Esiti del processo di riforma</vt:lpstr>
      <vt:lpstr>Presentazione standard di PowerPoint</vt:lpstr>
      <vt:lpstr>IL DISTRETTO IDROGRAFICO DELLE ALPI ORIENTALI</vt:lpstr>
      <vt:lpstr>IL DISTRETTO IDROGRAFICO DELLE ALPI ORIENTALI</vt:lpstr>
      <vt:lpstr>LE COMPETENZE DELL’AUTORITA’ DI BACINO DISTRETTUALE  Tutela dell’assetto idrogeologico del territorio  PAI          PGRA    (legge n. 183/1989)         (direttiva 2007/60/CE) - perimetrano aree pericolose               - perimetra aree allagabili - attribuiscono classi di pericolosità                       - perimetra aree a rischio          Tutela delle risorse idriche                                                      PGA                             (direttiva 2000/60/CE)         Piano Regionale di Tutela delle Acque       (art. 121 D.lgs n. 152/2006)  </vt:lpstr>
      <vt:lpstr>Presentazione standard di PowerPoint</vt:lpstr>
      <vt:lpstr>Presentazione standard di PowerPoint</vt:lpstr>
      <vt:lpstr>EFFETTI DELLE AZIONI DI TUTELA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Giornata di studio LA SICUREZZA DELLE OPERE ARGINALI: ASPETTI GEOTECNICI E MONITORAGGIO</dc:title>
  <dc:creator>FRANCESCO</dc:creator>
  <cp:lastModifiedBy>Cesare Lanna</cp:lastModifiedBy>
  <cp:revision>528</cp:revision>
  <cp:lastPrinted>2019-07-03T12:48:56Z</cp:lastPrinted>
  <dcterms:created xsi:type="dcterms:W3CDTF">2016-02-27T08:54:11Z</dcterms:created>
  <dcterms:modified xsi:type="dcterms:W3CDTF">2019-07-10T16:09:22Z</dcterms:modified>
</cp:coreProperties>
</file>