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74"/>
  </p:normalViewPr>
  <p:slideViewPr>
    <p:cSldViewPr snapToGrid="0" snapToObjects="1">
      <p:cViewPr varScale="1">
        <p:scale>
          <a:sx n="108" d="100"/>
          <a:sy n="108" d="100"/>
        </p:scale>
        <p:origin x="678"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AD47169-63CB-3144-A0C9-294D1AD7AAB9}"/>
              </a:ext>
            </a:extLst>
          </p:cNvPr>
          <p:cNvSpPr>
            <a:spLocks noGrp="1"/>
          </p:cNvSpPr>
          <p:nvPr>
            <p:ph type="ctrTitle"/>
          </p:nvPr>
        </p:nvSpPr>
        <p:spPr>
          <a:xfrm>
            <a:off x="1524000" y="1122363"/>
            <a:ext cx="9144000" cy="2387600"/>
          </a:xfrm>
        </p:spPr>
        <p:txBody>
          <a:bodyPr anchor="b"/>
          <a:lstStyle>
            <a:lvl1pPr algn="ctr">
              <a:defRPr sz="6000"/>
            </a:lvl1pPr>
          </a:lstStyle>
          <a:p>
            <a:r>
              <a:rPr lang="it-IT"/>
              <a:t>Fare clic per modificare lo stile del titolo</a:t>
            </a:r>
          </a:p>
        </p:txBody>
      </p:sp>
      <p:sp>
        <p:nvSpPr>
          <p:cNvPr id="3" name="Sottotitolo 2">
            <a:extLst>
              <a:ext uri="{FF2B5EF4-FFF2-40B4-BE49-F238E27FC236}">
                <a16:creationId xmlns:a16="http://schemas.microsoft.com/office/drawing/2014/main" id="{32A66D4A-205C-984A-A7B9-B3AF1E1B688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p>
        </p:txBody>
      </p:sp>
      <p:sp>
        <p:nvSpPr>
          <p:cNvPr id="4" name="Segnaposto data 3">
            <a:extLst>
              <a:ext uri="{FF2B5EF4-FFF2-40B4-BE49-F238E27FC236}">
                <a16:creationId xmlns:a16="http://schemas.microsoft.com/office/drawing/2014/main" id="{59AC6F3A-8215-554A-95FD-B06500967666}"/>
              </a:ext>
            </a:extLst>
          </p:cNvPr>
          <p:cNvSpPr>
            <a:spLocks noGrp="1"/>
          </p:cNvSpPr>
          <p:nvPr>
            <p:ph type="dt" sz="half" idx="10"/>
          </p:nvPr>
        </p:nvSpPr>
        <p:spPr/>
        <p:txBody>
          <a:bodyPr/>
          <a:lstStyle/>
          <a:p>
            <a:fld id="{6AE0832A-411E-3A4E-A923-51C171ECDDF0}" type="datetimeFigureOut">
              <a:rPr lang="it-IT" smtClean="0"/>
              <a:t>02/07/2018</a:t>
            </a:fld>
            <a:endParaRPr lang="it-IT"/>
          </a:p>
        </p:txBody>
      </p:sp>
      <p:sp>
        <p:nvSpPr>
          <p:cNvPr id="5" name="Segnaposto piè di pagina 4">
            <a:extLst>
              <a:ext uri="{FF2B5EF4-FFF2-40B4-BE49-F238E27FC236}">
                <a16:creationId xmlns:a16="http://schemas.microsoft.com/office/drawing/2014/main" id="{B882A308-DBFC-454D-9AA2-4C71CAB570C6}"/>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321B27E7-981D-6747-BBDE-F961271A82ED}"/>
              </a:ext>
            </a:extLst>
          </p:cNvPr>
          <p:cNvSpPr>
            <a:spLocks noGrp="1"/>
          </p:cNvSpPr>
          <p:nvPr>
            <p:ph type="sldNum" sz="quarter" idx="12"/>
          </p:nvPr>
        </p:nvSpPr>
        <p:spPr/>
        <p:txBody>
          <a:bodyPr/>
          <a:lstStyle/>
          <a:p>
            <a:fld id="{62F11C6F-5028-DD4B-AA44-71847BE0A296}" type="slidenum">
              <a:rPr lang="it-IT" smtClean="0"/>
              <a:t>‹N›</a:t>
            </a:fld>
            <a:endParaRPr lang="it-IT"/>
          </a:p>
        </p:txBody>
      </p:sp>
    </p:spTree>
    <p:extLst>
      <p:ext uri="{BB962C8B-B14F-4D97-AF65-F5344CB8AC3E}">
        <p14:creationId xmlns:p14="http://schemas.microsoft.com/office/powerpoint/2010/main" val="16680805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011D902-4A56-4544-A13F-D9FBF8D2FAA5}"/>
              </a:ext>
            </a:extLst>
          </p:cNvPr>
          <p:cNvSpPr>
            <a:spLocks noGrp="1"/>
          </p:cNvSpPr>
          <p:nvPr>
            <p:ph type="title"/>
          </p:nvPr>
        </p:nvSpPr>
        <p:spPr/>
        <p:txBody>
          <a:bodyPr/>
          <a:lstStyle/>
          <a:p>
            <a:r>
              <a:rPr lang="it-IT"/>
              <a:t>Fare clic per modificare lo stile del titolo</a:t>
            </a:r>
          </a:p>
        </p:txBody>
      </p:sp>
      <p:sp>
        <p:nvSpPr>
          <p:cNvPr id="3" name="Segnaposto contenuto 2">
            <a:extLst>
              <a:ext uri="{FF2B5EF4-FFF2-40B4-BE49-F238E27FC236}">
                <a16:creationId xmlns:a16="http://schemas.microsoft.com/office/drawing/2014/main" id="{2A5DBC4B-C652-DE41-B9C5-12F9B401A3EE}"/>
              </a:ext>
            </a:extLst>
          </p:cNvPr>
          <p:cNvSpPr>
            <a:spLocks noGrp="1"/>
          </p:cNvSpPr>
          <p:nvPr>
            <p:ph idx="1"/>
          </p:nvPr>
        </p:nvSpPr>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4CA9E0D7-818A-EF47-9668-7CE6EDD8685B}"/>
              </a:ext>
            </a:extLst>
          </p:cNvPr>
          <p:cNvSpPr>
            <a:spLocks noGrp="1"/>
          </p:cNvSpPr>
          <p:nvPr>
            <p:ph type="dt" sz="half" idx="10"/>
          </p:nvPr>
        </p:nvSpPr>
        <p:spPr/>
        <p:txBody>
          <a:bodyPr/>
          <a:lstStyle/>
          <a:p>
            <a:fld id="{6AE0832A-411E-3A4E-A923-51C171ECDDF0}" type="datetimeFigureOut">
              <a:rPr lang="it-IT" smtClean="0"/>
              <a:t>02/07/2018</a:t>
            </a:fld>
            <a:endParaRPr lang="it-IT"/>
          </a:p>
        </p:txBody>
      </p:sp>
      <p:sp>
        <p:nvSpPr>
          <p:cNvPr id="5" name="Segnaposto piè di pagina 4">
            <a:extLst>
              <a:ext uri="{FF2B5EF4-FFF2-40B4-BE49-F238E27FC236}">
                <a16:creationId xmlns:a16="http://schemas.microsoft.com/office/drawing/2014/main" id="{B32E8199-416E-4340-81B6-7B388D0DE006}"/>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49CB374D-9F4C-CC4D-B873-62F6F13EFB20}"/>
              </a:ext>
            </a:extLst>
          </p:cNvPr>
          <p:cNvSpPr>
            <a:spLocks noGrp="1"/>
          </p:cNvSpPr>
          <p:nvPr>
            <p:ph type="sldNum" sz="quarter" idx="12"/>
          </p:nvPr>
        </p:nvSpPr>
        <p:spPr/>
        <p:txBody>
          <a:bodyPr/>
          <a:lstStyle/>
          <a:p>
            <a:fld id="{62F11C6F-5028-DD4B-AA44-71847BE0A296}" type="slidenum">
              <a:rPr lang="it-IT" smtClean="0"/>
              <a:t>‹N›</a:t>
            </a:fld>
            <a:endParaRPr lang="it-IT"/>
          </a:p>
        </p:txBody>
      </p:sp>
    </p:spTree>
    <p:extLst>
      <p:ext uri="{BB962C8B-B14F-4D97-AF65-F5344CB8AC3E}">
        <p14:creationId xmlns:p14="http://schemas.microsoft.com/office/powerpoint/2010/main" val="14345038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407444D-9182-B046-B8AE-9CE771A743DC}"/>
              </a:ext>
            </a:extLst>
          </p:cNvPr>
          <p:cNvSpPr>
            <a:spLocks noGrp="1"/>
          </p:cNvSpPr>
          <p:nvPr>
            <p:ph type="title"/>
          </p:nvPr>
        </p:nvSpPr>
        <p:spPr>
          <a:xfrm>
            <a:off x="831850" y="1709738"/>
            <a:ext cx="10515600" cy="2852737"/>
          </a:xfrm>
        </p:spPr>
        <p:txBody>
          <a:bodyPr anchor="b"/>
          <a:lstStyle>
            <a:lvl1pPr>
              <a:defRPr sz="6000"/>
            </a:lvl1pPr>
          </a:lstStyle>
          <a:p>
            <a:r>
              <a:rPr lang="it-IT"/>
              <a:t>Fare clic per modificare lo stile del titolo</a:t>
            </a:r>
          </a:p>
        </p:txBody>
      </p:sp>
      <p:sp>
        <p:nvSpPr>
          <p:cNvPr id="3" name="Segnaposto testo 2">
            <a:extLst>
              <a:ext uri="{FF2B5EF4-FFF2-40B4-BE49-F238E27FC236}">
                <a16:creationId xmlns:a16="http://schemas.microsoft.com/office/drawing/2014/main" id="{DBE8AC02-57DB-FD4B-8E68-E82EBFB99CC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Modifica gli stili del testo dello schema</a:t>
            </a:r>
          </a:p>
        </p:txBody>
      </p:sp>
      <p:sp>
        <p:nvSpPr>
          <p:cNvPr id="4" name="Segnaposto data 3">
            <a:extLst>
              <a:ext uri="{FF2B5EF4-FFF2-40B4-BE49-F238E27FC236}">
                <a16:creationId xmlns:a16="http://schemas.microsoft.com/office/drawing/2014/main" id="{CA909795-3854-AD46-9869-ECCFED015CD9}"/>
              </a:ext>
            </a:extLst>
          </p:cNvPr>
          <p:cNvSpPr>
            <a:spLocks noGrp="1"/>
          </p:cNvSpPr>
          <p:nvPr>
            <p:ph type="dt" sz="half" idx="10"/>
          </p:nvPr>
        </p:nvSpPr>
        <p:spPr/>
        <p:txBody>
          <a:bodyPr/>
          <a:lstStyle/>
          <a:p>
            <a:fld id="{6AE0832A-411E-3A4E-A923-51C171ECDDF0}" type="datetimeFigureOut">
              <a:rPr lang="it-IT" smtClean="0"/>
              <a:t>02/07/2018</a:t>
            </a:fld>
            <a:endParaRPr lang="it-IT"/>
          </a:p>
        </p:txBody>
      </p:sp>
      <p:sp>
        <p:nvSpPr>
          <p:cNvPr id="5" name="Segnaposto piè di pagina 4">
            <a:extLst>
              <a:ext uri="{FF2B5EF4-FFF2-40B4-BE49-F238E27FC236}">
                <a16:creationId xmlns:a16="http://schemas.microsoft.com/office/drawing/2014/main" id="{E197C6DC-0B66-004C-9343-17E1D9219E27}"/>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65560E9E-522E-3849-852A-2A8AE7858DF3}"/>
              </a:ext>
            </a:extLst>
          </p:cNvPr>
          <p:cNvSpPr>
            <a:spLocks noGrp="1"/>
          </p:cNvSpPr>
          <p:nvPr>
            <p:ph type="sldNum" sz="quarter" idx="12"/>
          </p:nvPr>
        </p:nvSpPr>
        <p:spPr/>
        <p:txBody>
          <a:bodyPr/>
          <a:lstStyle/>
          <a:p>
            <a:fld id="{62F11C6F-5028-DD4B-AA44-71847BE0A296}" type="slidenum">
              <a:rPr lang="it-IT" smtClean="0"/>
              <a:t>‹N›</a:t>
            </a:fld>
            <a:endParaRPr lang="it-IT"/>
          </a:p>
        </p:txBody>
      </p:sp>
    </p:spTree>
    <p:extLst>
      <p:ext uri="{BB962C8B-B14F-4D97-AF65-F5344CB8AC3E}">
        <p14:creationId xmlns:p14="http://schemas.microsoft.com/office/powerpoint/2010/main" val="31739761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9151D2C-2D99-664D-AD10-7FA880AA20ED}"/>
              </a:ext>
            </a:extLst>
          </p:cNvPr>
          <p:cNvSpPr>
            <a:spLocks noGrp="1"/>
          </p:cNvSpPr>
          <p:nvPr>
            <p:ph type="title"/>
          </p:nvPr>
        </p:nvSpPr>
        <p:spPr/>
        <p:txBody>
          <a:bodyPr/>
          <a:lstStyle/>
          <a:p>
            <a:r>
              <a:rPr lang="it-IT"/>
              <a:t>Fare clic per modificare lo stile del titolo</a:t>
            </a:r>
          </a:p>
        </p:txBody>
      </p:sp>
      <p:sp>
        <p:nvSpPr>
          <p:cNvPr id="3" name="Segnaposto contenuto 2">
            <a:extLst>
              <a:ext uri="{FF2B5EF4-FFF2-40B4-BE49-F238E27FC236}">
                <a16:creationId xmlns:a16="http://schemas.microsoft.com/office/drawing/2014/main" id="{FF68A3F0-F3CC-9940-A3D6-3E113929B200}"/>
              </a:ext>
            </a:extLst>
          </p:cNvPr>
          <p:cNvSpPr>
            <a:spLocks noGrp="1"/>
          </p:cNvSpPr>
          <p:nvPr>
            <p:ph sz="half" idx="1"/>
          </p:nvPr>
        </p:nvSpPr>
        <p:spPr>
          <a:xfrm>
            <a:off x="838200" y="1825625"/>
            <a:ext cx="5181600" cy="435133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a:extLst>
              <a:ext uri="{FF2B5EF4-FFF2-40B4-BE49-F238E27FC236}">
                <a16:creationId xmlns:a16="http://schemas.microsoft.com/office/drawing/2014/main" id="{F19883CB-3C2E-4C47-929D-4DBA6F1D8BB4}"/>
              </a:ext>
            </a:extLst>
          </p:cNvPr>
          <p:cNvSpPr>
            <a:spLocks noGrp="1"/>
          </p:cNvSpPr>
          <p:nvPr>
            <p:ph sz="half" idx="2"/>
          </p:nvPr>
        </p:nvSpPr>
        <p:spPr>
          <a:xfrm>
            <a:off x="6172200" y="1825625"/>
            <a:ext cx="5181600" cy="435133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a:extLst>
              <a:ext uri="{FF2B5EF4-FFF2-40B4-BE49-F238E27FC236}">
                <a16:creationId xmlns:a16="http://schemas.microsoft.com/office/drawing/2014/main" id="{7F51B397-056B-BF47-A5C5-4AD467D8737F}"/>
              </a:ext>
            </a:extLst>
          </p:cNvPr>
          <p:cNvSpPr>
            <a:spLocks noGrp="1"/>
          </p:cNvSpPr>
          <p:nvPr>
            <p:ph type="dt" sz="half" idx="10"/>
          </p:nvPr>
        </p:nvSpPr>
        <p:spPr/>
        <p:txBody>
          <a:bodyPr/>
          <a:lstStyle/>
          <a:p>
            <a:fld id="{6AE0832A-411E-3A4E-A923-51C171ECDDF0}" type="datetimeFigureOut">
              <a:rPr lang="it-IT" smtClean="0"/>
              <a:t>02/07/2018</a:t>
            </a:fld>
            <a:endParaRPr lang="it-IT"/>
          </a:p>
        </p:txBody>
      </p:sp>
      <p:sp>
        <p:nvSpPr>
          <p:cNvPr id="6" name="Segnaposto piè di pagina 5">
            <a:extLst>
              <a:ext uri="{FF2B5EF4-FFF2-40B4-BE49-F238E27FC236}">
                <a16:creationId xmlns:a16="http://schemas.microsoft.com/office/drawing/2014/main" id="{74589586-969E-A144-A5BA-86546FEEBB59}"/>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1BF1C306-F253-C640-BE4B-ABCD6DE31B36}"/>
              </a:ext>
            </a:extLst>
          </p:cNvPr>
          <p:cNvSpPr>
            <a:spLocks noGrp="1"/>
          </p:cNvSpPr>
          <p:nvPr>
            <p:ph type="sldNum" sz="quarter" idx="12"/>
          </p:nvPr>
        </p:nvSpPr>
        <p:spPr/>
        <p:txBody>
          <a:bodyPr/>
          <a:lstStyle/>
          <a:p>
            <a:fld id="{62F11C6F-5028-DD4B-AA44-71847BE0A296}" type="slidenum">
              <a:rPr lang="it-IT" smtClean="0"/>
              <a:t>‹N›</a:t>
            </a:fld>
            <a:endParaRPr lang="it-IT"/>
          </a:p>
        </p:txBody>
      </p:sp>
    </p:spTree>
    <p:extLst>
      <p:ext uri="{BB962C8B-B14F-4D97-AF65-F5344CB8AC3E}">
        <p14:creationId xmlns:p14="http://schemas.microsoft.com/office/powerpoint/2010/main" val="24964509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E02F338-95CA-A542-9E8F-89D8F71CE430}"/>
              </a:ext>
            </a:extLst>
          </p:cNvPr>
          <p:cNvSpPr>
            <a:spLocks noGrp="1"/>
          </p:cNvSpPr>
          <p:nvPr>
            <p:ph type="title"/>
          </p:nvPr>
        </p:nvSpPr>
        <p:spPr>
          <a:xfrm>
            <a:off x="839788" y="365125"/>
            <a:ext cx="10515600" cy="1325563"/>
          </a:xfrm>
        </p:spPr>
        <p:txBody>
          <a:bodyPr/>
          <a:lstStyle/>
          <a:p>
            <a:r>
              <a:rPr lang="it-IT"/>
              <a:t>Fare clic per modificare lo stile del titolo</a:t>
            </a:r>
          </a:p>
        </p:txBody>
      </p:sp>
      <p:sp>
        <p:nvSpPr>
          <p:cNvPr id="3" name="Segnaposto testo 2">
            <a:extLst>
              <a:ext uri="{FF2B5EF4-FFF2-40B4-BE49-F238E27FC236}">
                <a16:creationId xmlns:a16="http://schemas.microsoft.com/office/drawing/2014/main" id="{73F10565-EFA3-CE44-A61B-B9DDFED9E49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Modifica gli stili del testo dello schema</a:t>
            </a:r>
          </a:p>
        </p:txBody>
      </p:sp>
      <p:sp>
        <p:nvSpPr>
          <p:cNvPr id="4" name="Segnaposto contenuto 3">
            <a:extLst>
              <a:ext uri="{FF2B5EF4-FFF2-40B4-BE49-F238E27FC236}">
                <a16:creationId xmlns:a16="http://schemas.microsoft.com/office/drawing/2014/main" id="{DB5F8760-8009-4A4A-B443-A90242A6B305}"/>
              </a:ext>
            </a:extLst>
          </p:cNvPr>
          <p:cNvSpPr>
            <a:spLocks noGrp="1"/>
          </p:cNvSpPr>
          <p:nvPr>
            <p:ph sz="half" idx="2"/>
          </p:nvPr>
        </p:nvSpPr>
        <p:spPr>
          <a:xfrm>
            <a:off x="839788" y="2505075"/>
            <a:ext cx="5157787" cy="368458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a:extLst>
              <a:ext uri="{FF2B5EF4-FFF2-40B4-BE49-F238E27FC236}">
                <a16:creationId xmlns:a16="http://schemas.microsoft.com/office/drawing/2014/main" id="{D8319300-612C-DD4B-8651-4389F7C386B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Modifica gli stili del testo dello schema</a:t>
            </a:r>
          </a:p>
        </p:txBody>
      </p:sp>
      <p:sp>
        <p:nvSpPr>
          <p:cNvPr id="6" name="Segnaposto contenuto 5">
            <a:extLst>
              <a:ext uri="{FF2B5EF4-FFF2-40B4-BE49-F238E27FC236}">
                <a16:creationId xmlns:a16="http://schemas.microsoft.com/office/drawing/2014/main" id="{33CA3595-FD8D-C640-8898-D586524E3B11}"/>
              </a:ext>
            </a:extLst>
          </p:cNvPr>
          <p:cNvSpPr>
            <a:spLocks noGrp="1"/>
          </p:cNvSpPr>
          <p:nvPr>
            <p:ph sz="quarter" idx="4"/>
          </p:nvPr>
        </p:nvSpPr>
        <p:spPr>
          <a:xfrm>
            <a:off x="6172200" y="2505075"/>
            <a:ext cx="5183188" cy="368458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a:extLst>
              <a:ext uri="{FF2B5EF4-FFF2-40B4-BE49-F238E27FC236}">
                <a16:creationId xmlns:a16="http://schemas.microsoft.com/office/drawing/2014/main" id="{3C7BFF6B-8F7B-6046-BF34-8AE1BC330FB5}"/>
              </a:ext>
            </a:extLst>
          </p:cNvPr>
          <p:cNvSpPr>
            <a:spLocks noGrp="1"/>
          </p:cNvSpPr>
          <p:nvPr>
            <p:ph type="dt" sz="half" idx="10"/>
          </p:nvPr>
        </p:nvSpPr>
        <p:spPr/>
        <p:txBody>
          <a:bodyPr/>
          <a:lstStyle/>
          <a:p>
            <a:fld id="{6AE0832A-411E-3A4E-A923-51C171ECDDF0}" type="datetimeFigureOut">
              <a:rPr lang="it-IT" smtClean="0"/>
              <a:t>02/07/2018</a:t>
            </a:fld>
            <a:endParaRPr lang="it-IT"/>
          </a:p>
        </p:txBody>
      </p:sp>
      <p:sp>
        <p:nvSpPr>
          <p:cNvPr id="8" name="Segnaposto piè di pagina 7">
            <a:extLst>
              <a:ext uri="{FF2B5EF4-FFF2-40B4-BE49-F238E27FC236}">
                <a16:creationId xmlns:a16="http://schemas.microsoft.com/office/drawing/2014/main" id="{1E5C8753-3541-3A4E-8CE6-F2945F550F67}"/>
              </a:ext>
            </a:extLst>
          </p:cNvPr>
          <p:cNvSpPr>
            <a:spLocks noGrp="1"/>
          </p:cNvSpPr>
          <p:nvPr>
            <p:ph type="ftr" sz="quarter" idx="11"/>
          </p:nvPr>
        </p:nvSpPr>
        <p:spPr/>
        <p:txBody>
          <a:bodyPr/>
          <a:lstStyle/>
          <a:p>
            <a:endParaRPr lang="it-IT"/>
          </a:p>
        </p:txBody>
      </p:sp>
      <p:sp>
        <p:nvSpPr>
          <p:cNvPr id="9" name="Segnaposto numero diapositiva 8">
            <a:extLst>
              <a:ext uri="{FF2B5EF4-FFF2-40B4-BE49-F238E27FC236}">
                <a16:creationId xmlns:a16="http://schemas.microsoft.com/office/drawing/2014/main" id="{DCD7AEAD-2582-9A4A-A862-758038360202}"/>
              </a:ext>
            </a:extLst>
          </p:cNvPr>
          <p:cNvSpPr>
            <a:spLocks noGrp="1"/>
          </p:cNvSpPr>
          <p:nvPr>
            <p:ph type="sldNum" sz="quarter" idx="12"/>
          </p:nvPr>
        </p:nvSpPr>
        <p:spPr/>
        <p:txBody>
          <a:bodyPr/>
          <a:lstStyle/>
          <a:p>
            <a:fld id="{62F11C6F-5028-DD4B-AA44-71847BE0A296}" type="slidenum">
              <a:rPr lang="it-IT" smtClean="0"/>
              <a:t>‹N›</a:t>
            </a:fld>
            <a:endParaRPr lang="it-IT"/>
          </a:p>
        </p:txBody>
      </p:sp>
    </p:spTree>
    <p:extLst>
      <p:ext uri="{BB962C8B-B14F-4D97-AF65-F5344CB8AC3E}">
        <p14:creationId xmlns:p14="http://schemas.microsoft.com/office/powerpoint/2010/main" val="35801630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747BEE6-2BDE-7F43-8342-219C4753D287}"/>
              </a:ext>
            </a:extLst>
          </p:cNvPr>
          <p:cNvSpPr>
            <a:spLocks noGrp="1"/>
          </p:cNvSpPr>
          <p:nvPr>
            <p:ph type="title"/>
          </p:nvPr>
        </p:nvSpPr>
        <p:spPr/>
        <p:txBody>
          <a:bodyPr/>
          <a:lstStyle/>
          <a:p>
            <a:r>
              <a:rPr lang="it-IT"/>
              <a:t>Fare clic per modificare lo stile del titolo</a:t>
            </a:r>
          </a:p>
        </p:txBody>
      </p:sp>
      <p:sp>
        <p:nvSpPr>
          <p:cNvPr id="3" name="Segnaposto data 2">
            <a:extLst>
              <a:ext uri="{FF2B5EF4-FFF2-40B4-BE49-F238E27FC236}">
                <a16:creationId xmlns:a16="http://schemas.microsoft.com/office/drawing/2014/main" id="{D31AA07F-882D-004D-A088-345DF2A3DAAD}"/>
              </a:ext>
            </a:extLst>
          </p:cNvPr>
          <p:cNvSpPr>
            <a:spLocks noGrp="1"/>
          </p:cNvSpPr>
          <p:nvPr>
            <p:ph type="dt" sz="half" idx="10"/>
          </p:nvPr>
        </p:nvSpPr>
        <p:spPr/>
        <p:txBody>
          <a:bodyPr/>
          <a:lstStyle/>
          <a:p>
            <a:fld id="{6AE0832A-411E-3A4E-A923-51C171ECDDF0}" type="datetimeFigureOut">
              <a:rPr lang="it-IT" smtClean="0"/>
              <a:t>02/07/2018</a:t>
            </a:fld>
            <a:endParaRPr lang="it-IT"/>
          </a:p>
        </p:txBody>
      </p:sp>
      <p:sp>
        <p:nvSpPr>
          <p:cNvPr id="4" name="Segnaposto piè di pagina 3">
            <a:extLst>
              <a:ext uri="{FF2B5EF4-FFF2-40B4-BE49-F238E27FC236}">
                <a16:creationId xmlns:a16="http://schemas.microsoft.com/office/drawing/2014/main" id="{FCFD1452-5051-4943-AACD-B586629FC2EF}"/>
              </a:ext>
            </a:extLst>
          </p:cNvPr>
          <p:cNvSpPr>
            <a:spLocks noGrp="1"/>
          </p:cNvSpPr>
          <p:nvPr>
            <p:ph type="ftr" sz="quarter" idx="11"/>
          </p:nvPr>
        </p:nvSpPr>
        <p:spPr/>
        <p:txBody>
          <a:bodyPr/>
          <a:lstStyle/>
          <a:p>
            <a:endParaRPr lang="it-IT"/>
          </a:p>
        </p:txBody>
      </p:sp>
      <p:sp>
        <p:nvSpPr>
          <p:cNvPr id="5" name="Segnaposto numero diapositiva 4">
            <a:extLst>
              <a:ext uri="{FF2B5EF4-FFF2-40B4-BE49-F238E27FC236}">
                <a16:creationId xmlns:a16="http://schemas.microsoft.com/office/drawing/2014/main" id="{B6C70299-87F5-2549-95E0-95443FD2A3BE}"/>
              </a:ext>
            </a:extLst>
          </p:cNvPr>
          <p:cNvSpPr>
            <a:spLocks noGrp="1"/>
          </p:cNvSpPr>
          <p:nvPr>
            <p:ph type="sldNum" sz="quarter" idx="12"/>
          </p:nvPr>
        </p:nvSpPr>
        <p:spPr/>
        <p:txBody>
          <a:bodyPr/>
          <a:lstStyle/>
          <a:p>
            <a:fld id="{62F11C6F-5028-DD4B-AA44-71847BE0A296}" type="slidenum">
              <a:rPr lang="it-IT" smtClean="0"/>
              <a:t>‹N›</a:t>
            </a:fld>
            <a:endParaRPr lang="it-IT"/>
          </a:p>
        </p:txBody>
      </p:sp>
    </p:spTree>
    <p:extLst>
      <p:ext uri="{BB962C8B-B14F-4D97-AF65-F5344CB8AC3E}">
        <p14:creationId xmlns:p14="http://schemas.microsoft.com/office/powerpoint/2010/main" val="11291905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a:extLst>
              <a:ext uri="{FF2B5EF4-FFF2-40B4-BE49-F238E27FC236}">
                <a16:creationId xmlns:a16="http://schemas.microsoft.com/office/drawing/2014/main" id="{87B50DA5-75C7-A14B-A265-29137AA609D2}"/>
              </a:ext>
            </a:extLst>
          </p:cNvPr>
          <p:cNvSpPr>
            <a:spLocks noGrp="1"/>
          </p:cNvSpPr>
          <p:nvPr>
            <p:ph type="dt" sz="half" idx="10"/>
          </p:nvPr>
        </p:nvSpPr>
        <p:spPr/>
        <p:txBody>
          <a:bodyPr/>
          <a:lstStyle/>
          <a:p>
            <a:fld id="{6AE0832A-411E-3A4E-A923-51C171ECDDF0}" type="datetimeFigureOut">
              <a:rPr lang="it-IT" smtClean="0"/>
              <a:t>02/07/2018</a:t>
            </a:fld>
            <a:endParaRPr lang="it-IT"/>
          </a:p>
        </p:txBody>
      </p:sp>
      <p:sp>
        <p:nvSpPr>
          <p:cNvPr id="3" name="Segnaposto piè di pagina 2">
            <a:extLst>
              <a:ext uri="{FF2B5EF4-FFF2-40B4-BE49-F238E27FC236}">
                <a16:creationId xmlns:a16="http://schemas.microsoft.com/office/drawing/2014/main" id="{29F4875B-708B-614E-A268-D02C3E5708CB}"/>
              </a:ext>
            </a:extLst>
          </p:cNvPr>
          <p:cNvSpPr>
            <a:spLocks noGrp="1"/>
          </p:cNvSpPr>
          <p:nvPr>
            <p:ph type="ftr" sz="quarter" idx="11"/>
          </p:nvPr>
        </p:nvSpPr>
        <p:spPr/>
        <p:txBody>
          <a:bodyPr/>
          <a:lstStyle/>
          <a:p>
            <a:endParaRPr lang="it-IT"/>
          </a:p>
        </p:txBody>
      </p:sp>
      <p:sp>
        <p:nvSpPr>
          <p:cNvPr id="4" name="Segnaposto numero diapositiva 3">
            <a:extLst>
              <a:ext uri="{FF2B5EF4-FFF2-40B4-BE49-F238E27FC236}">
                <a16:creationId xmlns:a16="http://schemas.microsoft.com/office/drawing/2014/main" id="{86EB0926-A6E5-2743-A1D7-22ED950834F9}"/>
              </a:ext>
            </a:extLst>
          </p:cNvPr>
          <p:cNvSpPr>
            <a:spLocks noGrp="1"/>
          </p:cNvSpPr>
          <p:nvPr>
            <p:ph type="sldNum" sz="quarter" idx="12"/>
          </p:nvPr>
        </p:nvSpPr>
        <p:spPr/>
        <p:txBody>
          <a:bodyPr/>
          <a:lstStyle/>
          <a:p>
            <a:fld id="{62F11C6F-5028-DD4B-AA44-71847BE0A296}" type="slidenum">
              <a:rPr lang="it-IT" smtClean="0"/>
              <a:t>‹N›</a:t>
            </a:fld>
            <a:endParaRPr lang="it-IT"/>
          </a:p>
        </p:txBody>
      </p:sp>
    </p:spTree>
    <p:extLst>
      <p:ext uri="{BB962C8B-B14F-4D97-AF65-F5344CB8AC3E}">
        <p14:creationId xmlns:p14="http://schemas.microsoft.com/office/powerpoint/2010/main" val="34386400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661E152-3845-8F46-A51F-320006C49BFE}"/>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a:t>
            </a:r>
          </a:p>
        </p:txBody>
      </p:sp>
      <p:sp>
        <p:nvSpPr>
          <p:cNvPr id="3" name="Segnaposto contenuto 2">
            <a:extLst>
              <a:ext uri="{FF2B5EF4-FFF2-40B4-BE49-F238E27FC236}">
                <a16:creationId xmlns:a16="http://schemas.microsoft.com/office/drawing/2014/main" id="{273E70FF-7E9E-1044-B2B0-52305A1E11F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a:extLst>
              <a:ext uri="{FF2B5EF4-FFF2-40B4-BE49-F238E27FC236}">
                <a16:creationId xmlns:a16="http://schemas.microsoft.com/office/drawing/2014/main" id="{3DF5CF29-1455-0841-B26E-F8EBF0DDD7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Modifica gli stili del testo dello schema</a:t>
            </a:r>
          </a:p>
        </p:txBody>
      </p:sp>
      <p:sp>
        <p:nvSpPr>
          <p:cNvPr id="5" name="Segnaposto data 4">
            <a:extLst>
              <a:ext uri="{FF2B5EF4-FFF2-40B4-BE49-F238E27FC236}">
                <a16:creationId xmlns:a16="http://schemas.microsoft.com/office/drawing/2014/main" id="{151072E6-4760-A541-A683-528007834118}"/>
              </a:ext>
            </a:extLst>
          </p:cNvPr>
          <p:cNvSpPr>
            <a:spLocks noGrp="1"/>
          </p:cNvSpPr>
          <p:nvPr>
            <p:ph type="dt" sz="half" idx="10"/>
          </p:nvPr>
        </p:nvSpPr>
        <p:spPr/>
        <p:txBody>
          <a:bodyPr/>
          <a:lstStyle/>
          <a:p>
            <a:fld id="{6AE0832A-411E-3A4E-A923-51C171ECDDF0}" type="datetimeFigureOut">
              <a:rPr lang="it-IT" smtClean="0"/>
              <a:t>02/07/2018</a:t>
            </a:fld>
            <a:endParaRPr lang="it-IT"/>
          </a:p>
        </p:txBody>
      </p:sp>
      <p:sp>
        <p:nvSpPr>
          <p:cNvPr id="6" name="Segnaposto piè di pagina 5">
            <a:extLst>
              <a:ext uri="{FF2B5EF4-FFF2-40B4-BE49-F238E27FC236}">
                <a16:creationId xmlns:a16="http://schemas.microsoft.com/office/drawing/2014/main" id="{6D75B5F7-7AC2-F047-9D07-4A34F4F877DC}"/>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41B5A218-1133-CC44-A020-EF9D32390BEF}"/>
              </a:ext>
            </a:extLst>
          </p:cNvPr>
          <p:cNvSpPr>
            <a:spLocks noGrp="1"/>
          </p:cNvSpPr>
          <p:nvPr>
            <p:ph type="sldNum" sz="quarter" idx="12"/>
          </p:nvPr>
        </p:nvSpPr>
        <p:spPr/>
        <p:txBody>
          <a:bodyPr/>
          <a:lstStyle/>
          <a:p>
            <a:fld id="{62F11C6F-5028-DD4B-AA44-71847BE0A296}" type="slidenum">
              <a:rPr lang="it-IT" smtClean="0"/>
              <a:t>‹N›</a:t>
            </a:fld>
            <a:endParaRPr lang="it-IT"/>
          </a:p>
        </p:txBody>
      </p:sp>
    </p:spTree>
    <p:extLst>
      <p:ext uri="{BB962C8B-B14F-4D97-AF65-F5344CB8AC3E}">
        <p14:creationId xmlns:p14="http://schemas.microsoft.com/office/powerpoint/2010/main" val="22208395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F6EA109-DBD3-C642-8033-FBE95B68B38A}"/>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a:t>
            </a:r>
          </a:p>
        </p:txBody>
      </p:sp>
      <p:sp>
        <p:nvSpPr>
          <p:cNvPr id="3" name="Segnaposto immagine 2">
            <a:extLst>
              <a:ext uri="{FF2B5EF4-FFF2-40B4-BE49-F238E27FC236}">
                <a16:creationId xmlns:a16="http://schemas.microsoft.com/office/drawing/2014/main" id="{C1F5FD28-5FAB-6D46-B785-A2B4B0858C9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a:extLst>
              <a:ext uri="{FF2B5EF4-FFF2-40B4-BE49-F238E27FC236}">
                <a16:creationId xmlns:a16="http://schemas.microsoft.com/office/drawing/2014/main" id="{AD994762-8C33-3C47-8744-D114A84D2E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Modifica gli stili del testo dello schema</a:t>
            </a:r>
          </a:p>
        </p:txBody>
      </p:sp>
      <p:sp>
        <p:nvSpPr>
          <p:cNvPr id="5" name="Segnaposto data 4">
            <a:extLst>
              <a:ext uri="{FF2B5EF4-FFF2-40B4-BE49-F238E27FC236}">
                <a16:creationId xmlns:a16="http://schemas.microsoft.com/office/drawing/2014/main" id="{3E98E9B5-76E8-C446-A4E1-E6CCDBF9904E}"/>
              </a:ext>
            </a:extLst>
          </p:cNvPr>
          <p:cNvSpPr>
            <a:spLocks noGrp="1"/>
          </p:cNvSpPr>
          <p:nvPr>
            <p:ph type="dt" sz="half" idx="10"/>
          </p:nvPr>
        </p:nvSpPr>
        <p:spPr/>
        <p:txBody>
          <a:bodyPr/>
          <a:lstStyle/>
          <a:p>
            <a:fld id="{6AE0832A-411E-3A4E-A923-51C171ECDDF0}" type="datetimeFigureOut">
              <a:rPr lang="it-IT" smtClean="0"/>
              <a:t>02/07/2018</a:t>
            </a:fld>
            <a:endParaRPr lang="it-IT"/>
          </a:p>
        </p:txBody>
      </p:sp>
      <p:sp>
        <p:nvSpPr>
          <p:cNvPr id="6" name="Segnaposto piè di pagina 5">
            <a:extLst>
              <a:ext uri="{FF2B5EF4-FFF2-40B4-BE49-F238E27FC236}">
                <a16:creationId xmlns:a16="http://schemas.microsoft.com/office/drawing/2014/main" id="{3DD9F15E-D650-0F4F-8B7B-DAEE612C9938}"/>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D8FB0688-2B9B-3A47-9B70-A7E85327CFDA}"/>
              </a:ext>
            </a:extLst>
          </p:cNvPr>
          <p:cNvSpPr>
            <a:spLocks noGrp="1"/>
          </p:cNvSpPr>
          <p:nvPr>
            <p:ph type="sldNum" sz="quarter" idx="12"/>
          </p:nvPr>
        </p:nvSpPr>
        <p:spPr/>
        <p:txBody>
          <a:bodyPr/>
          <a:lstStyle/>
          <a:p>
            <a:fld id="{62F11C6F-5028-DD4B-AA44-71847BE0A296}" type="slidenum">
              <a:rPr lang="it-IT" smtClean="0"/>
              <a:t>‹N›</a:t>
            </a:fld>
            <a:endParaRPr lang="it-IT"/>
          </a:p>
        </p:txBody>
      </p:sp>
    </p:spTree>
    <p:extLst>
      <p:ext uri="{BB962C8B-B14F-4D97-AF65-F5344CB8AC3E}">
        <p14:creationId xmlns:p14="http://schemas.microsoft.com/office/powerpoint/2010/main" val="40772659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B545294-DB09-AF4C-85DC-F467AE6B03C3}"/>
              </a:ext>
            </a:extLst>
          </p:cNvPr>
          <p:cNvSpPr>
            <a:spLocks noGrp="1"/>
          </p:cNvSpPr>
          <p:nvPr>
            <p:ph type="title"/>
          </p:nvPr>
        </p:nvSpPr>
        <p:spPr/>
        <p:txBody>
          <a:bodyPr/>
          <a:lstStyle/>
          <a:p>
            <a:r>
              <a:rPr lang="it-IT"/>
              <a:t>Fare clic per modificare lo stile del titolo</a:t>
            </a:r>
          </a:p>
        </p:txBody>
      </p:sp>
      <p:sp>
        <p:nvSpPr>
          <p:cNvPr id="3" name="Segnaposto testo verticale 2">
            <a:extLst>
              <a:ext uri="{FF2B5EF4-FFF2-40B4-BE49-F238E27FC236}">
                <a16:creationId xmlns:a16="http://schemas.microsoft.com/office/drawing/2014/main" id="{E96BD864-37C3-7749-ACFE-774F5A39CD2C}"/>
              </a:ext>
            </a:extLst>
          </p:cNvPr>
          <p:cNvSpPr>
            <a:spLocks noGrp="1"/>
          </p:cNvSpPr>
          <p:nvPr>
            <p:ph type="body" orient="vert" idx="1"/>
          </p:nvPr>
        </p:nvSpPr>
        <p:spPr/>
        <p:txBody>
          <a:bodyPr vert="eaVert"/>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31505868-5859-E848-86B5-D7B46C71AFA3}"/>
              </a:ext>
            </a:extLst>
          </p:cNvPr>
          <p:cNvSpPr>
            <a:spLocks noGrp="1"/>
          </p:cNvSpPr>
          <p:nvPr>
            <p:ph type="dt" sz="half" idx="10"/>
          </p:nvPr>
        </p:nvSpPr>
        <p:spPr/>
        <p:txBody>
          <a:bodyPr/>
          <a:lstStyle/>
          <a:p>
            <a:fld id="{6AE0832A-411E-3A4E-A923-51C171ECDDF0}" type="datetimeFigureOut">
              <a:rPr lang="it-IT" smtClean="0"/>
              <a:t>02/07/2018</a:t>
            </a:fld>
            <a:endParaRPr lang="it-IT"/>
          </a:p>
        </p:txBody>
      </p:sp>
      <p:sp>
        <p:nvSpPr>
          <p:cNvPr id="5" name="Segnaposto piè di pagina 4">
            <a:extLst>
              <a:ext uri="{FF2B5EF4-FFF2-40B4-BE49-F238E27FC236}">
                <a16:creationId xmlns:a16="http://schemas.microsoft.com/office/drawing/2014/main" id="{F90C5EBE-7BF9-B148-AEBC-0381840165B0}"/>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F0EFB6B8-CCBF-D94B-AF38-9F84DC9562EF}"/>
              </a:ext>
            </a:extLst>
          </p:cNvPr>
          <p:cNvSpPr>
            <a:spLocks noGrp="1"/>
          </p:cNvSpPr>
          <p:nvPr>
            <p:ph type="sldNum" sz="quarter" idx="12"/>
          </p:nvPr>
        </p:nvSpPr>
        <p:spPr/>
        <p:txBody>
          <a:bodyPr/>
          <a:lstStyle/>
          <a:p>
            <a:fld id="{62F11C6F-5028-DD4B-AA44-71847BE0A296}" type="slidenum">
              <a:rPr lang="it-IT" smtClean="0"/>
              <a:t>‹N›</a:t>
            </a:fld>
            <a:endParaRPr lang="it-IT"/>
          </a:p>
        </p:txBody>
      </p:sp>
    </p:spTree>
    <p:extLst>
      <p:ext uri="{BB962C8B-B14F-4D97-AF65-F5344CB8AC3E}">
        <p14:creationId xmlns:p14="http://schemas.microsoft.com/office/powerpoint/2010/main" val="17056210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a:extLst>
              <a:ext uri="{FF2B5EF4-FFF2-40B4-BE49-F238E27FC236}">
                <a16:creationId xmlns:a16="http://schemas.microsoft.com/office/drawing/2014/main" id="{DBB90318-6AC7-BB41-B08E-9F9E5EAF8C11}"/>
              </a:ext>
            </a:extLst>
          </p:cNvPr>
          <p:cNvSpPr>
            <a:spLocks noGrp="1"/>
          </p:cNvSpPr>
          <p:nvPr>
            <p:ph type="title" orient="vert"/>
          </p:nvPr>
        </p:nvSpPr>
        <p:spPr>
          <a:xfrm>
            <a:off x="8724900" y="365125"/>
            <a:ext cx="2628900" cy="5811838"/>
          </a:xfrm>
        </p:spPr>
        <p:txBody>
          <a:bodyPr vert="eaVert"/>
          <a:lstStyle/>
          <a:p>
            <a:r>
              <a:rPr lang="it-IT"/>
              <a:t>Fare clic per modificare lo stile del titolo</a:t>
            </a:r>
          </a:p>
        </p:txBody>
      </p:sp>
      <p:sp>
        <p:nvSpPr>
          <p:cNvPr id="3" name="Segnaposto testo verticale 2">
            <a:extLst>
              <a:ext uri="{FF2B5EF4-FFF2-40B4-BE49-F238E27FC236}">
                <a16:creationId xmlns:a16="http://schemas.microsoft.com/office/drawing/2014/main" id="{AEDC38CA-DBF2-384E-A4C1-61BB8B082CE0}"/>
              </a:ext>
            </a:extLst>
          </p:cNvPr>
          <p:cNvSpPr>
            <a:spLocks noGrp="1"/>
          </p:cNvSpPr>
          <p:nvPr>
            <p:ph type="body" orient="vert" idx="1"/>
          </p:nvPr>
        </p:nvSpPr>
        <p:spPr>
          <a:xfrm>
            <a:off x="838200" y="365125"/>
            <a:ext cx="7734300" cy="5811838"/>
          </a:xfrm>
        </p:spPr>
        <p:txBody>
          <a:bodyPr vert="eaVert"/>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0D317E90-C3ED-D844-8BBC-AE67FAFBB2F9}"/>
              </a:ext>
            </a:extLst>
          </p:cNvPr>
          <p:cNvSpPr>
            <a:spLocks noGrp="1"/>
          </p:cNvSpPr>
          <p:nvPr>
            <p:ph type="dt" sz="half" idx="10"/>
          </p:nvPr>
        </p:nvSpPr>
        <p:spPr/>
        <p:txBody>
          <a:bodyPr/>
          <a:lstStyle/>
          <a:p>
            <a:fld id="{6AE0832A-411E-3A4E-A923-51C171ECDDF0}" type="datetimeFigureOut">
              <a:rPr lang="it-IT" smtClean="0"/>
              <a:t>02/07/2018</a:t>
            </a:fld>
            <a:endParaRPr lang="it-IT"/>
          </a:p>
        </p:txBody>
      </p:sp>
      <p:sp>
        <p:nvSpPr>
          <p:cNvPr id="5" name="Segnaposto piè di pagina 4">
            <a:extLst>
              <a:ext uri="{FF2B5EF4-FFF2-40B4-BE49-F238E27FC236}">
                <a16:creationId xmlns:a16="http://schemas.microsoft.com/office/drawing/2014/main" id="{CD598EA6-1904-AC45-AD10-737F82F88EE5}"/>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1FC61A7E-7253-154A-B961-8633FA0AC4A3}"/>
              </a:ext>
            </a:extLst>
          </p:cNvPr>
          <p:cNvSpPr>
            <a:spLocks noGrp="1"/>
          </p:cNvSpPr>
          <p:nvPr>
            <p:ph type="sldNum" sz="quarter" idx="12"/>
          </p:nvPr>
        </p:nvSpPr>
        <p:spPr/>
        <p:txBody>
          <a:bodyPr/>
          <a:lstStyle/>
          <a:p>
            <a:fld id="{62F11C6F-5028-DD4B-AA44-71847BE0A296}" type="slidenum">
              <a:rPr lang="it-IT" smtClean="0"/>
              <a:t>‹N›</a:t>
            </a:fld>
            <a:endParaRPr lang="it-IT"/>
          </a:p>
        </p:txBody>
      </p:sp>
    </p:spTree>
    <p:extLst>
      <p:ext uri="{BB962C8B-B14F-4D97-AF65-F5344CB8AC3E}">
        <p14:creationId xmlns:p14="http://schemas.microsoft.com/office/powerpoint/2010/main" val="22697979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a:extLst>
              <a:ext uri="{FF2B5EF4-FFF2-40B4-BE49-F238E27FC236}">
                <a16:creationId xmlns:a16="http://schemas.microsoft.com/office/drawing/2014/main" id="{D28953F2-7320-5642-B2CA-F44216C7AD5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a:t>Fare clic per modificare lo stile del titolo</a:t>
            </a:r>
          </a:p>
        </p:txBody>
      </p:sp>
      <p:sp>
        <p:nvSpPr>
          <p:cNvPr id="3" name="Segnaposto testo 2">
            <a:extLst>
              <a:ext uri="{FF2B5EF4-FFF2-40B4-BE49-F238E27FC236}">
                <a16:creationId xmlns:a16="http://schemas.microsoft.com/office/drawing/2014/main" id="{A173D4C6-8F69-E84D-ABCA-3963FAA723A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0AAD28E7-4A59-F94B-91EC-76BFC8ADA1F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E0832A-411E-3A4E-A923-51C171ECDDF0}" type="datetimeFigureOut">
              <a:rPr lang="it-IT" smtClean="0"/>
              <a:t>02/07/2018</a:t>
            </a:fld>
            <a:endParaRPr lang="it-IT"/>
          </a:p>
        </p:txBody>
      </p:sp>
      <p:sp>
        <p:nvSpPr>
          <p:cNvPr id="5" name="Segnaposto piè di pagina 4">
            <a:extLst>
              <a:ext uri="{FF2B5EF4-FFF2-40B4-BE49-F238E27FC236}">
                <a16:creationId xmlns:a16="http://schemas.microsoft.com/office/drawing/2014/main" id="{CAE3EDAC-2AED-BC4C-AE24-33543E3821D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a:extLst>
              <a:ext uri="{FF2B5EF4-FFF2-40B4-BE49-F238E27FC236}">
                <a16:creationId xmlns:a16="http://schemas.microsoft.com/office/drawing/2014/main" id="{A816711F-6C25-0A43-83CE-3DD4170E8CD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2F11C6F-5028-DD4B-AA44-71847BE0A296}" type="slidenum">
              <a:rPr lang="it-IT" smtClean="0"/>
              <a:t>‹N›</a:t>
            </a:fld>
            <a:endParaRPr lang="it-IT"/>
          </a:p>
        </p:txBody>
      </p:sp>
    </p:spTree>
    <p:extLst>
      <p:ext uri="{BB962C8B-B14F-4D97-AF65-F5344CB8AC3E}">
        <p14:creationId xmlns:p14="http://schemas.microsoft.com/office/powerpoint/2010/main" val="4854876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A8AC7C5-46B8-304C-9B06-BB3DE57E1226}"/>
              </a:ext>
            </a:extLst>
          </p:cNvPr>
          <p:cNvSpPr>
            <a:spLocks noGrp="1"/>
          </p:cNvSpPr>
          <p:nvPr>
            <p:ph type="ctrTitle"/>
          </p:nvPr>
        </p:nvSpPr>
        <p:spPr/>
        <p:txBody>
          <a:bodyPr/>
          <a:lstStyle/>
          <a:p>
            <a:r>
              <a:rPr lang="it-IT" dirty="0"/>
              <a:t>Le fasce di rispetto stradale fuori dai centri abitati</a:t>
            </a:r>
          </a:p>
        </p:txBody>
      </p:sp>
      <p:sp>
        <p:nvSpPr>
          <p:cNvPr id="3" name="Sottotitolo 2">
            <a:extLst>
              <a:ext uri="{FF2B5EF4-FFF2-40B4-BE49-F238E27FC236}">
                <a16:creationId xmlns:a16="http://schemas.microsoft.com/office/drawing/2014/main" id="{12EA3920-363E-A649-9300-F063DB67A1C3}"/>
              </a:ext>
            </a:extLst>
          </p:cNvPr>
          <p:cNvSpPr>
            <a:spLocks noGrp="1"/>
          </p:cNvSpPr>
          <p:nvPr>
            <p:ph type="subTitle" idx="1"/>
          </p:nvPr>
        </p:nvSpPr>
        <p:spPr/>
        <p:txBody>
          <a:bodyPr>
            <a:normAutofit/>
          </a:bodyPr>
          <a:lstStyle/>
          <a:p>
            <a:r>
              <a:rPr lang="it-IT" dirty="0"/>
              <a:t>Il traffico caotico di norme e giurisprudenza</a:t>
            </a:r>
          </a:p>
          <a:p>
            <a:pPr algn="r"/>
            <a:endParaRPr lang="it-IT" sz="1400" dirty="0"/>
          </a:p>
          <a:p>
            <a:pPr algn="r"/>
            <a:endParaRPr lang="it-IT" sz="1400" dirty="0"/>
          </a:p>
          <a:p>
            <a:pPr algn="r"/>
            <a:r>
              <a:rPr lang="it-IT" sz="1400"/>
              <a:t>Alessandro Veronese</a:t>
            </a:r>
            <a:endParaRPr lang="it-IT" sz="1400" dirty="0"/>
          </a:p>
          <a:p>
            <a:pPr algn="r"/>
            <a:endParaRPr lang="it-IT" dirty="0"/>
          </a:p>
        </p:txBody>
      </p:sp>
    </p:spTree>
    <p:extLst>
      <p:ext uri="{BB962C8B-B14F-4D97-AF65-F5344CB8AC3E}">
        <p14:creationId xmlns:p14="http://schemas.microsoft.com/office/powerpoint/2010/main" val="2744321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496F044-22D8-6340-89B5-7FEC198C1AC9}"/>
              </a:ext>
            </a:extLst>
          </p:cNvPr>
          <p:cNvSpPr>
            <a:spLocks noGrp="1"/>
          </p:cNvSpPr>
          <p:nvPr>
            <p:ph type="title"/>
          </p:nvPr>
        </p:nvSpPr>
        <p:spPr/>
        <p:txBody>
          <a:bodyPr>
            <a:normAutofit/>
          </a:bodyPr>
          <a:lstStyle/>
          <a:p>
            <a:pPr algn="ctr"/>
            <a:r>
              <a:rPr lang="it-IT" sz="2800" dirty="0"/>
              <a:t>RICOSTRUZIONE NORMATIVA – IL CODICE DELLA STRADA</a:t>
            </a:r>
          </a:p>
        </p:txBody>
      </p:sp>
      <p:sp>
        <p:nvSpPr>
          <p:cNvPr id="3" name="Segnaposto contenuto 2">
            <a:extLst>
              <a:ext uri="{FF2B5EF4-FFF2-40B4-BE49-F238E27FC236}">
                <a16:creationId xmlns:a16="http://schemas.microsoft.com/office/drawing/2014/main" id="{2ABA5422-290C-014C-85E3-8BA49D1BC54A}"/>
              </a:ext>
            </a:extLst>
          </p:cNvPr>
          <p:cNvSpPr>
            <a:spLocks noGrp="1"/>
          </p:cNvSpPr>
          <p:nvPr>
            <p:ph idx="1"/>
          </p:nvPr>
        </p:nvSpPr>
        <p:spPr/>
        <p:txBody>
          <a:bodyPr>
            <a:normAutofit lnSpcReduction="10000"/>
          </a:bodyPr>
          <a:lstStyle/>
          <a:p>
            <a:pPr marL="0" indent="0" algn="just">
              <a:buNone/>
            </a:pPr>
            <a:r>
              <a:rPr lang="it-IT" b="1" dirty="0"/>
              <a:t>Art. 16 D.Lgs. 285/1992 </a:t>
            </a:r>
            <a:r>
              <a:rPr lang="it-IT" dirty="0"/>
              <a:t>(Codice della Strada):</a:t>
            </a:r>
          </a:p>
          <a:p>
            <a:pPr marL="0" indent="0" algn="just">
              <a:buNone/>
            </a:pPr>
            <a:r>
              <a:rPr lang="it-IT" dirty="0"/>
              <a:t>Divieto di costruire, ricostruire, ampliare, lateralmente alle strade, edificazioni di qualsiasi tipo e materiale.</a:t>
            </a:r>
          </a:p>
          <a:p>
            <a:pPr marL="0" indent="0" algn="just">
              <a:buNone/>
            </a:pPr>
            <a:r>
              <a:rPr lang="it-IT" dirty="0"/>
              <a:t>Il Regolamento determina le distanze minime dal confine stradale in relazione alla classificazione delle strade di cui all’art. 2 del CDS.</a:t>
            </a:r>
          </a:p>
          <a:p>
            <a:pPr marL="0" indent="0" algn="just">
              <a:buNone/>
            </a:pPr>
            <a:endParaRPr lang="it-IT" dirty="0"/>
          </a:p>
          <a:p>
            <a:pPr marL="0" indent="0" algn="just">
              <a:buNone/>
            </a:pPr>
            <a:r>
              <a:rPr lang="it-IT" b="1" dirty="0"/>
              <a:t>Art. 234, c. 5,</a:t>
            </a:r>
            <a:r>
              <a:rPr lang="it-IT" dirty="0"/>
              <a:t> CDS:</a:t>
            </a:r>
          </a:p>
          <a:p>
            <a:pPr marL="0" indent="0" algn="just">
              <a:buNone/>
            </a:pPr>
            <a:r>
              <a:rPr lang="it-IT" dirty="0"/>
              <a:t>L’art. 16 si applica successivamente sia alla delimitazione del centro abitato, sia alla classificazione delle strade di cui all’art. 2 CDS. Nelle more si applica la previgente disciplina.</a:t>
            </a:r>
          </a:p>
        </p:txBody>
      </p:sp>
    </p:spTree>
    <p:extLst>
      <p:ext uri="{BB962C8B-B14F-4D97-AF65-F5344CB8AC3E}">
        <p14:creationId xmlns:p14="http://schemas.microsoft.com/office/powerpoint/2010/main" val="41301138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DA41EC8-1486-0548-A5E0-E754ED92147B}"/>
              </a:ext>
            </a:extLst>
          </p:cNvPr>
          <p:cNvSpPr>
            <a:spLocks noGrp="1"/>
          </p:cNvSpPr>
          <p:nvPr>
            <p:ph type="title"/>
          </p:nvPr>
        </p:nvSpPr>
        <p:spPr/>
        <p:txBody>
          <a:bodyPr/>
          <a:lstStyle/>
          <a:p>
            <a:pPr algn="ctr"/>
            <a:r>
              <a:rPr lang="it-IT" dirty="0"/>
              <a:t>IL REGOLAMENTO</a:t>
            </a:r>
          </a:p>
        </p:txBody>
      </p:sp>
      <p:sp>
        <p:nvSpPr>
          <p:cNvPr id="3" name="Segnaposto contenuto 2">
            <a:extLst>
              <a:ext uri="{FF2B5EF4-FFF2-40B4-BE49-F238E27FC236}">
                <a16:creationId xmlns:a16="http://schemas.microsoft.com/office/drawing/2014/main" id="{36656546-9495-1F43-A67A-3A952670DBA8}"/>
              </a:ext>
            </a:extLst>
          </p:cNvPr>
          <p:cNvSpPr>
            <a:spLocks noGrp="1"/>
          </p:cNvSpPr>
          <p:nvPr>
            <p:ph idx="1"/>
          </p:nvPr>
        </p:nvSpPr>
        <p:spPr/>
        <p:txBody>
          <a:bodyPr>
            <a:normAutofit lnSpcReduction="10000"/>
          </a:bodyPr>
          <a:lstStyle/>
          <a:p>
            <a:pPr marL="0" indent="0" algn="just">
              <a:buNone/>
            </a:pPr>
            <a:r>
              <a:rPr lang="it-IT" b="1" dirty="0"/>
              <a:t>Art. 26 D.P.R. n. 495/1992</a:t>
            </a:r>
          </a:p>
          <a:p>
            <a:pPr marL="0" indent="0" algn="just">
              <a:buNone/>
            </a:pPr>
            <a:r>
              <a:rPr lang="it-IT" dirty="0"/>
              <a:t>Determinazione delle fasce di rispetto stradale fuori dai centri abitati, con fissazione delle distanze dal confine stradale.</a:t>
            </a:r>
          </a:p>
          <a:p>
            <a:pPr marL="0" indent="0" algn="just">
              <a:buNone/>
            </a:pPr>
            <a:r>
              <a:rPr lang="it-IT" dirty="0"/>
              <a:t>Le distanze debbono essere rispettate nelle </a:t>
            </a:r>
            <a:r>
              <a:rPr lang="it-IT" u="sng" dirty="0"/>
              <a:t>nuove costruzioni</a:t>
            </a:r>
            <a:r>
              <a:rPr lang="it-IT" dirty="0"/>
              <a:t>, nelle </a:t>
            </a:r>
            <a:r>
              <a:rPr lang="it-IT" u="sng" dirty="0"/>
              <a:t>ricostruzioni</a:t>
            </a:r>
            <a:r>
              <a:rPr lang="it-IT" dirty="0"/>
              <a:t> conseguenti a demolizioni o negli </a:t>
            </a:r>
            <a:r>
              <a:rPr lang="it-IT" u="sng" dirty="0"/>
              <a:t>ampliamenti</a:t>
            </a:r>
            <a:r>
              <a:rPr lang="it-IT" dirty="0"/>
              <a:t>.</a:t>
            </a:r>
          </a:p>
          <a:p>
            <a:pPr marL="0" indent="0" algn="just">
              <a:buNone/>
            </a:pPr>
            <a:r>
              <a:rPr lang="it-IT" dirty="0"/>
              <a:t>Solo, però, ove tali interventi siano «</a:t>
            </a:r>
            <a:r>
              <a:rPr lang="it-IT" i="1" u="sng" dirty="0"/>
              <a:t>fronteggianti le strade</a:t>
            </a:r>
            <a:r>
              <a:rPr lang="it-IT" dirty="0"/>
              <a:t>», locuzione introdotta nel Regolamento, mentre il CDS prevede un divieto assoluto di edificazione.</a:t>
            </a:r>
          </a:p>
          <a:p>
            <a:pPr marL="0" indent="0" algn="just">
              <a:buNone/>
            </a:pPr>
            <a:r>
              <a:rPr lang="it-IT" dirty="0"/>
              <a:t>La locuzione «</a:t>
            </a:r>
            <a:r>
              <a:rPr lang="it-IT" i="1" u="sng" dirty="0"/>
              <a:t>fronteggianti le strade</a:t>
            </a:r>
            <a:r>
              <a:rPr lang="it-IT" dirty="0"/>
              <a:t>» rappresenta un problema interpretativo di non poco momento.</a:t>
            </a:r>
          </a:p>
        </p:txBody>
      </p:sp>
    </p:spTree>
    <p:extLst>
      <p:ext uri="{BB962C8B-B14F-4D97-AF65-F5344CB8AC3E}">
        <p14:creationId xmlns:p14="http://schemas.microsoft.com/office/powerpoint/2010/main" val="31651650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0ABD4DD-CCA2-D247-838C-484E53484D03}"/>
              </a:ext>
            </a:extLst>
          </p:cNvPr>
          <p:cNvSpPr>
            <a:spLocks noGrp="1"/>
          </p:cNvSpPr>
          <p:nvPr>
            <p:ph type="title"/>
          </p:nvPr>
        </p:nvSpPr>
        <p:spPr/>
        <p:txBody>
          <a:bodyPr/>
          <a:lstStyle/>
          <a:p>
            <a:pPr algn="ctr"/>
            <a:r>
              <a:rPr lang="it-IT" dirty="0"/>
              <a:t>E’ APPLICABILE IL CORPUS CDS + REG.?</a:t>
            </a:r>
          </a:p>
        </p:txBody>
      </p:sp>
      <p:sp>
        <p:nvSpPr>
          <p:cNvPr id="3" name="Segnaposto contenuto 2">
            <a:extLst>
              <a:ext uri="{FF2B5EF4-FFF2-40B4-BE49-F238E27FC236}">
                <a16:creationId xmlns:a16="http://schemas.microsoft.com/office/drawing/2014/main" id="{D34BBF9E-D1C4-AD41-B83A-117F78C3EBDE}"/>
              </a:ext>
            </a:extLst>
          </p:cNvPr>
          <p:cNvSpPr>
            <a:spLocks noGrp="1"/>
          </p:cNvSpPr>
          <p:nvPr>
            <p:ph idx="1"/>
          </p:nvPr>
        </p:nvSpPr>
        <p:spPr>
          <a:xfrm>
            <a:off x="910119" y="1690688"/>
            <a:ext cx="10515600" cy="4351338"/>
          </a:xfrm>
        </p:spPr>
        <p:txBody>
          <a:bodyPr>
            <a:normAutofit/>
          </a:bodyPr>
          <a:lstStyle/>
          <a:p>
            <a:pPr marL="0" indent="0" algn="just">
              <a:buNone/>
            </a:pPr>
            <a:r>
              <a:rPr lang="it-IT" b="1" dirty="0"/>
              <a:t>Art. 234, c. 5</a:t>
            </a:r>
            <a:r>
              <a:rPr lang="it-IT" dirty="0"/>
              <a:t> CDS – applicabilità dell’art. 16 solo a far data:</a:t>
            </a:r>
          </a:p>
          <a:p>
            <a:pPr marL="514350" indent="-514350" algn="just">
              <a:buAutoNum type="arabicParenR"/>
            </a:pPr>
            <a:r>
              <a:rPr lang="it-IT" dirty="0"/>
              <a:t>dalla delimitazione dei centri abitati (generalmente fatta dai Comuni);</a:t>
            </a:r>
          </a:p>
          <a:p>
            <a:pPr marL="514350" indent="-514350" algn="just">
              <a:buAutoNum type="arabicParenR"/>
            </a:pPr>
            <a:r>
              <a:rPr lang="it-IT" dirty="0"/>
              <a:t>dalla classificazione delle strade con Decreto Ministero delle infrastrutture e dei traporti (mai assunto).</a:t>
            </a:r>
          </a:p>
          <a:p>
            <a:pPr marL="0" indent="0" algn="just">
              <a:buNone/>
            </a:pPr>
            <a:endParaRPr lang="it-IT" i="1" dirty="0"/>
          </a:p>
          <a:p>
            <a:pPr marL="0" indent="0" algn="just">
              <a:buNone/>
            </a:pPr>
            <a:r>
              <a:rPr lang="it-IT" i="1" dirty="0"/>
              <a:t>Ergo</a:t>
            </a:r>
            <a:r>
              <a:rPr lang="it-IT" dirty="0"/>
              <a:t>:</a:t>
            </a:r>
          </a:p>
          <a:p>
            <a:pPr marL="0" indent="0" algn="just">
              <a:buNone/>
            </a:pPr>
            <a:r>
              <a:rPr lang="it-IT" dirty="0"/>
              <a:t>Si applicano gli artt. 16 CDS e 26 Reg.?</a:t>
            </a:r>
          </a:p>
        </p:txBody>
      </p:sp>
    </p:spTree>
    <p:extLst>
      <p:ext uri="{BB962C8B-B14F-4D97-AF65-F5344CB8AC3E}">
        <p14:creationId xmlns:p14="http://schemas.microsoft.com/office/powerpoint/2010/main" val="14820575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C1F875B-2F62-D54C-84F6-756C74D682A3}"/>
              </a:ext>
            </a:extLst>
          </p:cNvPr>
          <p:cNvSpPr>
            <a:spLocks noGrp="1"/>
          </p:cNvSpPr>
          <p:nvPr>
            <p:ph type="title"/>
          </p:nvPr>
        </p:nvSpPr>
        <p:spPr/>
        <p:txBody>
          <a:bodyPr/>
          <a:lstStyle/>
          <a:p>
            <a:pPr algn="ctr"/>
            <a:r>
              <a:rPr lang="it-IT" dirty="0"/>
              <a:t>LE DUE TESI</a:t>
            </a:r>
          </a:p>
        </p:txBody>
      </p:sp>
      <p:sp>
        <p:nvSpPr>
          <p:cNvPr id="3" name="Segnaposto contenuto 2">
            <a:extLst>
              <a:ext uri="{FF2B5EF4-FFF2-40B4-BE49-F238E27FC236}">
                <a16:creationId xmlns:a16="http://schemas.microsoft.com/office/drawing/2014/main" id="{4112B0AD-4093-8244-9CA1-A20296DE08F2}"/>
              </a:ext>
            </a:extLst>
          </p:cNvPr>
          <p:cNvSpPr>
            <a:spLocks noGrp="1"/>
          </p:cNvSpPr>
          <p:nvPr>
            <p:ph idx="1"/>
          </p:nvPr>
        </p:nvSpPr>
        <p:spPr/>
        <p:txBody>
          <a:bodyPr>
            <a:normAutofit lnSpcReduction="10000"/>
          </a:bodyPr>
          <a:lstStyle/>
          <a:p>
            <a:pPr marL="0" indent="0" algn="just">
              <a:buNone/>
            </a:pPr>
            <a:r>
              <a:rPr lang="it-IT" b="1" u="sng" dirty="0"/>
              <a:t>Prima tesi</a:t>
            </a:r>
            <a:r>
              <a:rPr lang="it-IT" dirty="0"/>
              <a:t>: non si applicano (TAR Liguria, I, n. 281/2012, riformata, ma non sul punto, da </a:t>
            </a:r>
            <a:r>
              <a:rPr lang="it-IT" dirty="0" err="1"/>
              <a:t>Cons</a:t>
            </a:r>
            <a:r>
              <a:rPr lang="it-IT" dirty="0"/>
              <a:t>. St., IV, n. </a:t>
            </a:r>
            <a:r>
              <a:rPr lang="it-IT"/>
              <a:t>347/2015); </a:t>
            </a:r>
            <a:r>
              <a:rPr lang="it-IT" dirty="0"/>
              <a:t>applicabile il regime previgente, ossia l’art. 41-</a:t>
            </a:r>
            <a:r>
              <a:rPr lang="it-IT" i="1" dirty="0"/>
              <a:t>septies</a:t>
            </a:r>
            <a:r>
              <a:rPr lang="it-IT" dirty="0"/>
              <a:t> L. n. 1150/1042 e D.M. 1° aprile 1968. Norme che prevedono le fasce di rispetto, ma non escludono il vincolo delle distanze nel caso di interventi non fronteggianti le strade.</a:t>
            </a:r>
          </a:p>
          <a:p>
            <a:pPr marL="0" indent="0" algn="just">
              <a:buNone/>
            </a:pPr>
            <a:endParaRPr lang="it-IT" dirty="0"/>
          </a:p>
          <a:p>
            <a:pPr marL="0" indent="0" algn="just">
              <a:buNone/>
            </a:pPr>
            <a:r>
              <a:rPr lang="it-IT" b="1" u="sng" dirty="0"/>
              <a:t>Seconda tesi</a:t>
            </a:r>
            <a:r>
              <a:rPr lang="it-IT" dirty="0"/>
              <a:t>: si applica, con la consequenziale applicazione della locuzione «</a:t>
            </a:r>
            <a:r>
              <a:rPr lang="it-IT" i="1" u="sng" dirty="0"/>
              <a:t>fronteggianti le strade</a:t>
            </a:r>
            <a:r>
              <a:rPr lang="it-IT" dirty="0"/>
              <a:t>», di talché autorizzabili gli interventi di nuova costruzione, demolizione e ricostruzione ed ampliamento in fascia di rispetto stradale, a condizione che essi si sviluppino in direzione opposta rispetto alla strada.</a:t>
            </a:r>
          </a:p>
        </p:txBody>
      </p:sp>
    </p:spTree>
    <p:extLst>
      <p:ext uri="{BB962C8B-B14F-4D97-AF65-F5344CB8AC3E}">
        <p14:creationId xmlns:p14="http://schemas.microsoft.com/office/powerpoint/2010/main" val="36388841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C4A6D21-192A-D746-B5AF-03DDA2D36927}"/>
              </a:ext>
            </a:extLst>
          </p:cNvPr>
          <p:cNvSpPr>
            <a:spLocks noGrp="1"/>
          </p:cNvSpPr>
          <p:nvPr>
            <p:ph type="title"/>
          </p:nvPr>
        </p:nvSpPr>
        <p:spPr/>
        <p:txBody>
          <a:bodyPr/>
          <a:lstStyle/>
          <a:p>
            <a:pPr algn="ctr"/>
            <a:r>
              <a:rPr lang="it-IT" dirty="0"/>
              <a:t>LA NATURA DEL VINCOLO E LA POSIZIONE TRADIZIONALE DEL CONSIGLIO DI STATO</a:t>
            </a:r>
          </a:p>
        </p:txBody>
      </p:sp>
      <p:sp>
        <p:nvSpPr>
          <p:cNvPr id="3" name="Segnaposto contenuto 2">
            <a:extLst>
              <a:ext uri="{FF2B5EF4-FFF2-40B4-BE49-F238E27FC236}">
                <a16:creationId xmlns:a16="http://schemas.microsoft.com/office/drawing/2014/main" id="{3E1CE01A-3FC4-F64C-BCBE-E869247C0783}"/>
              </a:ext>
            </a:extLst>
          </p:cNvPr>
          <p:cNvSpPr>
            <a:spLocks noGrp="1"/>
          </p:cNvSpPr>
          <p:nvPr>
            <p:ph idx="1"/>
          </p:nvPr>
        </p:nvSpPr>
        <p:spPr/>
        <p:txBody>
          <a:bodyPr>
            <a:normAutofit fontScale="92500" lnSpcReduction="10000"/>
          </a:bodyPr>
          <a:lstStyle/>
          <a:p>
            <a:pPr marL="0" indent="0" algn="just">
              <a:buNone/>
            </a:pPr>
            <a:r>
              <a:rPr lang="it-IT" b="1" u="sng" dirty="0"/>
              <a:t>Giurisprudenza consolidata sulla natura ed estensione del vincolo</a:t>
            </a:r>
            <a:r>
              <a:rPr lang="it-IT" dirty="0"/>
              <a:t>: assoluto, prescinde dalle caratteristiche dell’opera realizzata, vale anche con riferimento ad opere, che non superino il livello della sede stradale o che costituiscano mere sopraelevazioni o che, pur rientrando nella fascia di rispetto, siano arretrate dalla strada rispetto alle opere preesistenti. In presenza del vincolo, generalmente escluso ogni condono edilizio, il vincolo essendo assoluto ed inderogabile ai sensi dell’art. 33, comma 1, </a:t>
            </a:r>
            <a:r>
              <a:rPr lang="it-IT" dirty="0" err="1"/>
              <a:t>lett</a:t>
            </a:r>
            <a:r>
              <a:rPr lang="it-IT" dirty="0"/>
              <a:t>. d), L. n. 47/1985.</a:t>
            </a:r>
          </a:p>
          <a:p>
            <a:pPr marL="0" indent="0" algn="just">
              <a:buNone/>
            </a:pPr>
            <a:r>
              <a:rPr lang="it-IT" b="1" i="1" u="sng" dirty="0"/>
              <a:t>Ratio</a:t>
            </a:r>
            <a:r>
              <a:rPr lang="it-IT" b="1" u="sng" dirty="0"/>
              <a:t> del vincolo</a:t>
            </a:r>
            <a:r>
              <a:rPr lang="it-IT" dirty="0"/>
              <a:t>: non solo prevenire l’esistenza di ostacoli materiali, recanti pregiudizio al traffico ed all’incolumità delle persone, ma garantire una fascia di rispetto all’occorrenza utilizzabile dal proprietario o gestore della strada per cantieri, depositi, ampliamenti, lavori. (</a:t>
            </a:r>
            <a:r>
              <a:rPr lang="it-IT" dirty="0" err="1"/>
              <a:t>Cons</a:t>
            </a:r>
            <a:r>
              <a:rPr lang="it-IT" dirty="0"/>
              <a:t>. St., IV, n. 2062/2013; V, n. 3174/2014; IV, n. 1225/2017).</a:t>
            </a:r>
          </a:p>
        </p:txBody>
      </p:sp>
    </p:spTree>
    <p:extLst>
      <p:ext uri="{BB962C8B-B14F-4D97-AF65-F5344CB8AC3E}">
        <p14:creationId xmlns:p14="http://schemas.microsoft.com/office/powerpoint/2010/main" val="30141482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52DD0A7-9C04-9244-A42A-3E51F3BC4573}"/>
              </a:ext>
            </a:extLst>
          </p:cNvPr>
          <p:cNvSpPr>
            <a:spLocks noGrp="1"/>
          </p:cNvSpPr>
          <p:nvPr>
            <p:ph type="title"/>
          </p:nvPr>
        </p:nvSpPr>
        <p:spPr/>
        <p:txBody>
          <a:bodyPr/>
          <a:lstStyle/>
          <a:p>
            <a:pPr algn="ctr"/>
            <a:r>
              <a:rPr lang="it-IT" dirty="0"/>
              <a:t>LA NATURA DEL VINCOLO E LA POSIZIONE INNOVATIVA DEL CONSIGLIO DI STATO</a:t>
            </a:r>
          </a:p>
        </p:txBody>
      </p:sp>
      <p:sp>
        <p:nvSpPr>
          <p:cNvPr id="3" name="Segnaposto contenuto 2">
            <a:extLst>
              <a:ext uri="{FF2B5EF4-FFF2-40B4-BE49-F238E27FC236}">
                <a16:creationId xmlns:a16="http://schemas.microsoft.com/office/drawing/2014/main" id="{AD2139EE-1744-7C43-AFF8-D62EA7B171F5}"/>
              </a:ext>
            </a:extLst>
          </p:cNvPr>
          <p:cNvSpPr>
            <a:spLocks noGrp="1"/>
          </p:cNvSpPr>
          <p:nvPr>
            <p:ph idx="1"/>
          </p:nvPr>
        </p:nvSpPr>
        <p:spPr/>
        <p:txBody>
          <a:bodyPr>
            <a:normAutofit lnSpcReduction="10000"/>
          </a:bodyPr>
          <a:lstStyle/>
          <a:p>
            <a:pPr marL="0" indent="0" algn="just">
              <a:buNone/>
            </a:pPr>
            <a:r>
              <a:rPr lang="it-IT" b="1" u="sng" dirty="0" err="1"/>
              <a:t>Cons</a:t>
            </a:r>
            <a:r>
              <a:rPr lang="it-IT" b="1" u="sng" dirty="0"/>
              <a:t>. St., sez. VI, 3.8.2017, n. 3889, il </a:t>
            </a:r>
            <a:r>
              <a:rPr lang="it-IT" b="1" i="1" u="sng" dirty="0" err="1"/>
              <a:t>revirement</a:t>
            </a:r>
            <a:r>
              <a:rPr lang="it-IT" dirty="0"/>
              <a:t>.</a:t>
            </a:r>
          </a:p>
          <a:p>
            <a:pPr marL="0" indent="0" algn="just">
              <a:buNone/>
            </a:pPr>
            <a:r>
              <a:rPr lang="it-IT" dirty="0"/>
              <a:t>1) Applicabile l’art. 16 CDS e l’art. 26 Reg., perché l’art. 234, c. 5, CDS deve ritenersi «</a:t>
            </a:r>
            <a:r>
              <a:rPr lang="it-IT" i="1" dirty="0"/>
              <a:t>superato dalla successiva evoluzione normativa, che ha interessato le strade prescindendo da un loro decreto ministeriale di classificazione generale, a partire dal noto d.lgs. 31 marzo 1998 n. 112, che ha operato un ampio trasferimento di strade dal demanio statale alle Regioni, e per loro tramite alle Province, operandone in tal senso per forza propria la classificazione</a:t>
            </a:r>
            <a:r>
              <a:rPr lang="it-IT" dirty="0"/>
              <a:t>».</a:t>
            </a:r>
          </a:p>
          <a:p>
            <a:pPr marL="0" indent="0" algn="just">
              <a:buNone/>
            </a:pPr>
            <a:r>
              <a:rPr lang="it-IT" dirty="0"/>
              <a:t>2) Se applicabile l’art. 26 Reg., sono consentiti gli ampliamenti, le demolizioni e ricostruzioni e le nuove costruzioni, ove non «</a:t>
            </a:r>
            <a:r>
              <a:rPr lang="it-IT" i="1" dirty="0"/>
              <a:t>fronteggianti le strade</a:t>
            </a:r>
            <a:r>
              <a:rPr lang="it-IT" dirty="0"/>
              <a:t>».</a:t>
            </a:r>
          </a:p>
          <a:p>
            <a:pPr marL="0" indent="0">
              <a:buNone/>
            </a:pPr>
            <a:endParaRPr lang="it-IT" dirty="0"/>
          </a:p>
        </p:txBody>
      </p:sp>
    </p:spTree>
    <p:extLst>
      <p:ext uri="{BB962C8B-B14F-4D97-AF65-F5344CB8AC3E}">
        <p14:creationId xmlns:p14="http://schemas.microsoft.com/office/powerpoint/2010/main" val="15822164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2D878A0-6BC8-E24B-AEA0-24F52346C347}"/>
              </a:ext>
            </a:extLst>
          </p:cNvPr>
          <p:cNvSpPr>
            <a:spLocks noGrp="1"/>
          </p:cNvSpPr>
          <p:nvPr>
            <p:ph type="title"/>
          </p:nvPr>
        </p:nvSpPr>
        <p:spPr/>
        <p:txBody>
          <a:bodyPr/>
          <a:lstStyle/>
          <a:p>
            <a:pPr algn="ctr"/>
            <a:r>
              <a:rPr lang="it-IT" dirty="0"/>
              <a:t>LA NORMATIVA REGIONALE VENETA</a:t>
            </a:r>
          </a:p>
        </p:txBody>
      </p:sp>
      <p:sp>
        <p:nvSpPr>
          <p:cNvPr id="3" name="Segnaposto contenuto 2">
            <a:extLst>
              <a:ext uri="{FF2B5EF4-FFF2-40B4-BE49-F238E27FC236}">
                <a16:creationId xmlns:a16="http://schemas.microsoft.com/office/drawing/2014/main" id="{99623B8A-DA0F-2B48-A973-CF53D2B4C6DA}"/>
              </a:ext>
            </a:extLst>
          </p:cNvPr>
          <p:cNvSpPr>
            <a:spLocks noGrp="1"/>
          </p:cNvSpPr>
          <p:nvPr>
            <p:ph idx="1"/>
          </p:nvPr>
        </p:nvSpPr>
        <p:spPr/>
        <p:txBody>
          <a:bodyPr>
            <a:normAutofit fontScale="92500"/>
          </a:bodyPr>
          <a:lstStyle/>
          <a:p>
            <a:pPr marL="0" indent="0" algn="just">
              <a:buNone/>
            </a:pPr>
            <a:r>
              <a:rPr lang="it-IT" dirty="0"/>
              <a:t>Il legislatore veneto è antesignano dell’ammissibilità degli interventi in fascia di rispetto, purché non «</a:t>
            </a:r>
            <a:r>
              <a:rPr lang="it-IT" i="1" dirty="0"/>
              <a:t>fronteggianti le strade</a:t>
            </a:r>
            <a:r>
              <a:rPr lang="it-IT" dirty="0"/>
              <a:t>»: art. 7, comma 2, L.R. n. 24/1985 («</a:t>
            </a:r>
            <a:r>
              <a:rPr lang="it-IT" i="1" dirty="0"/>
              <a:t>Gli interventi saranno autorizzati purché non comportino l’avanzamento dell’edificio esistente sul fronte stradale</a:t>
            </a:r>
            <a:r>
              <a:rPr lang="it-IT" dirty="0"/>
              <a:t>»).</a:t>
            </a:r>
          </a:p>
          <a:p>
            <a:pPr marL="0" indent="0" algn="just">
              <a:buNone/>
            </a:pPr>
            <a:r>
              <a:rPr lang="it-IT" dirty="0"/>
              <a:t>L’intera L.R. n. 24/1985 (quindi anche l’art. 7) è stata abrogata ad opera dell’art. 49, comma 1, </a:t>
            </a:r>
            <a:r>
              <a:rPr lang="it-IT" dirty="0" err="1"/>
              <a:t>lett</a:t>
            </a:r>
            <a:r>
              <a:rPr lang="it-IT" dirty="0"/>
              <a:t>. d), della L.R. n. 11/2004.</a:t>
            </a:r>
          </a:p>
          <a:p>
            <a:pPr marL="0" indent="0" algn="just">
              <a:buNone/>
            </a:pPr>
            <a:r>
              <a:rPr lang="it-IT" dirty="0"/>
              <a:t>La disposizione, però, ritorna – pur se con molte condizioni – nell’ordinamento veneto ad opera dell’art. </a:t>
            </a:r>
            <a:r>
              <a:rPr lang="it-IT" b="1" u="sng" dirty="0"/>
              <a:t>63, comma 5, della L.R. n. 30/2016, che ha introdotto il comma IV </a:t>
            </a:r>
            <a:r>
              <a:rPr lang="it-IT" b="1" i="1" u="sng" dirty="0"/>
              <a:t>ter</a:t>
            </a:r>
            <a:r>
              <a:rPr lang="it-IT" b="1" u="sng" dirty="0"/>
              <a:t> dell’art. 41 della L.R. n. 11/2004</a:t>
            </a:r>
            <a:r>
              <a:rPr lang="it-IT" dirty="0"/>
              <a:t>, norma disciplinante le fasce di rispetto stradale (fuori dai centri abitati, è da ritenersi, pur se ciò non è espressamente affermato).</a:t>
            </a:r>
          </a:p>
        </p:txBody>
      </p:sp>
    </p:spTree>
    <p:extLst>
      <p:ext uri="{BB962C8B-B14F-4D97-AF65-F5344CB8AC3E}">
        <p14:creationId xmlns:p14="http://schemas.microsoft.com/office/powerpoint/2010/main" val="25821507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E43AED1-C8B1-3341-B2BA-0EA05B2D6AAD}"/>
              </a:ext>
            </a:extLst>
          </p:cNvPr>
          <p:cNvSpPr>
            <a:spLocks noGrp="1"/>
          </p:cNvSpPr>
          <p:nvPr>
            <p:ph type="title"/>
          </p:nvPr>
        </p:nvSpPr>
        <p:spPr/>
        <p:txBody>
          <a:bodyPr/>
          <a:lstStyle/>
          <a:p>
            <a:pPr algn="ctr"/>
            <a:r>
              <a:rPr lang="it-IT" dirty="0"/>
              <a:t>LE TRE FATTISPECIE DELL’ART. 41, COMMA 4 </a:t>
            </a:r>
            <a:r>
              <a:rPr lang="it-IT" i="1" dirty="0"/>
              <a:t>TER</a:t>
            </a:r>
            <a:r>
              <a:rPr lang="it-IT" dirty="0"/>
              <a:t> L.R. N. 11/2004</a:t>
            </a:r>
          </a:p>
        </p:txBody>
      </p:sp>
      <p:sp>
        <p:nvSpPr>
          <p:cNvPr id="3" name="Segnaposto contenuto 2">
            <a:extLst>
              <a:ext uri="{FF2B5EF4-FFF2-40B4-BE49-F238E27FC236}">
                <a16:creationId xmlns:a16="http://schemas.microsoft.com/office/drawing/2014/main" id="{BA5548D4-814A-E647-9DD4-4C4573E414A1}"/>
              </a:ext>
            </a:extLst>
          </p:cNvPr>
          <p:cNvSpPr>
            <a:spLocks noGrp="1"/>
          </p:cNvSpPr>
          <p:nvPr>
            <p:ph idx="1"/>
          </p:nvPr>
        </p:nvSpPr>
        <p:spPr/>
        <p:txBody>
          <a:bodyPr>
            <a:normAutofit lnSpcReduction="10000"/>
          </a:bodyPr>
          <a:lstStyle/>
          <a:p>
            <a:pPr marL="0" indent="0" algn="just">
              <a:buNone/>
            </a:pPr>
            <a:r>
              <a:rPr lang="it-IT" b="1" u="sng" dirty="0"/>
              <a:t>Costruzioni esistenti </a:t>
            </a:r>
            <a:r>
              <a:rPr lang="it-IT" dirty="0"/>
              <a:t>(non oggetto di tutela da parte del P.A.T. e del P.I.) in fascia di rispetto: sempre ammessi interventi di cui all’art. 3, comma 1, </a:t>
            </a:r>
            <a:r>
              <a:rPr lang="it-IT" dirty="0" err="1"/>
              <a:t>lett</a:t>
            </a:r>
            <a:r>
              <a:rPr lang="it-IT" dirty="0"/>
              <a:t>. a), b), c) e d) del D.P.R. n. 380/2001.</a:t>
            </a:r>
          </a:p>
          <a:p>
            <a:pPr marL="0" indent="0" algn="just">
              <a:buNone/>
            </a:pPr>
            <a:r>
              <a:rPr lang="it-IT" dirty="0"/>
              <a:t>Consentiti gli interventi di </a:t>
            </a:r>
            <a:r>
              <a:rPr lang="it-IT" b="1" u="sng" dirty="0"/>
              <a:t>demolizione</a:t>
            </a:r>
            <a:r>
              <a:rPr lang="it-IT" dirty="0"/>
              <a:t> di immobili in fascia di rispetto </a:t>
            </a:r>
            <a:r>
              <a:rPr lang="it-IT" b="1" u="sng" dirty="0"/>
              <a:t>e ricostruzione </a:t>
            </a:r>
            <a:r>
              <a:rPr lang="it-IT" dirty="0"/>
              <a:t>degli stessi in zona agricola adiacente, purché al di fuori della fascia di rispetto ed a distanza non superiore a 200 m. dal sedime originario.</a:t>
            </a:r>
          </a:p>
          <a:p>
            <a:pPr marL="0" indent="0" algn="just">
              <a:buNone/>
            </a:pPr>
            <a:r>
              <a:rPr lang="it-IT" u="sng" dirty="0"/>
              <a:t>Il P.I.</a:t>
            </a:r>
            <a:r>
              <a:rPr lang="it-IT" dirty="0"/>
              <a:t> può consentire </a:t>
            </a:r>
            <a:r>
              <a:rPr lang="it-IT" b="1" u="sng" dirty="0"/>
              <a:t>l’ampliamento di immobili residenziali </a:t>
            </a:r>
            <a:r>
              <a:rPr lang="it-IT" dirty="0"/>
              <a:t>esistenti in fascia di rispetto stradale alle seguenti condizioni:</a:t>
            </a:r>
          </a:p>
          <a:p>
            <a:pPr marL="0" indent="0" algn="just">
              <a:buNone/>
            </a:pPr>
            <a:r>
              <a:rPr lang="it-IT" dirty="0"/>
              <a:t>(i) se l’ampliamento venga realizzato sul lato opposto rispetto a quello fronteggiante la strada;</a:t>
            </a:r>
          </a:p>
        </p:txBody>
      </p:sp>
    </p:spTree>
    <p:extLst>
      <p:ext uri="{BB962C8B-B14F-4D97-AF65-F5344CB8AC3E}">
        <p14:creationId xmlns:p14="http://schemas.microsoft.com/office/powerpoint/2010/main" val="40252471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F4AD1A5-6DAB-1345-861F-0AE1E599FE77}"/>
              </a:ext>
            </a:extLst>
          </p:cNvPr>
          <p:cNvSpPr>
            <a:spLocks noGrp="1"/>
          </p:cNvSpPr>
          <p:nvPr>
            <p:ph type="title"/>
          </p:nvPr>
        </p:nvSpPr>
        <p:spPr/>
        <p:txBody>
          <a:bodyPr/>
          <a:lstStyle/>
          <a:p>
            <a:pPr algn="ctr"/>
            <a:r>
              <a:rPr lang="it-IT" i="1" dirty="0"/>
              <a:t>Segue</a:t>
            </a:r>
            <a:r>
              <a:rPr lang="it-IT" dirty="0"/>
              <a:t> - LE TRE FATTISPECIE DELL’ART. 41, COMMA 4 </a:t>
            </a:r>
            <a:r>
              <a:rPr lang="it-IT" i="1" dirty="0"/>
              <a:t>TER</a:t>
            </a:r>
            <a:r>
              <a:rPr lang="it-IT" dirty="0"/>
              <a:t> L.R. N. 11/2004</a:t>
            </a:r>
          </a:p>
        </p:txBody>
      </p:sp>
      <p:sp>
        <p:nvSpPr>
          <p:cNvPr id="3" name="Segnaposto contenuto 2">
            <a:extLst>
              <a:ext uri="{FF2B5EF4-FFF2-40B4-BE49-F238E27FC236}">
                <a16:creationId xmlns:a16="http://schemas.microsoft.com/office/drawing/2014/main" id="{87E51E95-DADA-1444-BE2F-F91F8A0578B9}"/>
              </a:ext>
            </a:extLst>
          </p:cNvPr>
          <p:cNvSpPr>
            <a:spLocks noGrp="1"/>
          </p:cNvSpPr>
          <p:nvPr>
            <p:ph idx="1"/>
          </p:nvPr>
        </p:nvSpPr>
        <p:spPr/>
        <p:txBody>
          <a:bodyPr>
            <a:normAutofit fontScale="92500"/>
          </a:bodyPr>
          <a:lstStyle/>
          <a:p>
            <a:pPr marL="0" indent="0" algn="just">
              <a:buNone/>
            </a:pPr>
            <a:r>
              <a:rPr lang="it-IT" dirty="0"/>
              <a:t>(ii) se l’ampliamento non comporti – rispetto alla situazione preesistente – pregiudizi maggiori alle esigenze di tutela e di sicurezza della circolazione;</a:t>
            </a:r>
          </a:p>
          <a:p>
            <a:pPr marL="0" indent="0" algn="just">
              <a:buNone/>
            </a:pPr>
            <a:r>
              <a:rPr lang="it-IT" dirty="0"/>
              <a:t>(iii) se l’ampliamento sia contenuto nei limiti del 20% del volume esistente e sia necessario per l’adeguamento alle norme igienico-sanitarie, alle norme di sicurezza ed alle norme in materia di eliminazione delle barriere architettoniche;</a:t>
            </a:r>
          </a:p>
          <a:p>
            <a:pPr marL="0" indent="0" algn="just">
              <a:buNone/>
            </a:pPr>
            <a:r>
              <a:rPr lang="it-IT" dirty="0"/>
              <a:t>(iv) se vi sia l’autorizzazione dell’ente proprietario o gestore della strada;</a:t>
            </a:r>
          </a:p>
          <a:p>
            <a:pPr marL="0" indent="0" algn="just">
              <a:buNone/>
            </a:pPr>
            <a:r>
              <a:rPr lang="it-IT" dirty="0"/>
              <a:t>(v) se venga sottoscritto un atto unilaterale d’obbligo con l’impegno dell’avente titolo a non richiedere maggiori somme a titolo di indennizzo in caso di lavori di adeguamento, modifica o ampliamento della sede viaria.</a:t>
            </a:r>
          </a:p>
        </p:txBody>
      </p:sp>
    </p:spTree>
    <p:extLst>
      <p:ext uri="{BB962C8B-B14F-4D97-AF65-F5344CB8AC3E}">
        <p14:creationId xmlns:p14="http://schemas.microsoft.com/office/powerpoint/2010/main" val="14353635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CFBA5A4-7D3E-E840-80CF-767384106250}"/>
              </a:ext>
            </a:extLst>
          </p:cNvPr>
          <p:cNvSpPr>
            <a:spLocks noGrp="1"/>
          </p:cNvSpPr>
          <p:nvPr>
            <p:ph type="title"/>
          </p:nvPr>
        </p:nvSpPr>
        <p:spPr/>
        <p:txBody>
          <a:bodyPr/>
          <a:lstStyle/>
          <a:p>
            <a:pPr algn="ctr"/>
            <a:r>
              <a:rPr lang="it-IT" b="1" u="sng" dirty="0"/>
              <a:t>CONCLUSIONI</a:t>
            </a:r>
          </a:p>
        </p:txBody>
      </p:sp>
      <p:sp>
        <p:nvSpPr>
          <p:cNvPr id="3" name="Segnaposto contenuto 2">
            <a:extLst>
              <a:ext uri="{FF2B5EF4-FFF2-40B4-BE49-F238E27FC236}">
                <a16:creationId xmlns:a16="http://schemas.microsoft.com/office/drawing/2014/main" id="{4DB23FD2-C52F-8B42-A22E-F2DFF80A6A40}"/>
              </a:ext>
            </a:extLst>
          </p:cNvPr>
          <p:cNvSpPr>
            <a:spLocks noGrp="1"/>
          </p:cNvSpPr>
          <p:nvPr>
            <p:ph idx="1"/>
          </p:nvPr>
        </p:nvSpPr>
        <p:spPr/>
        <p:txBody>
          <a:bodyPr>
            <a:normAutofit fontScale="92500" lnSpcReduction="10000"/>
          </a:bodyPr>
          <a:lstStyle/>
          <a:p>
            <a:pPr marL="0" indent="0" algn="just">
              <a:buNone/>
            </a:pPr>
            <a:r>
              <a:rPr lang="it-IT" b="1" u="sng" dirty="0"/>
              <a:t>La sintesi</a:t>
            </a:r>
            <a:r>
              <a:rPr lang="it-IT" dirty="0"/>
              <a:t>, dopo lo slalom tra norme statali, regionali e giurisprudenza.</a:t>
            </a:r>
          </a:p>
          <a:p>
            <a:pPr marL="0" indent="0" algn="just">
              <a:buNone/>
            </a:pPr>
            <a:r>
              <a:rPr lang="it-IT" dirty="0"/>
              <a:t>Come agire (il dubbio sia per il pubblico sia per il privato), visto che:</a:t>
            </a:r>
          </a:p>
          <a:p>
            <a:pPr marL="0" indent="0" algn="just">
              <a:buNone/>
            </a:pPr>
            <a:r>
              <a:rPr lang="it-IT" dirty="0"/>
              <a:t>1) la giurisprudenza è divisa;</a:t>
            </a:r>
          </a:p>
          <a:p>
            <a:pPr marL="0" indent="0" algn="just">
              <a:buNone/>
            </a:pPr>
            <a:r>
              <a:rPr lang="it-IT" dirty="0"/>
              <a:t>2) anche ad ammettere la possibilità di ampliamento nel verso opposto rispetto alla strada (</a:t>
            </a:r>
            <a:r>
              <a:rPr lang="it-IT" dirty="0" err="1"/>
              <a:t>Cons</a:t>
            </a:r>
            <a:r>
              <a:rPr lang="it-IT" dirty="0"/>
              <a:t>. St., VI, n. 3889/17), ciò varrebbe incondizionatamente (per nuove costruzioni, demolizioni e successiva ricostruzione in fascia di rispetto ed ampliamenti) in base alla norma statale (</a:t>
            </a:r>
            <a:r>
              <a:rPr lang="it-IT" i="1" dirty="0" err="1"/>
              <a:t>rectius</a:t>
            </a:r>
            <a:r>
              <a:rPr lang="it-IT" dirty="0"/>
              <a:t>, al Regolamento);</a:t>
            </a:r>
          </a:p>
          <a:p>
            <a:pPr marL="0" indent="0" algn="just">
              <a:buNone/>
            </a:pPr>
            <a:r>
              <a:rPr lang="it-IT" dirty="0"/>
              <a:t>3) non varrebbe però in Veneto, posto che l’art. 41 </a:t>
            </a:r>
            <a:r>
              <a:rPr lang="it-IT" i="1" dirty="0"/>
              <a:t>ter</a:t>
            </a:r>
            <a:r>
              <a:rPr lang="it-IT" dirty="0"/>
              <a:t> della L.R. n. 11/2004 consente </a:t>
            </a:r>
            <a:r>
              <a:rPr lang="it-IT" u="sng" dirty="0"/>
              <a:t>solo gli ampliamenti di edifici residenziali</a:t>
            </a:r>
            <a:r>
              <a:rPr lang="it-IT" dirty="0"/>
              <a:t>, alle condizioni sopra viste;</a:t>
            </a:r>
            <a:endParaRPr lang="it-IT" u="sng" dirty="0"/>
          </a:p>
        </p:txBody>
      </p:sp>
    </p:spTree>
    <p:extLst>
      <p:ext uri="{BB962C8B-B14F-4D97-AF65-F5344CB8AC3E}">
        <p14:creationId xmlns:p14="http://schemas.microsoft.com/office/powerpoint/2010/main" val="42151137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152245C-E9D4-C14A-89D6-A90AD45FE8D8}"/>
              </a:ext>
            </a:extLst>
          </p:cNvPr>
          <p:cNvSpPr>
            <a:spLocks noGrp="1"/>
          </p:cNvSpPr>
          <p:nvPr>
            <p:ph type="title"/>
          </p:nvPr>
        </p:nvSpPr>
        <p:spPr/>
        <p:txBody>
          <a:bodyPr/>
          <a:lstStyle/>
          <a:p>
            <a:pPr algn="ctr"/>
            <a:r>
              <a:rPr lang="it-IT" i="1" dirty="0"/>
              <a:t>Segue -</a:t>
            </a:r>
            <a:r>
              <a:rPr lang="it-IT" dirty="0"/>
              <a:t> </a:t>
            </a:r>
            <a:r>
              <a:rPr lang="it-IT" b="1" u="sng" dirty="0"/>
              <a:t>CONCLUSIONI</a:t>
            </a:r>
          </a:p>
        </p:txBody>
      </p:sp>
      <p:sp>
        <p:nvSpPr>
          <p:cNvPr id="3" name="Segnaposto contenuto 2">
            <a:extLst>
              <a:ext uri="{FF2B5EF4-FFF2-40B4-BE49-F238E27FC236}">
                <a16:creationId xmlns:a16="http://schemas.microsoft.com/office/drawing/2014/main" id="{9DD5A7A0-17BE-3B49-837D-C195CE5C7D57}"/>
              </a:ext>
            </a:extLst>
          </p:cNvPr>
          <p:cNvSpPr>
            <a:spLocks noGrp="1"/>
          </p:cNvSpPr>
          <p:nvPr>
            <p:ph idx="1"/>
          </p:nvPr>
        </p:nvSpPr>
        <p:spPr/>
        <p:txBody>
          <a:bodyPr>
            <a:normAutofit lnSpcReduction="10000"/>
          </a:bodyPr>
          <a:lstStyle/>
          <a:p>
            <a:pPr marL="0" indent="0" algn="just">
              <a:buNone/>
            </a:pPr>
            <a:r>
              <a:rPr lang="it-IT" dirty="0"/>
              <a:t>Certezze poche, al contrario delle incertezze.</a:t>
            </a:r>
          </a:p>
          <a:p>
            <a:pPr marL="0" indent="0" algn="just">
              <a:buNone/>
            </a:pPr>
            <a:r>
              <a:rPr lang="it-IT" b="1" u="sng" dirty="0"/>
              <a:t>Alcuni personali consigli</a:t>
            </a:r>
            <a:r>
              <a:rPr lang="it-IT" dirty="0"/>
              <a:t>.</a:t>
            </a:r>
          </a:p>
          <a:p>
            <a:pPr marL="0" indent="0" algn="just">
              <a:buNone/>
            </a:pPr>
            <a:r>
              <a:rPr lang="it-IT" dirty="0"/>
              <a:t>a) Accederei all’indirizzo giurisprudenziale più restrittivo (fascia di rispetto stradale inedificabile in senso assoluto, anche per interventi non fronteggianti la strada).</a:t>
            </a:r>
          </a:p>
          <a:p>
            <a:pPr marL="0" indent="0" algn="just">
              <a:buNone/>
            </a:pPr>
            <a:r>
              <a:rPr lang="it-IT" dirty="0"/>
              <a:t>b) Se proprio si volesse applicare l’arresto di </a:t>
            </a:r>
            <a:r>
              <a:rPr lang="it-IT" dirty="0" err="1"/>
              <a:t>Cons</a:t>
            </a:r>
            <a:r>
              <a:rPr lang="it-IT" dirty="0"/>
              <a:t>. St., VI, n. 3889/2017, esso andrebbe oggi necessariamente coordinato con il vigente art. 41 </a:t>
            </a:r>
            <a:r>
              <a:rPr lang="it-IT" i="1" dirty="0"/>
              <a:t>ter</a:t>
            </a:r>
            <a:r>
              <a:rPr lang="it-IT" dirty="0"/>
              <a:t> della L.R. n. 11/2004 (sopravvenuta rispetto ai fatti di quella causa); in disparte i dubbi di possibile incostituzionalità: la norma regionale c’è e va applicata (sino a che la Corte Costituzionale non dovesse annullarla).</a:t>
            </a:r>
          </a:p>
        </p:txBody>
      </p:sp>
    </p:spTree>
    <p:extLst>
      <p:ext uri="{BB962C8B-B14F-4D97-AF65-F5344CB8AC3E}">
        <p14:creationId xmlns:p14="http://schemas.microsoft.com/office/powerpoint/2010/main" val="1406669900"/>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278</TotalTime>
  <Words>1448</Words>
  <Application>Microsoft Office PowerPoint</Application>
  <PresentationFormat>Widescreen</PresentationFormat>
  <Paragraphs>61</Paragraphs>
  <Slides>12</Slides>
  <Notes>0</Notes>
  <HiddenSlides>0</HiddenSlides>
  <MMClips>0</MMClips>
  <ScaleCrop>false</ScaleCrop>
  <HeadingPairs>
    <vt:vector size="6" baseType="variant">
      <vt:variant>
        <vt:lpstr>Caratteri utilizzati</vt:lpstr>
      </vt:variant>
      <vt:variant>
        <vt:i4>3</vt:i4>
      </vt:variant>
      <vt:variant>
        <vt:lpstr>Tema</vt:lpstr>
      </vt:variant>
      <vt:variant>
        <vt:i4>1</vt:i4>
      </vt:variant>
      <vt:variant>
        <vt:lpstr>Titoli diapositive</vt:lpstr>
      </vt:variant>
      <vt:variant>
        <vt:i4>12</vt:i4>
      </vt:variant>
    </vt:vector>
  </HeadingPairs>
  <TitlesOfParts>
    <vt:vector size="16" baseType="lpstr">
      <vt:lpstr>Arial</vt:lpstr>
      <vt:lpstr>Calibri</vt:lpstr>
      <vt:lpstr>Calibri Light</vt:lpstr>
      <vt:lpstr>Tema di Office</vt:lpstr>
      <vt:lpstr>Le fasce di rispetto stradale fuori dai centri abitati</vt:lpstr>
      <vt:lpstr>RICOSTRUZIONE NORMATIVA – IL CODICE DELLA STRADA</vt:lpstr>
      <vt:lpstr>IL REGOLAMENTO</vt:lpstr>
      <vt:lpstr>E’ APPLICABILE IL CORPUS CDS + REG.?</vt:lpstr>
      <vt:lpstr>LE DUE TESI</vt:lpstr>
      <vt:lpstr>LA NATURA DEL VINCOLO E LA POSIZIONE TRADIZIONALE DEL CONSIGLIO DI STATO</vt:lpstr>
      <vt:lpstr>LA NATURA DEL VINCOLO E LA POSIZIONE INNOVATIVA DEL CONSIGLIO DI STATO</vt:lpstr>
      <vt:lpstr>LA NORMATIVA REGIONALE VENETA</vt:lpstr>
      <vt:lpstr>LE TRE FATTISPECIE DELL’ART. 41, COMMA 4 TER L.R. N. 11/2004</vt:lpstr>
      <vt:lpstr>Segue - LE TRE FATTISPECIE DELL’ART. 41, COMMA 4 TER L.R. N. 11/2004</vt:lpstr>
      <vt:lpstr>CONCLUSIONI</vt:lpstr>
      <vt:lpstr>Segue - CONCLUSIONI</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 fasce di rispetto stradale fuori dai centri abitati</dc:title>
  <dc:creator>Mda Padova01</dc:creator>
  <cp:lastModifiedBy>Segreteria</cp:lastModifiedBy>
  <cp:revision>26</cp:revision>
  <dcterms:created xsi:type="dcterms:W3CDTF">2018-05-09T10:07:05Z</dcterms:created>
  <dcterms:modified xsi:type="dcterms:W3CDTF">2018-07-02T15:22:10Z</dcterms:modified>
</cp:coreProperties>
</file>