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73" r:id="rId9"/>
    <p:sldId id="263" r:id="rId10"/>
    <p:sldId id="264" r:id="rId11"/>
    <p:sldId id="265" r:id="rId12"/>
    <p:sldId id="267" r:id="rId13"/>
    <p:sldId id="268" r:id="rId14"/>
    <p:sldId id="266" r:id="rId15"/>
    <p:sldId id="269" r:id="rId16"/>
    <p:sldId id="270" r:id="rId17"/>
    <p:sldId id="271" r:id="rId18"/>
    <p:sldId id="272" r:id="rId19"/>
  </p:sldIdLst>
  <p:sldSz cx="9144000" cy="6858000" type="screen4x3"/>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621" autoAdjust="0"/>
  </p:normalViewPr>
  <p:slideViewPr>
    <p:cSldViewPr>
      <p:cViewPr varScale="1">
        <p:scale>
          <a:sx n="103" d="100"/>
          <a:sy n="103" d="100"/>
        </p:scale>
        <p:origin x="-198"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EB9D78CD-3DC9-44D8-8842-FEEBAB6647A3}" type="datetimeFigureOut">
              <a:rPr lang="it-IT" smtClean="0"/>
              <a:t>05/05/2018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2759751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B9D78CD-3DC9-44D8-8842-FEEBAB6647A3}" type="datetimeFigureOut">
              <a:rPr lang="it-IT" smtClean="0"/>
              <a:t>05/05/2018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4263111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EB9D78CD-3DC9-44D8-8842-FEEBAB6647A3}" type="datetimeFigureOut">
              <a:rPr lang="it-IT" smtClean="0"/>
              <a:t>05/05/2018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1417015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EB9D78CD-3DC9-44D8-8842-FEEBAB6647A3}" type="datetimeFigureOut">
              <a:rPr lang="it-IT" smtClean="0"/>
              <a:t>05/05/2018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1366458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EB9D78CD-3DC9-44D8-8842-FEEBAB6647A3}" type="datetimeFigureOut">
              <a:rPr lang="it-IT" smtClean="0"/>
              <a:t>05/05/2018</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697123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EB9D78CD-3DC9-44D8-8842-FEEBAB6647A3}" type="datetimeFigureOut">
              <a:rPr lang="it-IT" smtClean="0"/>
              <a:t>05/05/2018</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3868699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EB9D78CD-3DC9-44D8-8842-FEEBAB6647A3}" type="datetimeFigureOut">
              <a:rPr lang="it-IT" smtClean="0"/>
              <a:t>05/05/2018</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2086496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B9D78CD-3DC9-44D8-8842-FEEBAB6647A3}" type="datetimeFigureOut">
              <a:rPr lang="it-IT" smtClean="0"/>
              <a:t>05/05/2018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3769443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EB9D78CD-3DC9-44D8-8842-FEEBAB6647A3}" type="datetimeFigureOut">
              <a:rPr lang="it-IT" smtClean="0"/>
              <a:t>05/05/2018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2551118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B9D78CD-3DC9-44D8-8842-FEEBAB6647A3}" type="datetimeFigureOut">
              <a:rPr lang="it-IT" smtClean="0"/>
              <a:t>05/05/2018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687414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B9D78CD-3DC9-44D8-8842-FEEBAB6647A3}" type="datetimeFigureOut">
              <a:rPr lang="it-IT" smtClean="0"/>
              <a:t>05/05/2018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A7CE8D4-C292-4E7F-9FB3-BE8AF1CD3A35}" type="slidenum">
              <a:rPr lang="it-IT" smtClean="0"/>
              <a:t>‹N›</a:t>
            </a:fld>
            <a:endParaRPr lang="it-IT"/>
          </a:p>
        </p:txBody>
      </p:sp>
    </p:spTree>
    <p:extLst>
      <p:ext uri="{BB962C8B-B14F-4D97-AF65-F5344CB8AC3E}">
        <p14:creationId xmlns:p14="http://schemas.microsoft.com/office/powerpoint/2010/main" val="209011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9D78CD-3DC9-44D8-8842-FEEBAB6647A3}" type="datetimeFigureOut">
              <a:rPr lang="it-IT" smtClean="0"/>
              <a:t>05/05/2018</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7CE8D4-C292-4E7F-9FB3-BE8AF1CD3A35}" type="slidenum">
              <a:rPr lang="it-IT" smtClean="0"/>
              <a:t>‹N›</a:t>
            </a:fld>
            <a:endParaRPr lang="it-IT"/>
          </a:p>
        </p:txBody>
      </p:sp>
    </p:spTree>
    <p:extLst>
      <p:ext uri="{BB962C8B-B14F-4D97-AF65-F5344CB8AC3E}">
        <p14:creationId xmlns:p14="http://schemas.microsoft.com/office/powerpoint/2010/main" val="3120890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SOCCORSO ISTRUTTORIO</a:t>
            </a:r>
            <a:endParaRPr lang="it-IT" dirty="0"/>
          </a:p>
        </p:txBody>
      </p:sp>
      <p:sp>
        <p:nvSpPr>
          <p:cNvPr id="3" name="Sottotitolo 2"/>
          <p:cNvSpPr>
            <a:spLocks noGrp="1"/>
          </p:cNvSpPr>
          <p:nvPr>
            <p:ph type="subTitle" idx="1"/>
          </p:nvPr>
        </p:nvSpPr>
        <p:spPr/>
        <p:txBody>
          <a:bodyPr/>
          <a:lstStyle/>
          <a:p>
            <a:r>
              <a:rPr lang="it-IT" dirty="0" smtClean="0"/>
              <a:t> Breve ricostruzione dell’istituto  e casistica applicativa</a:t>
            </a:r>
          </a:p>
          <a:p>
            <a:r>
              <a:rPr lang="it-IT" dirty="0" smtClean="0"/>
              <a:t>avv. </a:t>
            </a:r>
            <a:r>
              <a:rPr lang="it-IT" dirty="0" err="1" smtClean="0"/>
              <a:t>gabriele</a:t>
            </a:r>
            <a:r>
              <a:rPr lang="it-IT" dirty="0" smtClean="0"/>
              <a:t> </a:t>
            </a:r>
            <a:r>
              <a:rPr lang="it-IT" dirty="0" err="1" smtClean="0"/>
              <a:t>bicego</a:t>
            </a:r>
            <a:endParaRPr lang="it-IT" dirty="0"/>
          </a:p>
        </p:txBody>
      </p:sp>
    </p:spTree>
    <p:extLst>
      <p:ext uri="{BB962C8B-B14F-4D97-AF65-F5344CB8AC3E}">
        <p14:creationId xmlns:p14="http://schemas.microsoft.com/office/powerpoint/2010/main" val="1391524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de-DE" dirty="0" smtClean="0"/>
              <a:t>ART. 38, COMMA 2 BIS D. LGS. 163/2006</a:t>
            </a:r>
            <a:endParaRPr lang="de-DE" dirty="0"/>
          </a:p>
        </p:txBody>
      </p:sp>
      <p:sp>
        <p:nvSpPr>
          <p:cNvPr id="3" name="Segnaposto contenuto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62500" lnSpcReduction="20000"/>
          </a:bodyPr>
          <a:lstStyle/>
          <a:p>
            <a:r>
              <a:rPr lang="it-IT" b="1" dirty="0" smtClean="0"/>
              <a:t>Art. 38. Requisiti di ordine generale</a:t>
            </a:r>
          </a:p>
          <a:p>
            <a:r>
              <a:rPr lang="it-IT" dirty="0" smtClean="0"/>
              <a:t>. . . </a:t>
            </a:r>
          </a:p>
          <a:p>
            <a:r>
              <a:rPr lang="it-IT" dirty="0" smtClean="0"/>
              <a:t>2-bis. La mancanza, l'incompletezza e ogni altra </a:t>
            </a:r>
            <a:r>
              <a:rPr lang="it-IT" b="1" dirty="0" smtClean="0"/>
              <a:t>irregolarità essenziale degli elementi e delle dichiarazioni sostitutive di cui al comma 2 obbliga</a:t>
            </a:r>
            <a:r>
              <a:rPr lang="it-IT" dirty="0" smtClean="0"/>
              <a:t> il concorrente che vi ha dato causa al pagamento, in favore della stazione appaltante</a:t>
            </a:r>
            <a:r>
              <a:rPr lang="it-IT" b="1" dirty="0" smtClean="0">
                <a:effectLst>
                  <a:outerShdw blurRad="38100" dist="38100" dir="2700000" algn="tl">
                    <a:srgbClr val="000000">
                      <a:alpha val="43137"/>
                    </a:srgbClr>
                  </a:outerShdw>
                </a:effectLst>
              </a:rPr>
              <a:t>, </a:t>
            </a:r>
            <a:r>
              <a:rPr lang="it-IT" b="1" dirty="0" smtClean="0"/>
              <a:t>della sanzione pecuniaria </a:t>
            </a:r>
            <a:r>
              <a:rPr lang="it-IT" dirty="0" smtClean="0"/>
              <a:t>stabilita dal bando di gara, in misura non inferiore all'uno per mille e non superiore all'uno per cento del valore della gara e comunque </a:t>
            </a:r>
            <a:r>
              <a:rPr lang="it-IT" b="1" dirty="0" smtClean="0"/>
              <a:t>non superiore a 50.000 euro</a:t>
            </a:r>
            <a:r>
              <a:rPr lang="it-IT" dirty="0" smtClean="0"/>
              <a:t>, il cui versamento </a:t>
            </a:r>
            <a:r>
              <a:rPr lang="it-IT" b="1" dirty="0" smtClean="0"/>
              <a:t>è garantito dalla cauzione provvisoria</a:t>
            </a:r>
            <a:r>
              <a:rPr lang="it-IT" dirty="0" smtClean="0"/>
              <a:t>. In tal caso, </a:t>
            </a:r>
            <a:r>
              <a:rPr lang="it-IT" b="1" dirty="0" smtClean="0"/>
              <a:t>la stazione appaltante assegna al concorrente un termine, non superiore a dieci giorni</a:t>
            </a:r>
            <a:r>
              <a:rPr lang="it-IT" dirty="0" smtClean="0"/>
              <a:t>, perché siano rese, integrate o regolarizzate le dichiarazioni necessarie, indicandone il contenuto e i soggetti che le devono rendere. Nei casi di </a:t>
            </a:r>
            <a:r>
              <a:rPr lang="it-IT" b="1" dirty="0" smtClean="0"/>
              <a:t>irregolarità non essenziali ovvero di mancanza o incompletezza di dichiarazioni non indispensabili</a:t>
            </a:r>
            <a:r>
              <a:rPr lang="it-IT" dirty="0" smtClean="0"/>
              <a:t>, </a:t>
            </a:r>
            <a:r>
              <a:rPr lang="it-IT" b="1" dirty="0" smtClean="0"/>
              <a:t>la stazione appaltante non ne richiede la regolarizzazione, né applica alcuna sanzione</a:t>
            </a:r>
            <a:r>
              <a:rPr lang="it-IT" dirty="0" smtClean="0"/>
              <a:t>. In caso di inutile decorso del termine di cui al secondo periodo il concorrente è escluso dalla gara. . . .</a:t>
            </a:r>
          </a:p>
          <a:p>
            <a:r>
              <a:rPr lang="it-IT" dirty="0" smtClean="0"/>
              <a:t>(comma introdotto dall’art. 39, comma 1, legge n. 114 del 2014)</a:t>
            </a:r>
            <a:endParaRPr lang="it-IT" dirty="0"/>
          </a:p>
        </p:txBody>
      </p:sp>
    </p:spTree>
    <p:extLst>
      <p:ext uri="{BB962C8B-B14F-4D97-AF65-F5344CB8AC3E}">
        <p14:creationId xmlns:p14="http://schemas.microsoft.com/office/powerpoint/2010/main" val="3081742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Caratteristiche «vecchio» </a:t>
            </a:r>
            <a:r>
              <a:rPr lang="it-IT" dirty="0" err="1" smtClean="0"/>
              <a:t>s.i.</a:t>
            </a:r>
            <a:endParaRPr lang="it-IT" dirty="0"/>
          </a:p>
        </p:txBody>
      </p:sp>
      <p:sp>
        <p:nvSpPr>
          <p:cNvPr id="3" name="Segnaposto contenuto 2"/>
          <p:cNvSpPr>
            <a:spLocks noGrp="1"/>
          </p:cNvSpPr>
          <p:nvPr>
            <p:ph idx="1"/>
          </p:nvPr>
        </p:nvSpPr>
        <p:spPr/>
        <p:style>
          <a:lnRef idx="1">
            <a:schemeClr val="accent5"/>
          </a:lnRef>
          <a:fillRef idx="2">
            <a:schemeClr val="accent5"/>
          </a:fillRef>
          <a:effectRef idx="1">
            <a:schemeClr val="accent5"/>
          </a:effectRef>
          <a:fontRef idx="minor">
            <a:schemeClr val="dk1"/>
          </a:fontRef>
        </p:style>
        <p:txBody>
          <a:bodyPr>
            <a:normAutofit lnSpcReduction="10000"/>
          </a:bodyPr>
          <a:lstStyle/>
          <a:p>
            <a:r>
              <a:rPr lang="it-IT" dirty="0" smtClean="0"/>
              <a:t>Soccorso «oneroso» =  pagamento della sanzione</a:t>
            </a:r>
          </a:p>
          <a:p>
            <a:r>
              <a:rPr lang="it-IT" dirty="0" smtClean="0"/>
              <a:t>Sanzione obbligatoria – fino a 50,000 euro-  anche se non si regolarizzava (</a:t>
            </a:r>
            <a:r>
              <a:rPr lang="it-IT" sz="1400" b="1" dirty="0" smtClean="0"/>
              <a:t>TAR EMILIA ROMAGNA - PARMA, SEZ. I - sentenza 29 febbraio 2016 n. 66 </a:t>
            </a:r>
            <a:r>
              <a:rPr lang="it-IT" sz="1400" dirty="0" smtClean="0"/>
              <a:t>perché «la norma persegue, l’obiettivo di indurre i concorrenti alla presentazione di offerte serie e ponderate, evitando inutili aggravi procedimentali)</a:t>
            </a:r>
          </a:p>
          <a:p>
            <a:r>
              <a:rPr lang="it-IT" dirty="0" smtClean="0"/>
              <a:t>Difficoltà di distinguere irregolarità essenziali,  emendabili con sanzione, da irregolarità non essenziali, per le quali non necessitava alcuna regolarizzazione, né sanzione.</a:t>
            </a:r>
            <a:endParaRPr lang="it-IT" dirty="0"/>
          </a:p>
          <a:p>
            <a:pPr marL="0" indent="0">
              <a:buNone/>
            </a:pPr>
            <a:endParaRPr lang="it-IT" dirty="0"/>
          </a:p>
        </p:txBody>
      </p:sp>
    </p:spTree>
    <p:extLst>
      <p:ext uri="{BB962C8B-B14F-4D97-AF65-F5344CB8AC3E}">
        <p14:creationId xmlns:p14="http://schemas.microsoft.com/office/powerpoint/2010/main" val="391948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pPr fontAlgn="base"/>
            <a:r>
              <a:rPr lang="it-IT" sz="3600" i="1" dirty="0"/>
              <a:t>Art. 83 comma 9 D.lgs. n</a:t>
            </a:r>
            <a:r>
              <a:rPr lang="it-IT" sz="3600" i="1" dirty="0" smtClean="0"/>
              <a:t>. 50/2016 </a:t>
            </a:r>
            <a:endParaRPr lang="it-IT" sz="3600" dirty="0"/>
          </a:p>
        </p:txBody>
      </p:sp>
      <p:sp>
        <p:nvSpPr>
          <p:cNvPr id="3" name="Segnaposto contenuto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47500" lnSpcReduction="20000"/>
          </a:bodyPr>
          <a:lstStyle/>
          <a:p>
            <a:r>
              <a:rPr lang="it-IT" dirty="0" smtClean="0"/>
              <a:t>9. Le carenze di qualsiasi </a:t>
            </a:r>
            <a:r>
              <a:rPr lang="it-IT" b="1" dirty="0" smtClean="0"/>
              <a:t>elemento formale </a:t>
            </a:r>
            <a:r>
              <a:rPr lang="it-IT" dirty="0" smtClean="0"/>
              <a:t>della domanda possono essere sanate attraverso la procedura di soccorso istruttorio di cui al presente comma. In particolare, </a:t>
            </a:r>
            <a:r>
              <a:rPr lang="it-IT" b="1" dirty="0" smtClean="0"/>
              <a:t>la mancanza, l'incompletezza e ogni altra irregolarità essenziale degli elementi e del documento di gara unico europeo di cui all'articolo 85, </a:t>
            </a:r>
          </a:p>
          <a:p>
            <a:r>
              <a:rPr lang="it-IT" b="1" dirty="0" smtClean="0"/>
              <a:t>con esclusione di quelle afferenti all'offerta tecnica ed economica</a:t>
            </a:r>
            <a:r>
              <a:rPr lang="it-IT" dirty="0" smtClean="0"/>
              <a:t>, </a:t>
            </a:r>
          </a:p>
          <a:p>
            <a:r>
              <a:rPr lang="it-IT" dirty="0" smtClean="0"/>
              <a:t>obbliga il concorrente che vi ha dato causa al pagamento, in favore della stazione appaltante, della </a:t>
            </a:r>
            <a:r>
              <a:rPr lang="it-IT" b="1" dirty="0" smtClean="0"/>
              <a:t>sanzione pecuniaria </a:t>
            </a:r>
            <a:r>
              <a:rPr lang="it-IT" dirty="0" smtClean="0"/>
              <a:t>stabilita dal bando di gara, in misura non inferiore all'uno per mille e non superiore all'uno per cento del valore della gara e </a:t>
            </a:r>
            <a:r>
              <a:rPr lang="it-IT" b="1" dirty="0" smtClean="0"/>
              <a:t>comunque non superiore a 5.000 euro</a:t>
            </a:r>
            <a:r>
              <a:rPr lang="it-IT" dirty="0" smtClean="0"/>
              <a:t>. </a:t>
            </a:r>
          </a:p>
          <a:p>
            <a:r>
              <a:rPr lang="it-IT" dirty="0" smtClean="0"/>
              <a:t>In tal caso, la stazione appaltante assegna al concorrente un </a:t>
            </a:r>
            <a:r>
              <a:rPr lang="it-IT" b="1" dirty="0" smtClean="0"/>
              <a:t>termine, non superiore a dieci giorni, perché siano rese, integrate o regolarizzate le dichiarazioni necessarie</a:t>
            </a:r>
            <a:r>
              <a:rPr lang="it-IT" dirty="0" smtClean="0"/>
              <a:t>, indicandone il contenuto e i soggetti che le devono rendere, da presentare contestualmente al documento comprovante l'avvenuto pagamento della sanzione, a pena di esclusione. La </a:t>
            </a:r>
            <a:r>
              <a:rPr lang="it-IT" b="1" dirty="0" smtClean="0"/>
              <a:t>sanzione è dovuta esclusivamente in caso di regolarizzazione.</a:t>
            </a:r>
            <a:r>
              <a:rPr lang="it-IT" dirty="0" smtClean="0"/>
              <a:t> </a:t>
            </a:r>
          </a:p>
          <a:p>
            <a:r>
              <a:rPr lang="it-IT" dirty="0" smtClean="0"/>
              <a:t>Nei casi di </a:t>
            </a:r>
            <a:r>
              <a:rPr lang="it-IT" b="1" dirty="0" smtClean="0"/>
              <a:t>irregolarità formali</a:t>
            </a:r>
            <a:r>
              <a:rPr lang="it-IT" dirty="0" smtClean="0"/>
              <a:t>, ovvero di mancanza o </a:t>
            </a:r>
            <a:r>
              <a:rPr lang="it-IT" b="1" dirty="0" smtClean="0"/>
              <a:t>incompletezza di dichiarazioni non essenziali</a:t>
            </a:r>
            <a:r>
              <a:rPr lang="it-IT" dirty="0" smtClean="0"/>
              <a:t>, la stazione appaltante </a:t>
            </a:r>
            <a:r>
              <a:rPr lang="it-IT" b="1" dirty="0" smtClean="0"/>
              <a:t>ne richiede comunque la regolarizzazione con la procedura di cui al periodo precedente, ma non applica alcuna sanzione</a:t>
            </a:r>
            <a:r>
              <a:rPr lang="it-IT" dirty="0" smtClean="0"/>
              <a:t>. In caso di inutile decorso del termine di regolarizzazione, il concorrente è escluso dalla gara. </a:t>
            </a:r>
          </a:p>
          <a:p>
            <a:r>
              <a:rPr lang="it-IT" dirty="0" smtClean="0"/>
              <a:t>Costituiscono </a:t>
            </a:r>
            <a:r>
              <a:rPr lang="it-IT" b="1" dirty="0" smtClean="0"/>
              <a:t>irregolarità essenziali non sanabili </a:t>
            </a:r>
            <a:r>
              <a:rPr lang="it-IT" dirty="0" smtClean="0"/>
              <a:t>le carenze della documentazione che non consentono l'individuazione del contenuto o del soggetto responsabile della stessa.</a:t>
            </a:r>
            <a:endParaRPr lang="it-IT" dirty="0"/>
          </a:p>
        </p:txBody>
      </p:sp>
    </p:spTree>
    <p:extLst>
      <p:ext uri="{BB962C8B-B14F-4D97-AF65-F5344CB8AC3E}">
        <p14:creationId xmlns:p14="http://schemas.microsoft.com/office/powerpoint/2010/main" val="1698533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Caratteristiche </a:t>
            </a:r>
            <a:r>
              <a:rPr lang="it-IT" sz="3600" dirty="0" err="1" smtClean="0"/>
              <a:t>socc</a:t>
            </a:r>
            <a:r>
              <a:rPr lang="it-IT" sz="3600" dirty="0" smtClean="0"/>
              <a:t>. </a:t>
            </a:r>
            <a:r>
              <a:rPr lang="it-IT" sz="3600" dirty="0" err="1"/>
              <a:t>i</a:t>
            </a:r>
            <a:r>
              <a:rPr lang="it-IT" sz="3600" dirty="0" err="1" smtClean="0"/>
              <a:t>str</a:t>
            </a:r>
            <a:r>
              <a:rPr lang="it-IT" sz="3600" dirty="0" smtClean="0"/>
              <a:t> d. </a:t>
            </a:r>
            <a:r>
              <a:rPr lang="it-IT" sz="3600" dirty="0" err="1" smtClean="0"/>
              <a:t>lgs</a:t>
            </a:r>
            <a:r>
              <a:rPr lang="it-IT" sz="3600" dirty="0" smtClean="0"/>
              <a:t>. 50/2016</a:t>
            </a:r>
            <a:endParaRPr lang="it-IT" sz="3600" dirty="0"/>
          </a:p>
        </p:txBody>
      </p:sp>
      <p:sp>
        <p:nvSpPr>
          <p:cNvPr id="3" name="Segnaposto contenuto 2"/>
          <p:cNvSpPr>
            <a:spLocks noGrp="1"/>
          </p:cNvSpPr>
          <p:nvPr>
            <p:ph idx="1"/>
          </p:nvPr>
        </p:nvSpPr>
        <p:spPr/>
        <p:style>
          <a:lnRef idx="1">
            <a:schemeClr val="accent5"/>
          </a:lnRef>
          <a:fillRef idx="2">
            <a:schemeClr val="accent5"/>
          </a:fillRef>
          <a:effectRef idx="1">
            <a:schemeClr val="accent5"/>
          </a:effectRef>
          <a:fontRef idx="minor">
            <a:schemeClr val="dk1"/>
          </a:fontRef>
        </p:style>
        <p:txBody>
          <a:bodyPr>
            <a:normAutofit fontScale="55000" lnSpcReduction="20000"/>
          </a:bodyPr>
          <a:lstStyle/>
          <a:p>
            <a:r>
              <a:rPr lang="it-IT" b="1" dirty="0" smtClean="0"/>
              <a:t>Soccorso  ancora «oneroso</a:t>
            </a:r>
            <a:r>
              <a:rPr lang="it-IT" dirty="0" smtClean="0"/>
              <a:t>» o meglio «</a:t>
            </a:r>
            <a:r>
              <a:rPr lang="it-IT" b="1" dirty="0" smtClean="0"/>
              <a:t>a pagamento</a:t>
            </a:r>
            <a:r>
              <a:rPr lang="it-IT" dirty="0" smtClean="0"/>
              <a:t>» , </a:t>
            </a:r>
            <a:r>
              <a:rPr lang="it-IT" b="1" dirty="0" smtClean="0"/>
              <a:t>ma di importo massimo ridotto – fino a 5,000 euro.</a:t>
            </a:r>
            <a:endParaRPr lang="it-IT" dirty="0" smtClean="0"/>
          </a:p>
          <a:p>
            <a:r>
              <a:rPr lang="it-IT" b="1" dirty="0" smtClean="0"/>
              <a:t>Fa riferimento alle dichiarazioni del DGUE </a:t>
            </a:r>
            <a:r>
              <a:rPr lang="it-IT" dirty="0" smtClean="0"/>
              <a:t>cioè autodichiarazione in cui si conferma che l'operatore economico soddisfa le seguenti condizioni:</a:t>
            </a:r>
          </a:p>
          <a:p>
            <a:pPr lvl="1"/>
            <a:r>
              <a:rPr lang="it-IT" kern="0" dirty="0" smtClean="0"/>
              <a:t>a) non si trova in una delle situazioni di cui all'articolo 80 (insussistenza motivi di esclusione di carattere generale)</a:t>
            </a:r>
          </a:p>
          <a:p>
            <a:pPr lvl="1"/>
            <a:r>
              <a:rPr lang="it-IT" kern="0" dirty="0" smtClean="0"/>
              <a:t>b) soddisfa i criteri di selezione definiti a norma dell'articolo 83 (attestazioni relative a </a:t>
            </a:r>
          </a:p>
          <a:p>
            <a:pPr marL="457200" lvl="1" indent="0">
              <a:buNone/>
            </a:pPr>
            <a:r>
              <a:rPr lang="it-IT" kern="0" dirty="0" smtClean="0"/>
              <a:t>	a</a:t>
            </a:r>
            <a:r>
              <a:rPr lang="it-IT" kern="0" dirty="0"/>
              <a:t>) i requisiti di idoneità professionale</a:t>
            </a:r>
            <a:r>
              <a:rPr lang="it-IT" kern="0" dirty="0" smtClean="0"/>
              <a:t>; b</a:t>
            </a:r>
            <a:r>
              <a:rPr lang="it-IT" kern="0" dirty="0"/>
              <a:t>) la capacità economica e finanziaria</a:t>
            </a:r>
            <a:r>
              <a:rPr lang="it-IT" kern="0" dirty="0" smtClean="0"/>
              <a:t>; c</a:t>
            </a:r>
            <a:r>
              <a:rPr lang="it-IT" kern="0" dirty="0"/>
              <a:t>) le capacità </a:t>
            </a:r>
            <a:r>
              <a:rPr lang="it-IT" kern="0" dirty="0" smtClean="0"/>
              <a:t>	tecniche </a:t>
            </a:r>
            <a:r>
              <a:rPr lang="it-IT" kern="0" dirty="0"/>
              <a:t>e professionali</a:t>
            </a:r>
            <a:r>
              <a:rPr lang="it-IT" kern="0" dirty="0" smtClean="0"/>
              <a:t>.</a:t>
            </a:r>
          </a:p>
          <a:p>
            <a:pPr lvl="1"/>
            <a:r>
              <a:rPr lang="it-IT" kern="0" dirty="0" smtClean="0"/>
              <a:t>c) soddisfa gli eventuali criteri oggettivi fissati a norma dell'articolo 91 (dichiarazione circa i criteri oggettivi per procedure ristrette e negoziate)</a:t>
            </a:r>
          </a:p>
          <a:p>
            <a:endParaRPr lang="it-IT" dirty="0" smtClean="0"/>
          </a:p>
          <a:p>
            <a:r>
              <a:rPr lang="it-IT" b="1" dirty="0"/>
              <a:t>S</a:t>
            </a:r>
            <a:r>
              <a:rPr lang="it-IT" b="1" dirty="0" smtClean="0"/>
              <a:t>anzione dovuta esclusivamente in caso di regolarizzazione.</a:t>
            </a:r>
          </a:p>
          <a:p>
            <a:r>
              <a:rPr lang="it-IT" b="1" dirty="0"/>
              <a:t>I</a:t>
            </a:r>
            <a:r>
              <a:rPr lang="it-IT" b="1" dirty="0" smtClean="0"/>
              <a:t>rregolarità formali</a:t>
            </a:r>
            <a:r>
              <a:rPr lang="it-IT" dirty="0" smtClean="0"/>
              <a:t>, e  mancanza o incompletezza di </a:t>
            </a:r>
            <a:r>
              <a:rPr lang="it-IT" b="1" dirty="0" smtClean="0"/>
              <a:t>dichiarazioni non essenziali</a:t>
            </a:r>
            <a:r>
              <a:rPr lang="it-IT" dirty="0" smtClean="0"/>
              <a:t>, la stazione appaltante ne richiede comunque la regolarizzazione, ma non applica alcuna sanzione.</a:t>
            </a:r>
          </a:p>
          <a:p>
            <a:r>
              <a:rPr lang="it-IT" dirty="0" smtClean="0"/>
              <a:t>Previste </a:t>
            </a:r>
            <a:r>
              <a:rPr lang="it-IT" b="1" dirty="0" smtClean="0"/>
              <a:t>irregolarità essenziali non sanabili</a:t>
            </a:r>
            <a:r>
              <a:rPr lang="it-IT" dirty="0" smtClean="0"/>
              <a:t>:  carenze della documentazione che non consentono l'individuazione del contenuto o del soggetto responsabile della stessa</a:t>
            </a:r>
            <a:endParaRPr lang="it-IT" dirty="0"/>
          </a:p>
          <a:p>
            <a:pPr marL="0" indent="0">
              <a:buNone/>
            </a:pPr>
            <a:endParaRPr lang="it-IT" dirty="0"/>
          </a:p>
        </p:txBody>
      </p:sp>
    </p:spTree>
    <p:extLst>
      <p:ext uri="{BB962C8B-B14F-4D97-AF65-F5344CB8AC3E}">
        <p14:creationId xmlns:p14="http://schemas.microsoft.com/office/powerpoint/2010/main" val="1365187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39552" y="260648"/>
            <a:ext cx="8229600" cy="1143000"/>
          </a:xfrm>
        </p:spPr>
        <p:txBody>
          <a:bodyPr>
            <a:noAutofit/>
          </a:bodyPr>
          <a:lstStyle/>
          <a:p>
            <a:pPr fontAlgn="base"/>
            <a:r>
              <a:rPr lang="it-IT" sz="2800" i="1" dirty="0"/>
              <a:t>Art. 83 comma 9 </a:t>
            </a:r>
            <a:r>
              <a:rPr lang="it-IT" sz="2800" i="1" dirty="0" smtClean="0"/>
              <a:t>sostituito da D.lgs</a:t>
            </a:r>
            <a:r>
              <a:rPr lang="it-IT" sz="2800" i="1" dirty="0"/>
              <a:t>. n</a:t>
            </a:r>
            <a:r>
              <a:rPr lang="it-IT" sz="2800" i="1" dirty="0" smtClean="0"/>
              <a:t>. 56/2017</a:t>
            </a:r>
            <a:br>
              <a:rPr lang="it-IT" sz="2800" i="1" dirty="0" smtClean="0"/>
            </a:br>
            <a:r>
              <a:rPr lang="it-IT" sz="2800" i="1" dirty="0" smtClean="0"/>
              <a:t>Correttivo del Codice Contratti </a:t>
            </a:r>
            <a:endParaRPr lang="it-IT" sz="2800" dirty="0"/>
          </a:p>
        </p:txBody>
      </p:sp>
      <p:sp>
        <p:nvSpPr>
          <p:cNvPr id="3" name="Segnaposto contenuto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70000" lnSpcReduction="20000"/>
          </a:bodyPr>
          <a:lstStyle/>
          <a:p>
            <a:r>
              <a:rPr lang="it-IT" dirty="0" smtClean="0"/>
              <a:t>9. Le carenze di qualsiasi </a:t>
            </a:r>
            <a:r>
              <a:rPr lang="it-IT" b="1" dirty="0" smtClean="0"/>
              <a:t>elemento formale </a:t>
            </a:r>
            <a:r>
              <a:rPr lang="it-IT" dirty="0" smtClean="0"/>
              <a:t>della domanda possono essere sanate attraverso la procedura di soccorso istruttorio di cui al presente comma. </a:t>
            </a:r>
            <a:r>
              <a:rPr lang="it-IT" b="1" dirty="0" smtClean="0"/>
              <a:t>In particolare, in caso di mancanza, incompletezza e di ogni altra </a:t>
            </a:r>
            <a:r>
              <a:rPr lang="it-IT" b="1" u="sng" dirty="0" smtClean="0"/>
              <a:t>irregolarità essenziale </a:t>
            </a:r>
            <a:r>
              <a:rPr lang="it-IT" b="1" dirty="0" smtClean="0"/>
              <a:t>degli elementi e del documento di gara unico europeo di cui all'articolo 85</a:t>
            </a:r>
            <a:r>
              <a:rPr lang="it-IT" dirty="0" smtClean="0"/>
              <a:t>, </a:t>
            </a:r>
          </a:p>
          <a:p>
            <a:r>
              <a:rPr lang="it-IT" b="1" dirty="0" smtClean="0"/>
              <a:t>con esclusione di quelle afferenti all'offerta economica e all'offerta tecnica,</a:t>
            </a:r>
            <a:r>
              <a:rPr lang="it-IT" dirty="0" smtClean="0"/>
              <a:t> la stazione appaltante assegna al concorrente un termine, non superiore a dieci giorni, perché siano rese, integrate o regolarizzate le dichiarazioni necessarie, indicandone il contenuto e i soggetti che le devono rendere. </a:t>
            </a:r>
          </a:p>
          <a:p>
            <a:r>
              <a:rPr lang="it-IT" dirty="0" smtClean="0"/>
              <a:t>In caso di inutile decorso del termine di regolarizzazione, il concorrente è escluso dalla gara.</a:t>
            </a:r>
          </a:p>
          <a:p>
            <a:r>
              <a:rPr lang="it-IT" dirty="0" smtClean="0"/>
              <a:t>Costituiscono </a:t>
            </a:r>
            <a:r>
              <a:rPr lang="it-IT" b="1" dirty="0" smtClean="0"/>
              <a:t>irregolarità essenziali non sanabili le carenze della documentazione che non consentono l'individuazione del contenuto o del soggetto responsabile della stessa</a:t>
            </a:r>
            <a:r>
              <a:rPr lang="it-IT" dirty="0" smtClean="0"/>
              <a:t>. </a:t>
            </a:r>
            <a:endParaRPr lang="it-IT" dirty="0"/>
          </a:p>
        </p:txBody>
      </p:sp>
    </p:spTree>
    <p:extLst>
      <p:ext uri="{BB962C8B-B14F-4D97-AF65-F5344CB8AC3E}">
        <p14:creationId xmlns:p14="http://schemas.microsoft.com/office/powerpoint/2010/main" val="1780000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Caratteristiche </a:t>
            </a:r>
            <a:r>
              <a:rPr lang="it-IT" sz="3600" dirty="0" err="1" smtClean="0"/>
              <a:t>socc</a:t>
            </a:r>
            <a:r>
              <a:rPr lang="it-IT" sz="3600" dirty="0" smtClean="0"/>
              <a:t>. </a:t>
            </a:r>
            <a:r>
              <a:rPr lang="it-IT" sz="3600" dirty="0" err="1"/>
              <a:t>i</a:t>
            </a:r>
            <a:r>
              <a:rPr lang="it-IT" sz="3600" dirty="0" err="1" smtClean="0"/>
              <a:t>str</a:t>
            </a:r>
            <a:r>
              <a:rPr lang="it-IT" sz="3600" dirty="0" smtClean="0"/>
              <a:t> d. </a:t>
            </a:r>
            <a:r>
              <a:rPr lang="it-IT" sz="3600" dirty="0" err="1" smtClean="0"/>
              <a:t>lgs</a:t>
            </a:r>
            <a:r>
              <a:rPr lang="it-IT" sz="3600" dirty="0" smtClean="0"/>
              <a:t>. 56/2017</a:t>
            </a:r>
            <a:endParaRPr lang="it-IT" sz="3600" dirty="0"/>
          </a:p>
        </p:txBody>
      </p:sp>
      <p:sp>
        <p:nvSpPr>
          <p:cNvPr id="3" name="Segnaposto contenuto 2"/>
          <p:cNvSpPr>
            <a:spLocks noGrp="1"/>
          </p:cNvSpPr>
          <p:nvPr>
            <p:ph idx="1"/>
          </p:nvPr>
        </p:nvSpPr>
        <p:spPr/>
        <p:style>
          <a:lnRef idx="1">
            <a:schemeClr val="accent5"/>
          </a:lnRef>
          <a:fillRef idx="2">
            <a:schemeClr val="accent5"/>
          </a:fillRef>
          <a:effectRef idx="1">
            <a:schemeClr val="accent5"/>
          </a:effectRef>
          <a:fontRef idx="minor">
            <a:schemeClr val="dk1"/>
          </a:fontRef>
        </p:style>
        <p:txBody>
          <a:bodyPr>
            <a:normAutofit fontScale="55000" lnSpcReduction="20000"/>
          </a:bodyPr>
          <a:lstStyle/>
          <a:p>
            <a:r>
              <a:rPr lang="it-IT" b="1" dirty="0" smtClean="0"/>
              <a:t>Soccorso  non oneroso, o gratuito (</a:t>
            </a:r>
            <a:r>
              <a:rPr lang="it-IT" dirty="0" smtClean="0"/>
              <a:t>come previsto da legge delega del Codice n. 11/2016 (all'articolo 1, comma 1, </a:t>
            </a:r>
            <a:r>
              <a:rPr lang="it-IT" dirty="0" err="1" smtClean="0"/>
              <a:t>lett</a:t>
            </a:r>
            <a:r>
              <a:rPr lang="it-IT" dirty="0" smtClean="0"/>
              <a:t>. z) prescriveva la "riduzione degli oneri documentali ed economici a carico dei soggetti partecipanti, con attribuzione a questi ultimi </a:t>
            </a:r>
            <a:r>
              <a:rPr lang="it-IT" b="1" dirty="0" smtClean="0"/>
              <a:t>della piena possibilità di integrazione documentale non onerosa </a:t>
            </a:r>
            <a:r>
              <a:rPr lang="it-IT" dirty="0" smtClean="0"/>
              <a:t>di qualsiasi elemento di natura formale della domanda, purché non attenga agli elementi oggetto di valutazioni sul merito dell'offerta... e Direttiva appalti 24/2014/UE (artt. 56 comma 3 e 59 comma 4), prevede che l'amministrazione aggiudicatrice possa chiedere a offerenti e candidati, in qualsiasi momento nel corso della procedura, di presentare tutti i documenti complementari o parte di essi, qualora questo sia necessario per assicurare il corretto svolgimento della procedura, </a:t>
            </a:r>
            <a:r>
              <a:rPr lang="it-IT" b="1" dirty="0" smtClean="0"/>
              <a:t>senza disporre il pagamento di alcuna sanzione</a:t>
            </a:r>
            <a:r>
              <a:rPr lang="it-IT" dirty="0" smtClean="0"/>
              <a:t>.</a:t>
            </a:r>
          </a:p>
          <a:p>
            <a:r>
              <a:rPr lang="it-IT" dirty="0" smtClean="0"/>
              <a:t>Peraltro, </a:t>
            </a:r>
            <a:r>
              <a:rPr lang="it-IT" b="1" dirty="0" smtClean="0"/>
              <a:t>CORTE DI GIUSTIZIA U.E., SEZ. VIII - sentenza 28 febbraio 2018 </a:t>
            </a:r>
            <a:r>
              <a:rPr lang="it-IT" dirty="0" smtClean="0"/>
              <a:t>su questione rimessa con ordinanza del T.A.R. Lazio - Roma, Sez. III, 3 ottobre 2016, n. 10012: Il diritto dell’Unione,  . . .  non osta, in linea di principio, a una normativa nazionale che istituisce un meccanismo di soccorso istruttorio in forza del quale l’amministrazione aggiudicatrice può, invitare l’offerente la cui offerta sia viziata da irregolarità essenziali, a regolarizzare la propria offerta previo pagamento di una sanzione pecuniaria, purché l’importo di tale sanzione rimanga conforme al </a:t>
            </a:r>
            <a:r>
              <a:rPr lang="it-IT" b="1" dirty="0" smtClean="0"/>
              <a:t>principio di proporzionalità</a:t>
            </a:r>
            <a:r>
              <a:rPr lang="it-IT" dirty="0" smtClean="0"/>
              <a:t>, </a:t>
            </a:r>
          </a:p>
          <a:p>
            <a:endParaRPr lang="it-IT" dirty="0" smtClean="0"/>
          </a:p>
          <a:p>
            <a:endParaRPr lang="it-IT" sz="7000" dirty="0" smtClean="0"/>
          </a:p>
          <a:p>
            <a:endParaRPr lang="it-IT" dirty="0" smtClean="0"/>
          </a:p>
          <a:p>
            <a:pPr marL="0" indent="0">
              <a:buNone/>
            </a:pPr>
            <a:endParaRPr lang="it-IT" dirty="0"/>
          </a:p>
        </p:txBody>
      </p:sp>
    </p:spTree>
    <p:extLst>
      <p:ext uri="{BB962C8B-B14F-4D97-AF65-F5344CB8AC3E}">
        <p14:creationId xmlns:p14="http://schemas.microsoft.com/office/powerpoint/2010/main" val="4100473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Caratteristiche </a:t>
            </a:r>
            <a:r>
              <a:rPr lang="it-IT" sz="3600" dirty="0" err="1" smtClean="0"/>
              <a:t>socc</a:t>
            </a:r>
            <a:r>
              <a:rPr lang="it-IT" sz="3600" dirty="0" smtClean="0"/>
              <a:t>. </a:t>
            </a:r>
            <a:r>
              <a:rPr lang="it-IT" sz="3600" dirty="0" err="1"/>
              <a:t>i</a:t>
            </a:r>
            <a:r>
              <a:rPr lang="it-IT" sz="3600" dirty="0" err="1" smtClean="0"/>
              <a:t>str</a:t>
            </a:r>
            <a:r>
              <a:rPr lang="it-IT" sz="3600" dirty="0" smtClean="0"/>
              <a:t> d. </a:t>
            </a:r>
            <a:r>
              <a:rPr lang="it-IT" sz="3600" dirty="0" err="1" smtClean="0"/>
              <a:t>lgs</a:t>
            </a:r>
            <a:r>
              <a:rPr lang="it-IT" sz="3600" dirty="0" smtClean="0"/>
              <a:t>. 56/2017</a:t>
            </a:r>
            <a:endParaRPr lang="it-IT" sz="3600" dirty="0"/>
          </a:p>
        </p:txBody>
      </p:sp>
      <p:sp>
        <p:nvSpPr>
          <p:cNvPr id="3" name="Segnaposto contenuto 2"/>
          <p:cNvSpPr>
            <a:spLocks noGrp="1"/>
          </p:cNvSpPr>
          <p:nvPr>
            <p:ph idx="1"/>
          </p:nvPr>
        </p:nvSpPr>
        <p:spPr/>
        <p:style>
          <a:lnRef idx="1">
            <a:schemeClr val="accent5"/>
          </a:lnRef>
          <a:fillRef idx="2">
            <a:schemeClr val="accent5"/>
          </a:fillRef>
          <a:effectRef idx="1">
            <a:schemeClr val="accent5"/>
          </a:effectRef>
          <a:fontRef idx="minor">
            <a:schemeClr val="dk1"/>
          </a:fontRef>
        </p:style>
        <p:txBody>
          <a:bodyPr>
            <a:normAutofit fontScale="47500" lnSpcReduction="20000"/>
          </a:bodyPr>
          <a:lstStyle/>
          <a:p>
            <a:pPr marL="0" indent="0">
              <a:buNone/>
            </a:pPr>
            <a:endParaRPr lang="it-IT" sz="7000" dirty="0" smtClean="0"/>
          </a:p>
          <a:p>
            <a:r>
              <a:rPr lang="it-IT" b="1" dirty="0" smtClean="0"/>
              <a:t>Fa riferimento alle dichiarazioni del DGUE </a:t>
            </a:r>
            <a:r>
              <a:rPr lang="it-IT" dirty="0" smtClean="0"/>
              <a:t>come testo originale d. </a:t>
            </a:r>
            <a:r>
              <a:rPr lang="it-IT" dirty="0" err="1" smtClean="0"/>
              <a:t>lgs</a:t>
            </a:r>
            <a:r>
              <a:rPr lang="it-IT" dirty="0" smtClean="0"/>
              <a:t>. 50/2016</a:t>
            </a:r>
          </a:p>
          <a:p>
            <a:endParaRPr lang="it-IT" kern="0" dirty="0" smtClean="0"/>
          </a:p>
          <a:p>
            <a:r>
              <a:rPr lang="it-IT" dirty="0" smtClean="0"/>
              <a:t>Superata la precedente ed incerta distinzione tra irregolarità essenziali e non essenziali, (essendo venuta meno la sanzione che prima si applicava solo alle irregolarità essenziali). </a:t>
            </a:r>
          </a:p>
          <a:p>
            <a:endParaRPr lang="it-IT" dirty="0" smtClean="0"/>
          </a:p>
          <a:p>
            <a:r>
              <a:rPr lang="it-IT" dirty="0" smtClean="0"/>
              <a:t>Resta la non sanabilità delle irregolarità o mancanza afferenti all'offerta economica e all'offerta tecnica</a:t>
            </a:r>
          </a:p>
          <a:p>
            <a:r>
              <a:rPr lang="it-IT" dirty="0" smtClean="0"/>
              <a:t>Restano le </a:t>
            </a:r>
            <a:r>
              <a:rPr lang="it-IT" b="1" dirty="0" smtClean="0"/>
              <a:t>irregolarità essenziali non sanabili</a:t>
            </a:r>
            <a:r>
              <a:rPr lang="it-IT" dirty="0" smtClean="0"/>
              <a:t>:  carenze della documentazione che non consentono l'individuazione del contenuto o del soggetto responsabile della stessa (es: offerta priva di prezzo o di ribasso; mancanza di documenti tecnici progettuali, come migliorie nelle gare con offerta </a:t>
            </a:r>
            <a:r>
              <a:rPr lang="it-IT" dirty="0" err="1" smtClean="0"/>
              <a:t>ec</a:t>
            </a:r>
            <a:r>
              <a:rPr lang="it-IT" dirty="0" smtClean="0"/>
              <a:t>. più vantaggiosa; mancata sottoscrizione dell’offerta)</a:t>
            </a:r>
          </a:p>
          <a:p>
            <a:endParaRPr lang="it-IT" b="1" dirty="0" smtClean="0"/>
          </a:p>
          <a:p>
            <a:r>
              <a:rPr lang="it-IT" dirty="0" smtClean="0"/>
              <a:t>Irregolarità formali e  mancanza o incompletezza di </a:t>
            </a:r>
            <a:r>
              <a:rPr lang="it-IT" b="1" dirty="0" smtClean="0"/>
              <a:t>dichiarazioni non essenziali</a:t>
            </a:r>
            <a:r>
              <a:rPr lang="it-IT" dirty="0"/>
              <a:t>:</a:t>
            </a:r>
            <a:r>
              <a:rPr lang="it-IT" dirty="0" smtClean="0"/>
              <a:t> non è più richiesta regolarizzazione (perché la norma prevede </a:t>
            </a:r>
            <a:r>
              <a:rPr lang="it-IT" dirty="0" err="1" smtClean="0"/>
              <a:t>s.i.</a:t>
            </a:r>
            <a:r>
              <a:rPr lang="it-IT" dirty="0" smtClean="0"/>
              <a:t> solo per irregolarità essenziali).</a:t>
            </a:r>
          </a:p>
          <a:p>
            <a:endParaRPr lang="it-IT" dirty="0" smtClean="0"/>
          </a:p>
          <a:p>
            <a:pPr marL="0" indent="0">
              <a:buNone/>
            </a:pPr>
            <a:endParaRPr lang="it-IT" dirty="0"/>
          </a:p>
        </p:txBody>
      </p:sp>
    </p:spTree>
    <p:extLst>
      <p:ext uri="{BB962C8B-B14F-4D97-AF65-F5344CB8AC3E}">
        <p14:creationId xmlns:p14="http://schemas.microsoft.com/office/powerpoint/2010/main" val="3679659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casistica</a:t>
            </a:r>
            <a:endParaRPr lang="it-IT" dirty="0"/>
          </a:p>
        </p:txBody>
      </p:sp>
      <p:sp>
        <p:nvSpPr>
          <p:cNvPr id="3" name="Segnaposto contenuto 2"/>
          <p:cNvSpPr>
            <a:spLocks noGrp="1"/>
          </p:cNvSpPr>
          <p:nvPr>
            <p:ph idx="1"/>
          </p:nvPr>
        </p:nvSpPr>
        <p:spPr/>
        <p:style>
          <a:lnRef idx="0">
            <a:scrgbClr r="0" g="0" b="0"/>
          </a:lnRef>
          <a:fillRef idx="1001">
            <a:schemeClr val="lt2"/>
          </a:fillRef>
          <a:effectRef idx="0">
            <a:scrgbClr r="0" g="0" b="0"/>
          </a:effectRef>
          <a:fontRef idx="major"/>
        </p:style>
        <p:txBody>
          <a:bodyPr>
            <a:normAutofit fontScale="92500" lnSpcReduction="20000"/>
          </a:bodyPr>
          <a:lstStyle/>
          <a:p>
            <a:pPr marL="0" indent="0">
              <a:buNone/>
            </a:pPr>
            <a:r>
              <a:rPr lang="it-IT" b="1" dirty="0" smtClean="0"/>
              <a:t>Irregolarità essenziali sanabili:</a:t>
            </a:r>
          </a:p>
          <a:p>
            <a:r>
              <a:rPr lang="it-IT" sz="2000" dirty="0" smtClean="0"/>
              <a:t>Mancanza o irregolarità della </a:t>
            </a:r>
            <a:r>
              <a:rPr lang="it-IT" sz="2000" b="1" dirty="0" smtClean="0"/>
              <a:t>cauzione provvisoria </a:t>
            </a:r>
          </a:p>
          <a:p>
            <a:r>
              <a:rPr lang="it-IT" sz="2000" b="1" dirty="0" smtClean="0"/>
              <a:t>TAR SICILIA – CATANIA, SEZ. I – sentenza 12 aprile 2018 n. 752 </a:t>
            </a:r>
            <a:r>
              <a:rPr lang="it-IT" sz="2000" dirty="0" smtClean="0"/>
              <a:t>ha precisato la perentorietà del termine di soccorso istruttorio, ma la cauzione provvisoria può essere regolata anche dopo il termine perché «la cauzione provvisoria non assume la configurazione di un requisito di ammissione alla gara, che deve essere già posseduto entro il termine di presentazione delle offerte, ma costituisce una garanzia di serietà dell’offerta e di liquidazione preventiva e forfettaria del danno, in caso di mancata sottoscrizione del contratto di appalto imputabile al concorrente a titolo di dolo o colpa e/o di esclusione dalla gara per l’assenza dei requisiti di amissione alla gara&gt;&gt;.. . l’art. 93 del codice degli appalti, mentre nulla dice in ordine alla garanzia provvisoria, al comma 8 espressamente stabilisce che &lt;&lt;l’offerta è altresì corredata, a pena di esclusione, dall’impegno di un fideiussore, anche diverso da quello che ha rilasciato la garanzia provvisoria, a rilasciare la garanzia fideiussoria per l’esecuzione del contratto, di cui agli articoli 103 e 104, qualora l’offerente risultasse affidatario. </a:t>
            </a:r>
            <a:endParaRPr lang="it-IT" sz="2000" dirty="0"/>
          </a:p>
        </p:txBody>
      </p:sp>
    </p:spTree>
    <p:extLst>
      <p:ext uri="{BB962C8B-B14F-4D97-AF65-F5344CB8AC3E}">
        <p14:creationId xmlns:p14="http://schemas.microsoft.com/office/powerpoint/2010/main" val="1696885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Irregolarità sanabili</a:t>
            </a:r>
            <a:endParaRPr lang="it-IT" dirty="0"/>
          </a:p>
        </p:txBody>
      </p:sp>
      <p:sp>
        <p:nvSpPr>
          <p:cNvPr id="3" name="Segnaposto contenuto 2"/>
          <p:cNvSpPr>
            <a:spLocks noGrp="1"/>
          </p:cNvSpPr>
          <p:nvPr>
            <p:ph idx="1"/>
          </p:nvPr>
        </p:nvSpPr>
        <p:spPr/>
        <p:style>
          <a:lnRef idx="1">
            <a:schemeClr val="accent6"/>
          </a:lnRef>
          <a:fillRef idx="2">
            <a:schemeClr val="accent6"/>
          </a:fillRef>
          <a:effectRef idx="1">
            <a:schemeClr val="accent6"/>
          </a:effectRef>
          <a:fontRef idx="minor">
            <a:schemeClr val="dk1"/>
          </a:fontRef>
        </p:style>
        <p:txBody>
          <a:bodyPr>
            <a:normAutofit/>
          </a:bodyPr>
          <a:lstStyle/>
          <a:p>
            <a:r>
              <a:rPr lang="it-IT" sz="2000" dirty="0" smtClean="0"/>
              <a:t>Irregolarità o non rispondenza al bando delle </a:t>
            </a:r>
            <a:r>
              <a:rPr lang="it-IT" sz="2000" b="1" dirty="0" smtClean="0"/>
              <a:t>referenze bancarie </a:t>
            </a:r>
          </a:p>
          <a:p>
            <a:r>
              <a:rPr lang="it-IT" sz="2000" b="1" dirty="0" smtClean="0"/>
              <a:t>TAR LAZIO – ROMA, SEZ. I – sentenza 30 gennaio 2018 n. 1098 </a:t>
            </a:r>
            <a:r>
              <a:rPr lang="it-IT" sz="2000" dirty="0" smtClean="0"/>
              <a:t>– è ammesso soccorso istruttorio – anche processuale - Ove non si sia fatto luogo al c.d. soccorso istruttorio in sede di gara, può farsi applicazione del c.d. soccorso istruttorio processuale . Tuttavia, a tal fine, occorre che il documento prodotto in sede processuale comprovi il requisito con riferimento alla data di scadenza del termine della domanda di partecipazione. L’istituto del soccorso istruttorio processuale, infatti, opera laddove la parte interessata dimostri in giudizio di disporre del requisito di partecipazione </a:t>
            </a:r>
            <a:r>
              <a:rPr lang="it-IT" sz="2000" b="1" dirty="0" smtClean="0"/>
              <a:t>fin dal primo momento, ovvero dal momento in cui ha prodotto la dichiarazione irregolare</a:t>
            </a:r>
            <a:r>
              <a:rPr lang="it-IT" sz="2000" dirty="0" smtClean="0"/>
              <a:t>.</a:t>
            </a:r>
            <a:endParaRPr lang="it-IT" sz="2000" dirty="0"/>
          </a:p>
        </p:txBody>
      </p:sp>
    </p:spTree>
    <p:extLst>
      <p:ext uri="{BB962C8B-B14F-4D97-AF65-F5344CB8AC3E}">
        <p14:creationId xmlns:p14="http://schemas.microsoft.com/office/powerpoint/2010/main" val="2191894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Irregolarità non sanabili</a:t>
            </a:r>
            <a:endParaRPr lang="it-IT" dirty="0"/>
          </a:p>
        </p:txBody>
      </p:sp>
      <p:sp>
        <p:nvSpPr>
          <p:cNvPr id="3" name="Segnaposto contenuto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a:bodyPr>
          <a:lstStyle/>
          <a:p>
            <a:r>
              <a:rPr lang="it-IT" sz="2000" b="1" dirty="0" smtClean="0"/>
              <a:t>Avvalimento – Produzione di contratti di avvalimento generici </a:t>
            </a:r>
          </a:p>
          <a:p>
            <a:r>
              <a:rPr lang="it-IT" sz="2000" b="1" dirty="0" smtClean="0"/>
              <a:t>CONSIGLIO DI STATO, SEZ. V – sentenza 30 marzo 2017 n. 1456 </a:t>
            </a:r>
            <a:r>
              <a:rPr lang="it-IT" dirty="0" smtClean="0"/>
              <a:t>– </a:t>
            </a:r>
            <a:r>
              <a:rPr lang="it-IT" sz="1900" dirty="0" smtClean="0"/>
              <a:t>Nel caso in cui siano stati prodotti in gara dei contratti di avvalimento con un oggetto privo delle necessarie caratteristiche di determinatezza o determinabilità - atteso che dal complesso del regolamento pattizio non è possibile ricavare quali siano i mezzi ed il personale messi a disposizione - </a:t>
            </a:r>
            <a:r>
              <a:rPr lang="it-IT" sz="1900" b="1" dirty="0" smtClean="0"/>
              <a:t>non è possibile supplire a tale lacuna attraverso il soccorso istruttorio, dovendo essere detti contratti validi fin dal principio,</a:t>
            </a:r>
            <a:r>
              <a:rPr lang="it-IT" sz="1900" dirty="0" smtClean="0"/>
              <a:t> con conseguente impossibilità di apportarvi integrazioni postume</a:t>
            </a:r>
          </a:p>
          <a:p>
            <a:endParaRPr lang="it-IT" sz="1900" dirty="0"/>
          </a:p>
        </p:txBody>
      </p:sp>
    </p:spTree>
    <p:extLst>
      <p:ext uri="{BB962C8B-B14F-4D97-AF65-F5344CB8AC3E}">
        <p14:creationId xmlns:p14="http://schemas.microsoft.com/office/powerpoint/2010/main" val="4228282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Irregolarità non sanabili perché attinenti a offerta economica</a:t>
            </a:r>
            <a:endParaRPr lang="it-IT" dirty="0"/>
          </a:p>
        </p:txBody>
      </p:sp>
      <p:sp>
        <p:nvSpPr>
          <p:cNvPr id="3" name="Segnaposto contenuto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fontScale="85000" lnSpcReduction="10000"/>
          </a:bodyPr>
          <a:lstStyle/>
          <a:p>
            <a:r>
              <a:rPr lang="it-IT" b="1" dirty="0" smtClean="0"/>
              <a:t>Mancata indicazione delle quote di esecuzione del servizio in gara da parte di ATI o Consorzio</a:t>
            </a:r>
          </a:p>
          <a:p>
            <a:pPr lvl="2"/>
            <a:endParaRPr lang="it-IT" b="1" dirty="0" smtClean="0"/>
          </a:p>
          <a:p>
            <a:r>
              <a:rPr lang="it-IT" b="1" dirty="0" smtClean="0"/>
              <a:t>CONSIGLIO DI STATO, SEZ. V – sentenza 21 giugno 2017 n. 3029 </a:t>
            </a:r>
            <a:r>
              <a:rPr lang="it-IT" dirty="0" smtClean="0"/>
              <a:t>– la dichiarazione con cui le imprese facenti parte di un consorzio ordinario specificano «le parti del servizio o della fornitura che saranno eseguite dai singoli operatori economici (…) consorziati» ex art. 37, comma 4, d.lgs. n. 163 del 2006 è un elemento che attiene all’offerta e non al possesso dei requisiti di partecipazione alla gara;</a:t>
            </a:r>
          </a:p>
        </p:txBody>
      </p:sp>
    </p:spTree>
    <p:extLst>
      <p:ext uri="{BB962C8B-B14F-4D97-AF65-F5344CB8AC3E}">
        <p14:creationId xmlns:p14="http://schemas.microsoft.com/office/powerpoint/2010/main" val="328793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Irregolarità non sanabili perché attinenti a offerta economica</a:t>
            </a:r>
            <a:endParaRPr lang="it-IT" dirty="0"/>
          </a:p>
        </p:txBody>
      </p:sp>
      <p:sp>
        <p:nvSpPr>
          <p:cNvPr id="3" name="Segnaposto contenuto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r>
              <a:rPr lang="it-IT" b="1" dirty="0" smtClean="0"/>
              <a:t>Errata compilazione o  vizio del Piano economico finanziario (PEF) </a:t>
            </a:r>
          </a:p>
          <a:p>
            <a:r>
              <a:rPr lang="it-IT" b="1" dirty="0" smtClean="0"/>
              <a:t>CONSIGLIO DI STATO, SEZ. V – sentenza 13 aprile 2018 n. 2214 </a:t>
            </a:r>
            <a:r>
              <a:rPr lang="it-IT" dirty="0" smtClean="0"/>
              <a:t>– vizio sostanziale del Piano economico finanziario (PEF) (nella specie riguardante l’aver indicato un diverso arco temporale), non configura una mera irregolarità formale o un errore materiale e pertanto non è sanabile mediante il soccorso istruttorio</a:t>
            </a:r>
          </a:p>
          <a:p>
            <a:r>
              <a:rPr lang="it-IT" dirty="0" smtClean="0"/>
              <a:t>il soccorso istruttorio può solo consentire la sanatoria di difformità e carenze formali e facilmente riconoscibili, ma non supplire a sostanziali carenze dell’offerta</a:t>
            </a:r>
          </a:p>
        </p:txBody>
      </p:sp>
    </p:spTree>
    <p:extLst>
      <p:ext uri="{BB962C8B-B14F-4D97-AF65-F5344CB8AC3E}">
        <p14:creationId xmlns:p14="http://schemas.microsoft.com/office/powerpoint/2010/main" val="2119971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Irregolarità non sanabili perché attinenti a offerta economica</a:t>
            </a:r>
            <a:endParaRPr lang="it-IT" dirty="0"/>
          </a:p>
        </p:txBody>
      </p:sp>
      <p:sp>
        <p:nvSpPr>
          <p:cNvPr id="3" name="Segnaposto contenuto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r>
              <a:rPr lang="it-IT" sz="2000" b="1" dirty="0" smtClean="0"/>
              <a:t>Mancata indicazione del costo manodopera e oneri di sicurezza aziendali</a:t>
            </a:r>
          </a:p>
          <a:p>
            <a:r>
              <a:rPr lang="it-IT" sz="2000" b="1" dirty="0" smtClean="0"/>
              <a:t>Nel regime d.lgs. 163/2006:</a:t>
            </a:r>
          </a:p>
          <a:p>
            <a:r>
              <a:rPr lang="en-US" sz="2000" b="1" dirty="0" smtClean="0"/>
              <a:t>Cons. St., A.P. n. 19 e 20 del 2016</a:t>
            </a:r>
            <a:r>
              <a:rPr lang="it-IT" sz="2000" dirty="0" smtClean="0"/>
              <a:t>, “(…) l’iniziale interpretazione, secondo cui “gli oneri di sicurezza rappresentano un elemento essenziale dell’offerta, insuscettibile, come tale, di essere successivamente integrato” (</a:t>
            </a:r>
            <a:r>
              <a:rPr lang="it-IT" sz="2000" dirty="0" err="1" smtClean="0"/>
              <a:t>Cons</a:t>
            </a:r>
            <a:r>
              <a:rPr lang="it-IT" sz="2000" dirty="0" smtClean="0"/>
              <a:t>. St., AP n. 3 e 9 del 2015), è stata superata, operando un opportuno distinguo tra le ipotesi “in cui si contesta al concorrente di avere formulato un’offerta economica senza considerare i costi derivanti dal doveroso adempimento dei obblighi di sicurezza a tutela dei lavoratori. In questa ipotesi, vi è certamente incertezza assoluta sul contenuto dell’offerta e la sua successiva sanatoria richiederebbe una modifica sostanziale del “prezzo” (perché andrebbe aggiunto l’importo corrispondente agli oneri di sicurezza inizialmente non computati)”. </a:t>
            </a:r>
            <a:r>
              <a:rPr lang="it-IT" sz="2000" b="1" dirty="0" smtClean="0"/>
              <a:t>Laddove, invece, non è in discussione l’adempimento da parte del concorrente degli obblighi di sicurezza</a:t>
            </a:r>
            <a:r>
              <a:rPr lang="it-IT" sz="2000" dirty="0" smtClean="0"/>
              <a:t>, né il computo dei relativi oneri nella formulazione dell’offerta, ma </a:t>
            </a:r>
            <a:r>
              <a:rPr lang="it-IT" sz="2000" b="1" dirty="0" smtClean="0"/>
              <a:t>si contesta soltanto che l’offerta non specifica la quota di prezzo corrispondente ai predetti oneri, la carenza, allora, non è sostanziale, ma solo formale</a:t>
            </a:r>
            <a:r>
              <a:rPr lang="it-IT" sz="2000" dirty="0" smtClean="0"/>
              <a:t>. In </a:t>
            </a:r>
            <a:r>
              <a:rPr lang="it-IT" sz="2000" b="1" dirty="0" smtClean="0"/>
              <a:t>questo caso il soccorso istruttorio</a:t>
            </a:r>
            <a:r>
              <a:rPr lang="it-IT" sz="2000" dirty="0" smtClean="0"/>
              <a:t>, almeno nei casi in cui ricorre la situazione sopra descritta di affidamento ingenerato dalla stazione appaltante, </a:t>
            </a:r>
            <a:r>
              <a:rPr lang="it-IT" sz="2000" b="1" dirty="0" smtClean="0"/>
              <a:t>è doveroso, perché esso non si traduce in una modifica sostanziale del contenuto dell’offerta, ma solo nella specificazione formale di una voce che, pur considerata nel prezzo finale, non è stata indicata dettagliatamente</a:t>
            </a:r>
            <a:r>
              <a:rPr lang="it-IT" sz="2000" dirty="0" smtClean="0"/>
              <a:t>. </a:t>
            </a:r>
          </a:p>
        </p:txBody>
      </p:sp>
    </p:spTree>
    <p:extLst>
      <p:ext uri="{BB962C8B-B14F-4D97-AF65-F5344CB8AC3E}">
        <p14:creationId xmlns:p14="http://schemas.microsoft.com/office/powerpoint/2010/main" val="25995129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Irregolarità non sanabili perché attinenti a offerta economica</a:t>
            </a:r>
            <a:endParaRPr lang="it-IT" dirty="0"/>
          </a:p>
        </p:txBody>
      </p:sp>
      <p:sp>
        <p:nvSpPr>
          <p:cNvPr id="3" name="Segnaposto contenuto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r>
              <a:rPr lang="it-IT" sz="2000" b="1" dirty="0" smtClean="0"/>
              <a:t>Mancata indicazione del costo manodopera e oneri di sicurezza aziendali</a:t>
            </a:r>
          </a:p>
          <a:p>
            <a:r>
              <a:rPr lang="it-IT" sz="2000" b="1" dirty="0" smtClean="0"/>
              <a:t>Nel regime d.lgs. 50/2016:</a:t>
            </a:r>
          </a:p>
          <a:p>
            <a:r>
              <a:rPr lang="it-IT" sz="2000" b="1" dirty="0" smtClean="0"/>
              <a:t>CONSIGLIO DI STATO, SEZ. V – sentenza 7 febbraio 2018 n. 815</a:t>
            </a:r>
            <a:r>
              <a:rPr lang="it-IT" sz="2000" dirty="0" smtClean="0"/>
              <a:t>, per le gare indette all’indomani dell’entrata in vigore del nuovo Codice degli appalti pubblici approvato con decreto legislativo 18 aprile 2016, n. 50, </a:t>
            </a:r>
            <a:r>
              <a:rPr lang="it-IT" sz="2000" b="1" dirty="0" smtClean="0"/>
              <a:t>non vi sono più i presupposti per ricorrere al soccorso istruttorio in caso di mancata indicazione nell’offerta degli oneri per la sicurezza cc.dd. ‘interni o aziendali’ di cui all’articolo 95, comma 10 dello stesso d.lgs</a:t>
            </a:r>
            <a:r>
              <a:rPr lang="it-IT" sz="2000" dirty="0" smtClean="0"/>
              <a:t>.; ciò, in quanto il Codice ha definitivamente rimosso ogni possibile residua incertezza sulla sussistenza di tale obbligo. </a:t>
            </a:r>
          </a:p>
          <a:p>
            <a:r>
              <a:rPr lang="it-IT" sz="2000" dirty="0" smtClean="0"/>
              <a:t>Idem: </a:t>
            </a:r>
            <a:r>
              <a:rPr lang="it-IT" sz="2000" b="1" dirty="0" smtClean="0"/>
              <a:t>TAR PUGLIA - LECCE, SEZ. III - sentenza 13 aprile 2018 n. 642 </a:t>
            </a:r>
            <a:r>
              <a:rPr lang="it-IT" sz="2000" dirty="0" smtClean="0"/>
              <a:t>. Il nuovo codice dei contratti pubblici (</a:t>
            </a:r>
            <a:r>
              <a:rPr lang="it-IT" sz="2000" dirty="0" err="1" smtClean="0"/>
              <a:t>D.Lgs.</a:t>
            </a:r>
            <a:r>
              <a:rPr lang="it-IT" sz="2000" dirty="0" smtClean="0"/>
              <a:t> n. 50 del 2016</a:t>
            </a:r>
            <a:r>
              <a:rPr lang="it-IT" sz="2000" b="1" dirty="0" smtClean="0"/>
              <a:t>) non ammette che il soccorso istruttorio possa essere utilizzato nel caso di incompletezze e irregolarità relative all’offerta economica </a:t>
            </a:r>
            <a:r>
              <a:rPr lang="it-IT" sz="2000" dirty="0" smtClean="0"/>
              <a:t>(v. in tal senso – e in modo espresso – l’art. 95, comma 10, </a:t>
            </a:r>
            <a:r>
              <a:rPr lang="it-IT" sz="2000" dirty="0" err="1" smtClean="0"/>
              <a:t>D.Lgs.</a:t>
            </a:r>
            <a:r>
              <a:rPr lang="it-IT" sz="2000" dirty="0" smtClean="0"/>
              <a:t> cit.). L’esclusione è intesa ad evitare che il rimedio del soccorso istruttorio - istituto che corrisponde al rilievo non determinante di violazioni meramente formali - possa contrastare il generale principio della par condicio concorrenziale, </a:t>
            </a:r>
            <a:r>
              <a:rPr lang="it-IT" sz="2000" b="1" dirty="0" smtClean="0"/>
              <a:t>consentendo in pratica a un concorrente (cui è riferita l’omissione) di modificare ex post il contenuto della propria offerta economica;</a:t>
            </a:r>
          </a:p>
          <a:p>
            <a:r>
              <a:rPr lang="it-IT" sz="2000" b="1" dirty="0" smtClean="0"/>
              <a:t>TAR CAMPANIA – NAPOLI, SEZ. II – sentenza 16 aprile 2018 n. 2494</a:t>
            </a:r>
          </a:p>
        </p:txBody>
      </p:sp>
    </p:spTree>
    <p:extLst>
      <p:ext uri="{BB962C8B-B14F-4D97-AF65-F5344CB8AC3E}">
        <p14:creationId xmlns:p14="http://schemas.microsoft.com/office/powerpoint/2010/main" val="3280472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Irregolarità non sanabili perché attinenti a offerta economica</a:t>
            </a:r>
            <a:endParaRPr lang="it-IT" dirty="0"/>
          </a:p>
        </p:txBody>
      </p:sp>
      <p:sp>
        <p:nvSpPr>
          <p:cNvPr id="3" name="Segnaposto contenuto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r>
              <a:rPr lang="it-IT" sz="2000" b="1" dirty="0" smtClean="0"/>
              <a:t>Mancata indicazione del costo manodopera e oneri di sicurezza aziendali</a:t>
            </a:r>
          </a:p>
          <a:p>
            <a:r>
              <a:rPr lang="it-IT" sz="2000" b="1" dirty="0" smtClean="0"/>
              <a:t>Contra:</a:t>
            </a:r>
          </a:p>
          <a:p>
            <a:r>
              <a:rPr lang="it-IT" sz="2000" b="1" dirty="0" smtClean="0"/>
              <a:t>TAR Emilia Romagna, Bologna, sez. I, 16 gennaio 2018, n. 43</a:t>
            </a:r>
            <a:r>
              <a:rPr lang="it-IT" sz="2000" dirty="0" smtClean="0"/>
              <a:t>, Anche nel quadro normativo del nuovo Codice dei contratti pubblici di cui al d.lgs. n. 50/2016, nel solco di quanto stabilito dall’Adunanza Plenaria del Consiglio di Stato n. 19/2016, deve ritenersi che la mancata indicazione, da parte del concorrente ad una gara d’appalto, degli oneri di sicurezza aziendali nell’offerta economica </a:t>
            </a:r>
            <a:r>
              <a:rPr lang="it-IT" sz="2000" b="1" dirty="0" smtClean="0"/>
              <a:t>non consente l’esclusione automatica di quest’ultima, senza il previo soccorso istruttorio, tutte le volte in cui non sussista incertezza sulla congruità dell’offerta stessa</a:t>
            </a:r>
          </a:p>
          <a:p>
            <a:r>
              <a:rPr lang="it-IT" sz="2000" dirty="0"/>
              <a:t>Quanto </a:t>
            </a:r>
            <a:r>
              <a:rPr lang="it-IT" sz="2000" dirty="0" smtClean="0"/>
              <a:t>all’obiezione </a:t>
            </a:r>
            <a:r>
              <a:rPr lang="it-IT" sz="2000" dirty="0"/>
              <a:t>secondo cui l’art. 83, comma 9, del menzionato d.lgs. n. 50/2016 </a:t>
            </a:r>
            <a:r>
              <a:rPr lang="it-IT" sz="2000" b="1" dirty="0"/>
              <a:t>escluderebbe a priori l’</a:t>
            </a:r>
            <a:r>
              <a:rPr lang="it-IT" sz="2000" b="1" dirty="0" err="1"/>
              <a:t>esperibilità</a:t>
            </a:r>
            <a:r>
              <a:rPr lang="it-IT" sz="2000" b="1" dirty="0"/>
              <a:t> del soccorso istruttorio in caso di irregolarità inerenti alle offerte tecniche ed economiche</a:t>
            </a:r>
            <a:r>
              <a:rPr lang="it-IT" sz="2000" dirty="0"/>
              <a:t>, il medesimo Collegio ha infine precisato che la norma in realtà fa riferimento ad “(…) irregolarità “essenziali”, ovvero (…) quei medesimi elementi che introducono un elemento di incertezza sostanziale dell’offerta, ai quali si riferisce la motivazione della sentenza n. 19/2016 dell’Adunanza Plenaria nella parte sopra riportata. A diversamente ritenere – laddove cioè si concludesse circa la radicale non sanabilità della irregolarità formale dell’offerta </a:t>
            </a:r>
            <a:r>
              <a:rPr lang="it-IT" sz="2000" b="1" dirty="0"/>
              <a:t>pure in assenza di contestazioni circa la sua congruità effettiva </a:t>
            </a:r>
            <a:r>
              <a:rPr lang="it-IT" sz="2000" dirty="0"/>
              <a:t>– si determinerebbe, per il tramite della sanzione dell’esclusione, una conseguenza manifestamente sproporzionata rispetto alla ratio di tutela della previsione in esame</a:t>
            </a:r>
          </a:p>
        </p:txBody>
      </p:sp>
    </p:spTree>
    <p:extLst>
      <p:ext uri="{BB962C8B-B14F-4D97-AF65-F5344CB8AC3E}">
        <p14:creationId xmlns:p14="http://schemas.microsoft.com/office/powerpoint/2010/main" val="1683853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Soccorso istruttorio processuale</a:t>
            </a:r>
            <a:endParaRPr lang="it-IT" dirty="0"/>
          </a:p>
        </p:txBody>
      </p:sp>
      <p:sp>
        <p:nvSpPr>
          <p:cNvPr id="3" name="Segnaposto contenuto 2"/>
          <p:cNvSpPr>
            <a:spLocks noGrp="1"/>
          </p:cNvSpPr>
          <p:nvPr>
            <p:ph idx="1"/>
          </p:nvPr>
        </p:nvSpPr>
        <p:spPr/>
        <p:style>
          <a:lnRef idx="1">
            <a:schemeClr val="accent5"/>
          </a:lnRef>
          <a:fillRef idx="2">
            <a:schemeClr val="accent5"/>
          </a:fillRef>
          <a:effectRef idx="1">
            <a:schemeClr val="accent5"/>
          </a:effectRef>
          <a:fontRef idx="minor">
            <a:schemeClr val="dk1"/>
          </a:fontRef>
        </p:style>
        <p:txBody>
          <a:bodyPr>
            <a:noAutofit/>
          </a:bodyPr>
          <a:lstStyle/>
          <a:p>
            <a:r>
              <a:rPr lang="it-IT" sz="1400" b="1" dirty="0" smtClean="0"/>
              <a:t>CONSIGLIO DI STATO, SEZ. III – sentenza 2 marzo 2017 n. 975 </a:t>
            </a:r>
            <a:r>
              <a:rPr lang="it-IT" sz="1400" dirty="0" smtClean="0"/>
              <a:t>deve ritenersi che </a:t>
            </a:r>
            <a:r>
              <a:rPr lang="it-IT" sz="1400" b="1" dirty="0" smtClean="0"/>
              <a:t>l’istituto del soccorso istruttorio riferito ai requisiti di partecipazione possa anche applicarsi una volta intervenuta l’aggiudicazione, atteso che ciò non comporta la violazione del principio della “par condicio” tra i concorrenti; </a:t>
            </a:r>
            <a:r>
              <a:rPr lang="it-IT" sz="1400" dirty="0" smtClean="0"/>
              <a:t>invero, la scelta sostanzialistica del legislatore, diretta ad impedire l’esclusione per vizi formali nella dichiarazione, quando vi è prova del possesso del requisito, </a:t>
            </a:r>
            <a:r>
              <a:rPr lang="it-IT" sz="1400" b="1" dirty="0" smtClean="0"/>
              <a:t>deve applicarsi anche quando l’incompletezza della dichiarazione viene dedotta come motivo di impugnazione dell’aggiudicazione da parte di altra impresa partecipante alla selezione (non essendone avveduta la stazione appaltante in sede di gara), ma è provato che la concorrente fosse effettivamente in possesso del prescritto requisito soggettivo fin dall’inizio della procedura di gara e per tutto il suo svolgimento</a:t>
            </a:r>
            <a:r>
              <a:rPr lang="it-IT" sz="1400" dirty="0" smtClean="0"/>
              <a:t>. In tale caso, infatti, l’irregolarità della dichiarazione si configura come vizio solo formale e non sostanziale, emendabile secondo l’obbligatoria procedura di soccorso istruttorio.</a:t>
            </a:r>
          </a:p>
          <a:p>
            <a:endParaRPr lang="it-IT" sz="1400" dirty="0" smtClean="0"/>
          </a:p>
          <a:p>
            <a:r>
              <a:rPr lang="it-IT" sz="1400" b="1" dirty="0" smtClean="0"/>
              <a:t>La questione dell’applicabilità del soccorso istruttorio in giudizio va risolta nel senso che la questione non può essere rilevata d’ufficio del giudice, ma presuppone sempre un’iniziativa della parte aggiudicataria</a:t>
            </a:r>
            <a:r>
              <a:rPr lang="it-IT" sz="1400" dirty="0" smtClean="0"/>
              <a:t>, interessata alla affermazione della legittimità (sostanziale) della propria ammissione alla gara. Tuttavia l’aggiudicataria, per poter validamente invocare in sede processuale il principio del soccorso istruttorio, al fine di paralizzare la doglianza diretta ad ottenere la sua esclusione dalla gara, può limitarsi ad una deduzione difensiva, diretta a dimostrare, che, in ogni caso, sussiste il possesso dei requisiti sostanziali di partecipazione. A tal fine la parte è gravata dall’onere, ex art. 2697 c.c., della dimostrazione della natura meramente formale dell’errore contenuto nella dichiarazione: può validamente spendere tale argomento difensivo solo dimostrando in giudizio di disporre del requisito fin dal primo momento, e cioè da quando ha reso la dichiarazione irregolare (3).</a:t>
            </a:r>
            <a:endParaRPr lang="it-IT" sz="1400" dirty="0"/>
          </a:p>
        </p:txBody>
      </p:sp>
    </p:spTree>
    <p:extLst>
      <p:ext uri="{BB962C8B-B14F-4D97-AF65-F5344CB8AC3E}">
        <p14:creationId xmlns:p14="http://schemas.microsoft.com/office/powerpoint/2010/main" val="453958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Soccorso istruttorio processuale</a:t>
            </a:r>
            <a:endParaRPr lang="it-IT" dirty="0"/>
          </a:p>
        </p:txBody>
      </p:sp>
      <p:sp>
        <p:nvSpPr>
          <p:cNvPr id="3" name="Segnaposto contenuto 2"/>
          <p:cNvSpPr>
            <a:spLocks noGrp="1"/>
          </p:cNvSpPr>
          <p:nvPr>
            <p:ph idx="1"/>
          </p:nvPr>
        </p:nvSpPr>
        <p:spPr/>
        <p:style>
          <a:lnRef idx="1">
            <a:schemeClr val="accent5"/>
          </a:lnRef>
          <a:fillRef idx="2">
            <a:schemeClr val="accent5"/>
          </a:fillRef>
          <a:effectRef idx="1">
            <a:schemeClr val="accent5"/>
          </a:effectRef>
          <a:fontRef idx="minor">
            <a:schemeClr val="dk1"/>
          </a:fontRef>
        </p:style>
        <p:txBody>
          <a:bodyPr>
            <a:noAutofit/>
          </a:bodyPr>
          <a:lstStyle/>
          <a:p>
            <a:r>
              <a:rPr lang="it-IT" sz="1400" b="1" dirty="0" smtClean="0"/>
              <a:t>TAR LAZIO – ROMA, SEZ. I – sentenza 30 gennaio 2018 n. 1098</a:t>
            </a:r>
          </a:p>
          <a:p>
            <a:r>
              <a:rPr lang="it-IT" sz="1400" b="1" dirty="0" smtClean="0"/>
              <a:t>Ove </a:t>
            </a:r>
            <a:r>
              <a:rPr lang="it-IT" sz="1400" b="1" dirty="0"/>
              <a:t>non si sia fatto luogo al c.d. soccorso istruttorio in sede di gara, </a:t>
            </a:r>
            <a:r>
              <a:rPr lang="it-IT" sz="1400" dirty="0"/>
              <a:t>può farsi applicazione del c.d</a:t>
            </a:r>
            <a:r>
              <a:rPr lang="it-IT" sz="1400" dirty="0" smtClean="0"/>
              <a:t>. </a:t>
            </a:r>
            <a:r>
              <a:rPr lang="it-IT" sz="1400" b="1" dirty="0" smtClean="0"/>
              <a:t>soccorso </a:t>
            </a:r>
            <a:r>
              <a:rPr lang="it-IT" sz="1400" b="1" dirty="0"/>
              <a:t>istruttorio processuale </a:t>
            </a:r>
            <a:r>
              <a:rPr lang="it-IT" sz="1400" dirty="0"/>
              <a:t>(3). Tuttavia, a tal fine, occorre che il documento prodotto in </a:t>
            </a:r>
            <a:r>
              <a:rPr lang="it-IT" sz="1400" dirty="0" smtClean="0"/>
              <a:t>sede processuale </a:t>
            </a:r>
            <a:r>
              <a:rPr lang="it-IT" sz="1400" dirty="0"/>
              <a:t>comprovi il requisito con riferimento alla data di scadenza del termine della domanda </a:t>
            </a:r>
            <a:r>
              <a:rPr lang="it-IT" sz="1400" dirty="0" smtClean="0"/>
              <a:t>di partecipazione</a:t>
            </a:r>
            <a:r>
              <a:rPr lang="it-IT" sz="1400" dirty="0"/>
              <a:t>. L’istituto del soccorso istruttorio processuale, infatti, opera laddove la parte </a:t>
            </a:r>
            <a:r>
              <a:rPr lang="it-IT" sz="1400" dirty="0" smtClean="0"/>
              <a:t>interessata dimostri </a:t>
            </a:r>
            <a:r>
              <a:rPr lang="it-IT" sz="1400" dirty="0"/>
              <a:t>in giudizio di disporre del requisito di partecipazione fin dal primo momento, ovvero dal </a:t>
            </a:r>
            <a:r>
              <a:rPr lang="it-IT" sz="1400" dirty="0" smtClean="0"/>
              <a:t>momento in </a:t>
            </a:r>
            <a:r>
              <a:rPr lang="it-IT" sz="1400" dirty="0"/>
              <a:t>cui ha prodotto la dichiarazione irregolare.</a:t>
            </a:r>
          </a:p>
        </p:txBody>
      </p:sp>
    </p:spTree>
    <p:extLst>
      <p:ext uri="{BB962C8B-B14F-4D97-AF65-F5344CB8AC3E}">
        <p14:creationId xmlns:p14="http://schemas.microsoft.com/office/powerpoint/2010/main" val="4237225238"/>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688</TotalTime>
  <Words>3125</Words>
  <Application>Microsoft Office PowerPoint</Application>
  <PresentationFormat>Presentazione su schermo (4:3)</PresentationFormat>
  <Paragraphs>90</Paragraphs>
  <Slides>18</Slides>
  <Notes>0</Notes>
  <HiddenSlides>0</HiddenSlides>
  <MMClips>0</MMClips>
  <ScaleCrop>false</ScaleCrop>
  <HeadingPairs>
    <vt:vector size="4" baseType="variant">
      <vt:variant>
        <vt:lpstr>Tema</vt:lpstr>
      </vt:variant>
      <vt:variant>
        <vt:i4>1</vt:i4>
      </vt:variant>
      <vt:variant>
        <vt:lpstr>Titoli diapositive</vt:lpstr>
      </vt:variant>
      <vt:variant>
        <vt:i4>18</vt:i4>
      </vt:variant>
    </vt:vector>
  </HeadingPairs>
  <TitlesOfParts>
    <vt:vector size="19" baseType="lpstr">
      <vt:lpstr>Tema di Office</vt:lpstr>
      <vt:lpstr>SOCCORSO ISTRUTTORIO</vt:lpstr>
      <vt:lpstr>ART. 38, COMMA 2 BIS D. LGS. 163/2006</vt:lpstr>
      <vt:lpstr>Caratteristiche «vecchio» s.i.</vt:lpstr>
      <vt:lpstr>Art. 83 comma 9 D.lgs. n. 50/2016 </vt:lpstr>
      <vt:lpstr>Caratteristiche socc. istr d. lgs. 50/2016</vt:lpstr>
      <vt:lpstr>Art. 83 comma 9 sostituito da D.lgs. n. 56/2017 Correttivo del Codice Contratti </vt:lpstr>
      <vt:lpstr>Caratteristiche socc. istr d. lgs. 56/2017</vt:lpstr>
      <vt:lpstr>Caratteristiche socc. istr d. lgs. 56/2017</vt:lpstr>
      <vt:lpstr>casistica</vt:lpstr>
      <vt:lpstr>Irregolarità sanabili</vt:lpstr>
      <vt:lpstr>Irregolarità non sanabili</vt:lpstr>
      <vt:lpstr>Irregolarità non sanabili perché attinenti a offerta economica</vt:lpstr>
      <vt:lpstr>Irregolarità non sanabili perché attinenti a offerta economica</vt:lpstr>
      <vt:lpstr>Irregolarità non sanabili perché attinenti a offerta economica</vt:lpstr>
      <vt:lpstr>Irregolarità non sanabili perché attinenti a offerta economica</vt:lpstr>
      <vt:lpstr>Irregolarità non sanabili perché attinenti a offerta economica</vt:lpstr>
      <vt:lpstr>Soccorso istruttorio processuale</vt:lpstr>
      <vt:lpstr>Soccorso istruttorio processuale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SOCCORSO ISTRUTTORIO</dc:title>
  <dc:creator>Avv. Gabriele Bicego</dc:creator>
  <cp:lastModifiedBy>Avv. Gabriele Bicego</cp:lastModifiedBy>
  <cp:revision>24</cp:revision>
  <cp:lastPrinted>2018-05-05T06:41:51Z</cp:lastPrinted>
  <dcterms:created xsi:type="dcterms:W3CDTF">2018-05-04T20:19:52Z</dcterms:created>
  <dcterms:modified xsi:type="dcterms:W3CDTF">2018-05-05T07:50:58Z</dcterms:modified>
</cp:coreProperties>
</file>