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Lst>
  <p:notesMasterIdLst>
    <p:notesMasterId r:id="rId15"/>
  </p:notesMasterIdLst>
  <p:handoutMasterIdLst>
    <p:handoutMasterId r:id="rId16"/>
  </p:handoutMasterIdLst>
  <p:sldIdLst>
    <p:sldId id="256" r:id="rId2"/>
    <p:sldId id="273" r:id="rId3"/>
    <p:sldId id="257" r:id="rId4"/>
    <p:sldId id="274" r:id="rId5"/>
    <p:sldId id="258" r:id="rId6"/>
    <p:sldId id="259" r:id="rId7"/>
    <p:sldId id="277" r:id="rId8"/>
    <p:sldId id="260" r:id="rId9"/>
    <p:sldId id="275" r:id="rId10"/>
    <p:sldId id="276" r:id="rId11"/>
    <p:sldId id="262" r:id="rId12"/>
    <p:sldId id="271" r:id="rId13"/>
    <p:sldId id="270" r:id="rId14"/>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1" autoAdjust="0"/>
    <p:restoredTop sz="93907" autoAdjust="0"/>
  </p:normalViewPr>
  <p:slideViewPr>
    <p:cSldViewPr>
      <p:cViewPr varScale="1">
        <p:scale>
          <a:sx n="104" d="100"/>
          <a:sy n="104" d="100"/>
        </p:scale>
        <p:origin x="1218" y="96"/>
      </p:cViewPr>
      <p:guideLst>
        <p:guide orient="horz" pos="2160"/>
        <p:guide pos="2880"/>
      </p:guideLst>
    </p:cSldViewPr>
  </p:slideViewPr>
  <p:notesTextViewPr>
    <p:cViewPr>
      <p:scale>
        <a:sx n="100" d="100"/>
        <a:sy n="100" d="100"/>
      </p:scale>
      <p:origin x="0" y="0"/>
    </p:cViewPr>
  </p:notesTextViewPr>
  <p:notesViewPr>
    <p:cSldViewPr>
      <p:cViewPr varScale="1">
        <p:scale>
          <a:sx n="77" d="100"/>
          <a:sy n="77" d="100"/>
        </p:scale>
        <p:origin x="3360" y="11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pPr>
            <a:r>
              <a:rPr lang="en-US" sz="1100" dirty="0">
                <a:latin typeface="Arial" panose="020B0604020202020204" pitchFamily="34" charset="0"/>
                <a:cs typeface="Arial" panose="020B0604020202020204" pitchFamily="34" charset="0"/>
              </a:rPr>
              <a:t>1. utile</a:t>
            </a:r>
            <a:r>
              <a:rPr lang="en-US" sz="1100" baseline="0" dirty="0">
                <a:latin typeface="Arial" panose="020B0604020202020204" pitchFamily="34" charset="0"/>
                <a:cs typeface="Arial" panose="020B0604020202020204" pitchFamily="34" charset="0"/>
              </a:rPr>
              <a:t> </a:t>
            </a:r>
            <a:r>
              <a:rPr lang="en-US" sz="1100" baseline="0" dirty="0" err="1">
                <a:latin typeface="Arial" panose="020B0604020202020204" pitchFamily="34" charset="0"/>
                <a:cs typeface="Arial" panose="020B0604020202020204" pitchFamily="34" charset="0"/>
              </a:rPr>
              <a:t>sull’importo</a:t>
            </a:r>
            <a:r>
              <a:rPr lang="en-US" sz="1100" baseline="0" dirty="0">
                <a:latin typeface="Arial" panose="020B0604020202020204" pitchFamily="34" charset="0"/>
                <a:cs typeface="Arial" panose="020B0604020202020204" pitchFamily="34" charset="0"/>
              </a:rPr>
              <a:t> </a:t>
            </a:r>
          </a:p>
          <a:p>
            <a:pPr>
              <a:defRPr sz="1200"/>
            </a:pPr>
            <a:r>
              <a:rPr lang="en-US" sz="1100" baseline="0" dirty="0">
                <a:latin typeface="Arial" panose="020B0604020202020204" pitchFamily="34" charset="0"/>
                <a:cs typeface="Arial" panose="020B0604020202020204" pitchFamily="34" charset="0"/>
              </a:rPr>
              <a:t>a base </a:t>
            </a:r>
            <a:r>
              <a:rPr lang="en-US" sz="1100" baseline="0" dirty="0" err="1">
                <a:latin typeface="Arial" panose="020B0604020202020204" pitchFamily="34" charset="0"/>
                <a:cs typeface="Arial" panose="020B0604020202020204" pitchFamily="34" charset="0"/>
              </a:rPr>
              <a:t>della</a:t>
            </a:r>
            <a:r>
              <a:rPr lang="en-US" sz="1100" baseline="0" dirty="0">
                <a:latin typeface="Arial" panose="020B0604020202020204" pitchFamily="34" charset="0"/>
                <a:cs typeface="Arial" panose="020B0604020202020204" pitchFamily="34" charset="0"/>
              </a:rPr>
              <a:t> </a:t>
            </a:r>
            <a:r>
              <a:rPr lang="en-US" sz="1100" baseline="0" dirty="0" err="1">
                <a:latin typeface="Arial" panose="020B0604020202020204" pitchFamily="34" charset="0"/>
                <a:cs typeface="Arial" panose="020B0604020202020204" pitchFamily="34" charset="0"/>
              </a:rPr>
              <a:t>procedura</a:t>
            </a:r>
            <a:r>
              <a:rPr lang="en-US" sz="1100" dirty="0">
                <a:latin typeface="Arial" panose="020B0604020202020204" pitchFamily="34" charset="0"/>
                <a:cs typeface="Arial" panose="020B0604020202020204" pitchFamily="34" charset="0"/>
              </a:rPr>
              <a:t> </a:t>
            </a:r>
          </a:p>
        </c:rich>
      </c:tx>
      <c:layout>
        <c:manualLayout>
          <c:xMode val="edge"/>
          <c:yMode val="edge"/>
          <c:x val="0.26564930285523825"/>
          <c:y val="7.008864577962752E-2"/>
        </c:manualLayout>
      </c:layout>
      <c:overlay val="0"/>
    </c:title>
    <c:autoTitleDeleted val="0"/>
    <c:view3D>
      <c:rotX val="75"/>
      <c:rotY val="85"/>
      <c:rAngAx val="0"/>
    </c:view3D>
    <c:floor>
      <c:thickness val="0"/>
    </c:floor>
    <c:sideWall>
      <c:thickness val="0"/>
    </c:sideWall>
    <c:backWall>
      <c:thickness val="0"/>
    </c:backWall>
    <c:plotArea>
      <c:layout>
        <c:manualLayout>
          <c:layoutTarget val="inner"/>
          <c:xMode val="edge"/>
          <c:yMode val="edge"/>
          <c:x val="3.9543225355912842E-2"/>
          <c:y val="0.24564666649377614"/>
          <c:w val="0.906009947307442"/>
          <c:h val="0.7543533335062238"/>
        </c:manualLayout>
      </c:layout>
      <c:pie3DChart>
        <c:varyColors val="1"/>
        <c:ser>
          <c:idx val="0"/>
          <c:order val="0"/>
          <c:tx>
            <c:strRef>
              <c:f>Foglio1!$B$1</c:f>
              <c:strCache>
                <c:ptCount val="1"/>
                <c:pt idx="0">
                  <c:v>Vendite</c:v>
                </c:pt>
              </c:strCache>
            </c:strRef>
          </c:tx>
          <c:explosion val="25"/>
          <c:dPt>
            <c:idx val="0"/>
            <c:bubble3D val="0"/>
            <c:explosion val="14"/>
            <c:spPr>
              <a:solidFill>
                <a:srgbClr val="CC0000"/>
              </a:solidFill>
            </c:spPr>
            <c:extLst>
              <c:ext xmlns:c16="http://schemas.microsoft.com/office/drawing/2014/chart" uri="{C3380CC4-5D6E-409C-BE32-E72D297353CC}">
                <c16:uniqueId val="{00000001-1702-46C1-B99A-7070941E7313}"/>
              </c:ext>
            </c:extLst>
          </c:dPt>
          <c:dPt>
            <c:idx val="1"/>
            <c:bubble3D val="0"/>
            <c:explosion val="5"/>
            <c:spPr>
              <a:solidFill>
                <a:schemeClr val="tx1">
                  <a:lumMod val="75000"/>
                </a:schemeClr>
              </a:solidFill>
              <a:scene3d>
                <a:camera prst="orthographicFront"/>
                <a:lightRig rig="threePt" dir="t"/>
              </a:scene3d>
              <a:sp3d/>
            </c:spPr>
            <c:extLst>
              <c:ext xmlns:c16="http://schemas.microsoft.com/office/drawing/2014/chart" uri="{C3380CC4-5D6E-409C-BE32-E72D297353CC}">
                <c16:uniqueId val="{00000003-1702-46C1-B99A-7070941E7313}"/>
              </c:ext>
            </c:extLst>
          </c:dPt>
          <c:cat>
            <c:numRef>
              <c:f>Foglio1!$A$2:$A$3</c:f>
              <c:numCache>
                <c:formatCode>0%</c:formatCode>
                <c:ptCount val="2"/>
                <c:pt idx="0">
                  <c:v>5.000000000000001E-2</c:v>
                </c:pt>
                <c:pt idx="1">
                  <c:v>0.95000000000000007</c:v>
                </c:pt>
              </c:numCache>
            </c:numRef>
          </c:cat>
          <c:val>
            <c:numRef>
              <c:f>Foglio1!$B$2:$B$3</c:f>
              <c:numCache>
                <c:formatCode>General</c:formatCode>
                <c:ptCount val="2"/>
                <c:pt idx="0">
                  <c:v>5</c:v>
                </c:pt>
                <c:pt idx="1">
                  <c:v>95</c:v>
                </c:pt>
              </c:numCache>
            </c:numRef>
          </c:val>
          <c:extLst>
            <c:ext xmlns:c16="http://schemas.microsoft.com/office/drawing/2014/chart" uri="{C3380CC4-5D6E-409C-BE32-E72D297353CC}">
              <c16:uniqueId val="{00000004-1702-46C1-B99A-7070941E7313}"/>
            </c:ext>
          </c:extLst>
        </c:ser>
        <c:dLbls>
          <c:showLegendKey val="0"/>
          <c:showVal val="0"/>
          <c:showCatName val="0"/>
          <c:showSerName val="0"/>
          <c:showPercent val="0"/>
          <c:showBubbleSize val="0"/>
          <c:showLeaderLines val="0"/>
        </c:dLbls>
      </c:pie3DChart>
    </c:plotArea>
    <c:legend>
      <c:legendPos val="r"/>
      <c:legendEntry>
        <c:idx val="1"/>
        <c:delete val="1"/>
      </c:legendEntry>
      <c:layout>
        <c:manualLayout>
          <c:xMode val="edge"/>
          <c:yMode val="edge"/>
          <c:x val="0.6594676118824897"/>
          <c:y val="0.42316182003645431"/>
          <c:w val="0.12822703162180946"/>
          <c:h val="0.13209237588724854"/>
        </c:manualLayout>
      </c:layout>
      <c:overlay val="0"/>
      <c:txPr>
        <a:bodyPr/>
        <a:lstStyle/>
        <a:p>
          <a:pPr>
            <a:defRPr sz="900"/>
          </a:pPr>
          <a:endParaRPr lang="it-IT"/>
        </a:p>
      </c:txPr>
    </c:legend>
    <c:plotVisOnly val="1"/>
    <c:dispBlanksAs val="zero"/>
    <c:showDLblsOverMax val="0"/>
  </c:chart>
  <c:txPr>
    <a:bodyPr/>
    <a:lstStyle/>
    <a:p>
      <a:pPr>
        <a:defRPr sz="1800"/>
      </a:pPr>
      <a:endParaRPr lang="it-IT"/>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latin typeface="Arial" panose="020B0604020202020204" pitchFamily="34" charset="0"/>
                <a:cs typeface="Arial" panose="020B0604020202020204" pitchFamily="34" charset="0"/>
              </a:defRPr>
            </a:pPr>
            <a:r>
              <a:rPr lang="en-US" sz="1100" i="1" dirty="0">
                <a:latin typeface="Arial" panose="020B0604020202020204" pitchFamily="34" charset="0"/>
                <a:cs typeface="Arial" panose="020B0604020202020204" pitchFamily="34" charset="0"/>
              </a:rPr>
              <a:t>chance</a:t>
            </a:r>
            <a:r>
              <a:rPr lang="en-US" sz="1100" dirty="0">
                <a:latin typeface="Arial" panose="020B0604020202020204" pitchFamily="34" charset="0"/>
                <a:cs typeface="Arial" panose="020B0604020202020204" pitchFamily="34" charset="0"/>
              </a:rPr>
              <a:t> utile</a:t>
            </a:r>
          </a:p>
        </c:rich>
      </c:tx>
      <c:layout>
        <c:manualLayout>
          <c:xMode val="edge"/>
          <c:yMode val="edge"/>
          <c:x val="1.120416444956409E-2"/>
          <c:y val="3.1656026823230474E-2"/>
        </c:manualLayout>
      </c:layout>
      <c:overlay val="0"/>
    </c:title>
    <c:autoTitleDeleted val="0"/>
    <c:plotArea>
      <c:layout/>
      <c:lineChart>
        <c:grouping val="standard"/>
        <c:varyColors val="0"/>
        <c:ser>
          <c:idx val="0"/>
          <c:order val="0"/>
          <c:tx>
            <c:strRef>
              <c:f>Foglio1!$B$1</c:f>
              <c:strCache>
                <c:ptCount val="1"/>
                <c:pt idx="0">
                  <c:v>chance utile</c:v>
                </c:pt>
              </c:strCache>
            </c:strRef>
          </c:tx>
          <c:spPr>
            <a:ln>
              <a:solidFill>
                <a:srgbClr val="CC0000"/>
              </a:solidFill>
            </a:ln>
          </c:spPr>
          <c:marker>
            <c:symbol val="none"/>
          </c:marker>
          <c:dPt>
            <c:idx val="0"/>
            <c:marker>
              <c:symbol val="circle"/>
              <c:size val="5"/>
            </c:marker>
            <c:bubble3D val="0"/>
            <c:extLst>
              <c:ext xmlns:c16="http://schemas.microsoft.com/office/drawing/2014/chart" uri="{C3380CC4-5D6E-409C-BE32-E72D297353CC}">
                <c16:uniqueId val="{00000000-994A-4FEC-87F2-51997F7F468C}"/>
              </c:ext>
            </c:extLst>
          </c:dPt>
          <c:dPt>
            <c:idx val="1"/>
            <c:marker>
              <c:symbol val="circle"/>
              <c:size val="5"/>
            </c:marker>
            <c:bubble3D val="0"/>
            <c:spPr>
              <a:ln w="44450">
                <a:solidFill>
                  <a:srgbClr val="CC0000"/>
                </a:solidFill>
              </a:ln>
            </c:spPr>
            <c:extLst>
              <c:ext xmlns:c16="http://schemas.microsoft.com/office/drawing/2014/chart" uri="{C3380CC4-5D6E-409C-BE32-E72D297353CC}">
                <c16:uniqueId val="{00000002-994A-4FEC-87F2-51997F7F468C}"/>
              </c:ext>
            </c:extLst>
          </c:dPt>
          <c:dPt>
            <c:idx val="2"/>
            <c:marker>
              <c:symbol val="circle"/>
              <c:size val="5"/>
            </c:marker>
            <c:bubble3D val="0"/>
            <c:spPr>
              <a:ln w="44450">
                <a:solidFill>
                  <a:srgbClr val="CC0000"/>
                </a:solidFill>
              </a:ln>
            </c:spPr>
            <c:extLst>
              <c:ext xmlns:c16="http://schemas.microsoft.com/office/drawing/2014/chart" uri="{C3380CC4-5D6E-409C-BE32-E72D297353CC}">
                <c16:uniqueId val="{00000004-994A-4FEC-87F2-51997F7F468C}"/>
              </c:ext>
            </c:extLst>
          </c:dPt>
          <c:dPt>
            <c:idx val="3"/>
            <c:marker>
              <c:symbol val="circle"/>
              <c:size val="5"/>
            </c:marker>
            <c:bubble3D val="0"/>
            <c:spPr>
              <a:ln w="44450">
                <a:solidFill>
                  <a:srgbClr val="CC0000"/>
                </a:solidFill>
              </a:ln>
            </c:spPr>
            <c:extLst>
              <c:ext xmlns:c16="http://schemas.microsoft.com/office/drawing/2014/chart" uri="{C3380CC4-5D6E-409C-BE32-E72D297353CC}">
                <c16:uniqueId val="{00000006-994A-4FEC-87F2-51997F7F468C}"/>
              </c:ext>
            </c:extLst>
          </c:dPt>
          <c:cat>
            <c:numRef>
              <c:f>Foglio1!$A$2:$A$5</c:f>
              <c:numCache>
                <c:formatCode>General</c:formatCode>
                <c:ptCount val="4"/>
                <c:pt idx="0">
                  <c:v>5</c:v>
                </c:pt>
                <c:pt idx="1">
                  <c:v>10</c:v>
                </c:pt>
                <c:pt idx="2">
                  <c:v>20</c:v>
                </c:pt>
                <c:pt idx="3">
                  <c:v>25</c:v>
                </c:pt>
              </c:numCache>
            </c:numRef>
          </c:cat>
          <c:val>
            <c:numRef>
              <c:f>Foglio1!$B$2:$B$5</c:f>
              <c:numCache>
                <c:formatCode>#,##0.00</c:formatCode>
                <c:ptCount val="4"/>
                <c:pt idx="0">
                  <c:v>10000</c:v>
                </c:pt>
                <c:pt idx="1">
                  <c:v>5000</c:v>
                </c:pt>
                <c:pt idx="2">
                  <c:v>2500</c:v>
                </c:pt>
                <c:pt idx="3">
                  <c:v>2000</c:v>
                </c:pt>
              </c:numCache>
            </c:numRef>
          </c:val>
          <c:smooth val="0"/>
          <c:extLst>
            <c:ext xmlns:c16="http://schemas.microsoft.com/office/drawing/2014/chart" uri="{C3380CC4-5D6E-409C-BE32-E72D297353CC}">
              <c16:uniqueId val="{00000007-994A-4FEC-87F2-51997F7F468C}"/>
            </c:ext>
          </c:extLst>
        </c:ser>
        <c:dLbls>
          <c:showLegendKey val="0"/>
          <c:showVal val="0"/>
          <c:showCatName val="0"/>
          <c:showSerName val="0"/>
          <c:showPercent val="0"/>
          <c:showBubbleSize val="0"/>
        </c:dLbls>
        <c:smooth val="0"/>
        <c:axId val="123937152"/>
        <c:axId val="123938688"/>
      </c:lineChart>
      <c:catAx>
        <c:axId val="123937152"/>
        <c:scaling>
          <c:orientation val="minMax"/>
        </c:scaling>
        <c:delete val="0"/>
        <c:axPos val="b"/>
        <c:numFmt formatCode="General" sourceLinked="1"/>
        <c:majorTickMark val="out"/>
        <c:minorTickMark val="none"/>
        <c:tickLblPos val="nextTo"/>
        <c:txPr>
          <a:bodyPr/>
          <a:lstStyle/>
          <a:p>
            <a:pPr>
              <a:defRPr sz="1100">
                <a:latin typeface="Arial" panose="020B0604020202020204" pitchFamily="34" charset="0"/>
                <a:cs typeface="Arial" panose="020B0604020202020204" pitchFamily="34" charset="0"/>
              </a:defRPr>
            </a:pPr>
            <a:endParaRPr lang="it-IT"/>
          </a:p>
        </c:txPr>
        <c:crossAx val="123938688"/>
        <c:crosses val="autoZero"/>
        <c:auto val="1"/>
        <c:lblAlgn val="ctr"/>
        <c:lblOffset val="100"/>
        <c:noMultiLvlLbl val="0"/>
      </c:catAx>
      <c:valAx>
        <c:axId val="123938688"/>
        <c:scaling>
          <c:orientation val="minMax"/>
          <c:max val="11000"/>
          <c:min val="1000"/>
        </c:scaling>
        <c:delete val="0"/>
        <c:axPos val="l"/>
        <c:majorGridlines/>
        <c:numFmt formatCode="#,##0.00" sourceLinked="1"/>
        <c:majorTickMark val="out"/>
        <c:minorTickMark val="none"/>
        <c:tickLblPos val="nextTo"/>
        <c:txPr>
          <a:bodyPr/>
          <a:lstStyle/>
          <a:p>
            <a:pPr>
              <a:defRPr sz="1100">
                <a:latin typeface="Arial" panose="020B0604020202020204" pitchFamily="34" charset="0"/>
                <a:cs typeface="Arial" panose="020B0604020202020204" pitchFamily="34" charset="0"/>
              </a:defRPr>
            </a:pPr>
            <a:endParaRPr lang="it-IT"/>
          </a:p>
        </c:txPr>
        <c:crossAx val="123937152"/>
        <c:crosses val="autoZero"/>
        <c:crossBetween val="between"/>
      </c:valAx>
    </c:plotArea>
    <c:plotVisOnly val="1"/>
    <c:dispBlanksAs val="gap"/>
    <c:showDLblsOverMax val="0"/>
  </c:chart>
  <c:txPr>
    <a:bodyPr/>
    <a:lstStyle/>
    <a:p>
      <a:pPr>
        <a:defRPr sz="1800"/>
      </a:pPr>
      <a:endParaRPr lang="it-IT"/>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468077FC-4686-44EC-BD4F-885399DA3224}" type="datetimeFigureOut">
              <a:rPr lang="it-IT" smtClean="0"/>
              <a:t>05/05/2018</a:t>
            </a:fld>
            <a:endParaRPr lang="it-IT"/>
          </a:p>
        </p:txBody>
      </p:sp>
      <p:sp>
        <p:nvSpPr>
          <p:cNvPr id="4" name="Segnaposto piè di pagina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it-IT"/>
          </a:p>
        </p:txBody>
      </p:sp>
      <p:sp>
        <p:nvSpPr>
          <p:cNvPr id="5" name="Segnaposto numero diapositiva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EC78C3E1-9E92-49E2-8F27-C0F3A6CCA3C1}" type="slidenum">
              <a:rPr lang="it-IT" smtClean="0"/>
              <a:t>‹N›</a:t>
            </a:fld>
            <a:endParaRPr lang="it-IT"/>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50444" y="0"/>
            <a:ext cx="2945659" cy="496332"/>
          </a:xfrm>
          <a:prstGeom prst="rect">
            <a:avLst/>
          </a:prstGeom>
        </p:spPr>
        <p:txBody>
          <a:bodyPr vert="horz" lIns="91440" tIns="45720" rIns="91440" bIns="45720" rtlCol="0"/>
          <a:lstStyle>
            <a:lvl1pPr algn="r">
              <a:defRPr sz="1200"/>
            </a:lvl1pPr>
          </a:lstStyle>
          <a:p>
            <a:fld id="{792FC28C-DC77-4BD8-BFAD-A12B737BD005}" type="datetimeFigureOut">
              <a:rPr lang="it-IT" smtClean="0"/>
              <a:pPr/>
              <a:t>05/05/2018</a:t>
            </a:fld>
            <a:endParaRPr lang="it-IT"/>
          </a:p>
        </p:txBody>
      </p:sp>
      <p:sp>
        <p:nvSpPr>
          <p:cNvPr id="4" name="Segnaposto immagine diapositiva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50444" y="9428583"/>
            <a:ext cx="2945659" cy="496332"/>
          </a:xfrm>
          <a:prstGeom prst="rect">
            <a:avLst/>
          </a:prstGeom>
        </p:spPr>
        <p:txBody>
          <a:bodyPr vert="horz" lIns="91440" tIns="45720" rIns="91440" bIns="45720" rtlCol="0" anchor="b"/>
          <a:lstStyle>
            <a:lvl1pPr algn="r">
              <a:defRPr sz="1200"/>
            </a:lvl1pPr>
          </a:lstStyle>
          <a:p>
            <a:fld id="{B3BBCC4C-16E8-4B64-9084-BA075EAF0ADC}" type="slidenum">
              <a:rPr lang="it-IT" smtClean="0"/>
              <a:pPr/>
              <a:t>‹N›</a:t>
            </a:fld>
            <a:endParaRPr lang="it-IT"/>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3BBCC4C-16E8-4B64-9084-BA075EAF0ADC}" type="slidenum">
              <a:rPr lang="it-IT" smtClean="0"/>
              <a:pPr/>
              <a:t>1</a:t>
            </a:fld>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3BBCC4C-16E8-4B64-9084-BA075EAF0ADC}" type="slidenum">
              <a:rPr lang="it-IT" smtClean="0"/>
              <a:pPr/>
              <a:t>6</a:t>
            </a:fld>
            <a:endParaRPr lang="it-IT"/>
          </a:p>
        </p:txBody>
      </p:sp>
    </p:spTree>
    <p:extLst>
      <p:ext uri="{BB962C8B-B14F-4D97-AF65-F5344CB8AC3E}">
        <p14:creationId xmlns:p14="http://schemas.microsoft.com/office/powerpoint/2010/main" val="3864667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latin typeface="Arial" panose="020B0604020202020204" pitchFamily="34" charset="0"/>
                <a:cs typeface="Arial" panose="020B0604020202020204" pitchFamily="34" charset="0"/>
              </a:rPr>
              <a:t>A.N.A.C. </a:t>
            </a:r>
          </a:p>
          <a:p>
            <a:r>
              <a:rPr lang="it-IT" dirty="0">
                <a:latin typeface="Arial" panose="020B0604020202020204" pitchFamily="34" charset="0"/>
                <a:cs typeface="Arial" panose="020B0604020202020204" pitchFamily="34" charset="0"/>
              </a:rPr>
              <a:t>Ufficio Osservatorio Contratti Pubblici e Analisi Economiche</a:t>
            </a:r>
          </a:p>
          <a:p>
            <a:r>
              <a:rPr lang="it-IT" dirty="0">
                <a:latin typeface="Arial" panose="020B0604020202020204" pitchFamily="34" charset="0"/>
                <a:cs typeface="Arial" panose="020B0604020202020204" pitchFamily="34" charset="0"/>
              </a:rPr>
              <a:t>pubblicazione </a:t>
            </a:r>
          </a:p>
        </p:txBody>
      </p:sp>
      <p:sp>
        <p:nvSpPr>
          <p:cNvPr id="4" name="Segnaposto numero diapositiva 3"/>
          <p:cNvSpPr>
            <a:spLocks noGrp="1"/>
          </p:cNvSpPr>
          <p:nvPr>
            <p:ph type="sldNum" sz="quarter" idx="10"/>
          </p:nvPr>
        </p:nvSpPr>
        <p:spPr/>
        <p:txBody>
          <a:bodyPr/>
          <a:lstStyle/>
          <a:p>
            <a:fld id="{B3BBCC4C-16E8-4B64-9084-BA075EAF0ADC}" type="slidenum">
              <a:rPr lang="it-IT" smtClean="0"/>
              <a:pPr/>
              <a:t>9</a:t>
            </a:fld>
            <a:endParaRPr lang="it-IT"/>
          </a:p>
        </p:txBody>
      </p:sp>
    </p:spTree>
    <p:extLst>
      <p:ext uri="{BB962C8B-B14F-4D97-AF65-F5344CB8AC3E}">
        <p14:creationId xmlns:p14="http://schemas.microsoft.com/office/powerpoint/2010/main" val="28513868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latin typeface="Arial" panose="020B0604020202020204" pitchFamily="34" charset="0"/>
              <a:cs typeface="Arial" panose="020B0604020202020204" pitchFamily="34" charset="0"/>
            </a:endParaRPr>
          </a:p>
        </p:txBody>
      </p:sp>
      <p:sp>
        <p:nvSpPr>
          <p:cNvPr id="4" name="Segnaposto numero diapositiva 3"/>
          <p:cNvSpPr>
            <a:spLocks noGrp="1"/>
          </p:cNvSpPr>
          <p:nvPr>
            <p:ph type="sldNum" sz="quarter" idx="10"/>
          </p:nvPr>
        </p:nvSpPr>
        <p:spPr/>
        <p:txBody>
          <a:bodyPr/>
          <a:lstStyle/>
          <a:p>
            <a:fld id="{B3BBCC4C-16E8-4B64-9084-BA075EAF0ADC}" type="slidenum">
              <a:rPr lang="it-IT" smtClean="0"/>
              <a:pPr/>
              <a:t>10</a:t>
            </a:fld>
            <a:endParaRPr lang="it-IT"/>
          </a:p>
        </p:txBody>
      </p:sp>
    </p:spTree>
    <p:extLst>
      <p:ext uri="{BB962C8B-B14F-4D97-AF65-F5344CB8AC3E}">
        <p14:creationId xmlns:p14="http://schemas.microsoft.com/office/powerpoint/2010/main" val="12644461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latin typeface="Arial" panose="020B0604020202020204" pitchFamily="34" charset="0"/>
                <a:cs typeface="Arial" panose="020B0604020202020204" pitchFamily="34" charset="0"/>
              </a:rPr>
              <a:t>Art. 13, comma 6-</a:t>
            </a:r>
            <a:r>
              <a:rPr lang="it-IT" i="1" dirty="0">
                <a:latin typeface="Arial" panose="020B0604020202020204" pitchFamily="34" charset="0"/>
                <a:cs typeface="Arial" panose="020B0604020202020204" pitchFamily="34" charset="0"/>
              </a:rPr>
              <a:t>bis, </a:t>
            </a:r>
            <a:r>
              <a:rPr lang="it-IT" i="0" dirty="0">
                <a:latin typeface="Arial" panose="020B0604020202020204" pitchFamily="34" charset="0"/>
                <a:cs typeface="Arial" panose="020B0604020202020204" pitchFamily="34" charset="0"/>
              </a:rPr>
              <a:t>del</a:t>
            </a:r>
            <a:r>
              <a:rPr lang="it-IT" dirty="0">
                <a:latin typeface="Arial" panose="020B0604020202020204" pitchFamily="34" charset="0"/>
                <a:cs typeface="Arial" panose="020B0604020202020204" pitchFamily="34" charset="0"/>
              </a:rPr>
              <a:t> D.P.R. 30/05/2002 n. 115 (Testo Unico delle disposizioni legislative e regolamentari in materia di spese di giustizia) (si ricorda che il comma 6-</a:t>
            </a:r>
            <a:r>
              <a:rPr lang="it-IT" i="1" dirty="0">
                <a:latin typeface="Arial" panose="020B0604020202020204" pitchFamily="34" charset="0"/>
                <a:cs typeface="Arial" panose="020B0604020202020204" pitchFamily="34" charset="0"/>
              </a:rPr>
              <a:t>bis</a:t>
            </a:r>
            <a:r>
              <a:rPr lang="it-IT" dirty="0">
                <a:latin typeface="Arial" panose="020B0604020202020204" pitchFamily="34" charset="0"/>
                <a:cs typeface="Arial" panose="020B0604020202020204" pitchFamily="34" charset="0"/>
              </a:rPr>
              <a:t>.1. prevede che per ricorsi si intendono quello principale, quello incidentale ed i motivi aggiunti che introducono domande nuove).</a:t>
            </a:r>
          </a:p>
        </p:txBody>
      </p:sp>
      <p:sp>
        <p:nvSpPr>
          <p:cNvPr id="4" name="Segnaposto numero diapositiva 3"/>
          <p:cNvSpPr>
            <a:spLocks noGrp="1"/>
          </p:cNvSpPr>
          <p:nvPr>
            <p:ph type="sldNum" sz="quarter" idx="10"/>
          </p:nvPr>
        </p:nvSpPr>
        <p:spPr/>
        <p:txBody>
          <a:bodyPr/>
          <a:lstStyle/>
          <a:p>
            <a:fld id="{B3BBCC4C-16E8-4B64-9084-BA075EAF0ADC}" type="slidenum">
              <a:rPr lang="it-IT" smtClean="0"/>
              <a:pPr/>
              <a:t>11</a:t>
            </a:fld>
            <a:endParaRPr lang="it-IT"/>
          </a:p>
        </p:txBody>
      </p:sp>
    </p:spTree>
    <p:extLst>
      <p:ext uri="{BB962C8B-B14F-4D97-AF65-F5344CB8AC3E}">
        <p14:creationId xmlns:p14="http://schemas.microsoft.com/office/powerpoint/2010/main" val="2134879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D.M. 10/03/2014 n. 55 (come modificato dal D.M. 08/03/2018 n. 37, a decorrere dal 27/04/2018).</a:t>
            </a:r>
          </a:p>
        </p:txBody>
      </p:sp>
      <p:sp>
        <p:nvSpPr>
          <p:cNvPr id="4" name="Segnaposto numero diapositiva 3"/>
          <p:cNvSpPr>
            <a:spLocks noGrp="1"/>
          </p:cNvSpPr>
          <p:nvPr>
            <p:ph type="sldNum" sz="quarter" idx="10"/>
          </p:nvPr>
        </p:nvSpPr>
        <p:spPr/>
        <p:txBody>
          <a:bodyPr/>
          <a:lstStyle/>
          <a:p>
            <a:fld id="{B3BBCC4C-16E8-4B64-9084-BA075EAF0ADC}" type="slidenum">
              <a:rPr lang="it-IT" smtClean="0"/>
              <a:pPr/>
              <a:t>12</a:t>
            </a:fld>
            <a:endParaRPr lang="it-IT"/>
          </a:p>
        </p:txBody>
      </p:sp>
    </p:spTree>
    <p:extLst>
      <p:ext uri="{BB962C8B-B14F-4D97-AF65-F5344CB8AC3E}">
        <p14:creationId xmlns:p14="http://schemas.microsoft.com/office/powerpoint/2010/main" val="2633818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685347" y="1122363"/>
            <a:ext cx="7773308" cy="2387600"/>
          </a:xfrm>
        </p:spPr>
        <p:txBody>
          <a:bodyPr anchor="b">
            <a:normAutofit/>
          </a:bodyPr>
          <a:lstStyle>
            <a:lvl1pPr algn="ctr">
              <a:defRPr sz="4800"/>
            </a:lvl1pPr>
          </a:lstStyle>
          <a:p>
            <a:r>
              <a:rPr lang="it-IT"/>
              <a:t>Fare clic per modificare lo stile del titolo</a:t>
            </a:r>
            <a:endParaRPr lang="en-US" dirty="0"/>
          </a:p>
        </p:txBody>
      </p:sp>
      <p:sp>
        <p:nvSpPr>
          <p:cNvPr id="3" name="Subtitle 2"/>
          <p:cNvSpPr>
            <a:spLocks noGrp="1"/>
          </p:cNvSpPr>
          <p:nvPr>
            <p:ph type="subTitle" idx="1"/>
          </p:nvPr>
        </p:nvSpPr>
        <p:spPr>
          <a:xfrm>
            <a:off x="685347" y="3602038"/>
            <a:ext cx="777330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20B0A527-2A7B-4EE7-BE4F-BDE235A201E8}" type="datetime1">
              <a:rPr lang="it-IT" smtClean="0"/>
              <a:t>05/05/2018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34939169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8FF9B93D-7E7F-467C-89B6-A9F4B27371E2}" type="datetime1">
              <a:rPr lang="it-IT" smtClean="0"/>
              <a:t>05/05/2018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19633602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921933" y="657227"/>
            <a:ext cx="7300134" cy="2852737"/>
          </a:xfrm>
        </p:spPr>
        <p:txBody>
          <a:bodyPr anchor="b">
            <a:normAutofit/>
          </a:bodyPr>
          <a:lstStyle>
            <a:lvl1pPr>
              <a:defRPr sz="3400"/>
            </a:lvl1pPr>
          </a:lstStyle>
          <a:p>
            <a:r>
              <a:rPr lang="it-IT"/>
              <a:t>Fare clic per modificare lo stile del titolo</a:t>
            </a:r>
            <a:endParaRPr lang="en-US" dirty="0"/>
          </a:p>
        </p:txBody>
      </p:sp>
      <p:sp>
        <p:nvSpPr>
          <p:cNvPr id="3" name="Text Placeholder 2"/>
          <p:cNvSpPr>
            <a:spLocks noGrp="1"/>
          </p:cNvSpPr>
          <p:nvPr>
            <p:ph type="body" idx="1"/>
          </p:nvPr>
        </p:nvSpPr>
        <p:spPr>
          <a:xfrm>
            <a:off x="921933" y="3602039"/>
            <a:ext cx="7300134"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68947777-EEF2-4150-A241-41B0A00FA6AA}" type="datetime1">
              <a:rPr lang="it-IT" smtClean="0"/>
              <a:t>05/05/2018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2463608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a:xfrm>
            <a:off x="685347" y="609601"/>
            <a:ext cx="7765321" cy="1326321"/>
          </a:xfrm>
        </p:spPr>
        <p:txBody>
          <a:bodyPr/>
          <a:lstStyle/>
          <a:p>
            <a:r>
              <a:rPr lang="it-IT"/>
              <a:t>Fare clic per modificare lo stile del titolo</a:t>
            </a:r>
            <a:endParaRPr lang="en-US" dirty="0"/>
          </a:p>
        </p:txBody>
      </p:sp>
      <p:sp>
        <p:nvSpPr>
          <p:cNvPr id="3" name="Content Placeholder 2"/>
          <p:cNvSpPr>
            <a:spLocks noGrp="1"/>
          </p:cNvSpPr>
          <p:nvPr>
            <p:ph sz="half" idx="1"/>
          </p:nvPr>
        </p:nvSpPr>
        <p:spPr>
          <a:xfrm>
            <a:off x="685346" y="2088320"/>
            <a:ext cx="3829503" cy="3702881"/>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4630052" y="2088320"/>
            <a:ext cx="3820616" cy="3702881"/>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D958BDD9-3696-4B09-A82A-8EB5CA88B7E0}" type="datetime1">
              <a:rPr lang="it-IT" smtClean="0"/>
              <a:t>05/05/2018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1246466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685347" y="609601"/>
            <a:ext cx="7765321" cy="1325563"/>
          </a:xfrm>
        </p:spPr>
        <p:txBody>
          <a:bodyPr/>
          <a:lstStyle/>
          <a:p>
            <a:r>
              <a:rPr lang="it-IT"/>
              <a:t>Fare clic per modificare lo stile del titolo</a:t>
            </a:r>
            <a:endParaRPr lang="en-US" dirty="0"/>
          </a:p>
        </p:txBody>
      </p:sp>
      <p:sp>
        <p:nvSpPr>
          <p:cNvPr id="3" name="Text Placeholder 2"/>
          <p:cNvSpPr>
            <a:spLocks noGrp="1"/>
          </p:cNvSpPr>
          <p:nvPr>
            <p:ph type="body" idx="1"/>
          </p:nvPr>
        </p:nvSpPr>
        <p:spPr>
          <a:xfrm>
            <a:off x="915427" y="2088320"/>
            <a:ext cx="3600326"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Content Placeholder 3"/>
          <p:cNvSpPr>
            <a:spLocks noGrp="1"/>
          </p:cNvSpPr>
          <p:nvPr>
            <p:ph sz="half" idx="2"/>
          </p:nvPr>
        </p:nvSpPr>
        <p:spPr>
          <a:xfrm>
            <a:off x="685346" y="2912232"/>
            <a:ext cx="3830406" cy="287896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4859230" y="2088320"/>
            <a:ext cx="3591437"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Content Placeholder 5"/>
          <p:cNvSpPr>
            <a:spLocks noGrp="1"/>
          </p:cNvSpPr>
          <p:nvPr>
            <p:ph sz="quarter" idx="4"/>
          </p:nvPr>
        </p:nvSpPr>
        <p:spPr>
          <a:xfrm>
            <a:off x="4629150" y="2912232"/>
            <a:ext cx="3821518" cy="287896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BF4EDE42-338A-4E77-827F-47A5E96D9E1B}" type="datetime1">
              <a:rPr lang="it-IT" smtClean="0"/>
              <a:t>05/05/2018</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1567001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Date Placeholder 2"/>
          <p:cNvSpPr>
            <a:spLocks noGrp="1"/>
          </p:cNvSpPr>
          <p:nvPr>
            <p:ph type="dt" sz="half" idx="10"/>
          </p:nvPr>
        </p:nvSpPr>
        <p:spPr/>
        <p:txBody>
          <a:bodyPr/>
          <a:lstStyle/>
          <a:p>
            <a:fld id="{DCFAF1A7-40B3-4961-BD2F-6435ADF04F30}" type="datetime1">
              <a:rPr lang="it-IT" smtClean="0"/>
              <a:t>05/05/2018</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3950886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AC5F29-E7A4-4745-BE61-24AE0553BE4E}" type="datetime1">
              <a:rPr lang="it-IT" smtClean="0"/>
              <a:t>05/05/2018</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3445552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87921" y="609600"/>
            <a:ext cx="2949178" cy="2362200"/>
          </a:xfrm>
        </p:spPr>
        <p:txBody>
          <a:bodyPr anchor="b">
            <a:normAutofit/>
          </a:bodyPr>
          <a:lstStyle>
            <a:lvl1pPr>
              <a:defRPr sz="2800"/>
            </a:lvl1pPr>
          </a:lstStyle>
          <a:p>
            <a:r>
              <a:rPr lang="it-IT"/>
              <a:t>Fare clic per modificare lo stile del titolo</a:t>
            </a:r>
            <a:endParaRPr lang="en-US" dirty="0"/>
          </a:p>
        </p:txBody>
      </p:sp>
      <p:sp>
        <p:nvSpPr>
          <p:cNvPr id="3" name="Content Placeholder 2"/>
          <p:cNvSpPr>
            <a:spLocks noGrp="1"/>
          </p:cNvSpPr>
          <p:nvPr>
            <p:ph idx="1"/>
          </p:nvPr>
        </p:nvSpPr>
        <p:spPr>
          <a:xfrm>
            <a:off x="3808548" y="609600"/>
            <a:ext cx="4642119" cy="5181600"/>
          </a:xfrm>
        </p:spPr>
        <p:txBody>
          <a:bodyPr anchor="ct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687921" y="2971801"/>
            <a:ext cx="2949178"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C613A708-E9E2-4B25-9C78-76120DB0462F}" type="datetime1">
              <a:rPr lang="it-IT" smtClean="0"/>
              <a:t>05/05/2018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165657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87921" y="609600"/>
            <a:ext cx="4167603" cy="2362200"/>
          </a:xfrm>
        </p:spPr>
        <p:txBody>
          <a:bodyPr anchor="b">
            <a:normAutofit/>
          </a:bodyPr>
          <a:lstStyle>
            <a:lvl1pPr>
              <a:defRPr sz="3200"/>
            </a:lvl1pPr>
          </a:lstStyle>
          <a:p>
            <a:r>
              <a:rPr lang="it-IT"/>
              <a:t>Fare clic per modificare lo stile del titolo</a:t>
            </a:r>
            <a:endParaRPr lang="en-US" dirty="0"/>
          </a:p>
        </p:txBody>
      </p:sp>
      <p:sp>
        <p:nvSpPr>
          <p:cNvPr id="3" name="Picture Placeholder 2"/>
          <p:cNvSpPr>
            <a:spLocks noGrp="1" noChangeAspect="1"/>
          </p:cNvSpPr>
          <p:nvPr>
            <p:ph type="pic" idx="1"/>
          </p:nvPr>
        </p:nvSpPr>
        <p:spPr>
          <a:xfrm>
            <a:off x="5249932" y="758881"/>
            <a:ext cx="2966938"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685346" y="2971800"/>
            <a:ext cx="4171242"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E7F2207D-110F-4FC2-A59D-146228C625A3}" type="datetime1">
              <a:rPr lang="it-IT" smtClean="0"/>
              <a:t>05/05/2018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2397359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85355" y="4289373"/>
            <a:ext cx="7775673" cy="819355"/>
          </a:xfrm>
        </p:spPr>
        <p:txBody>
          <a:bodyPr anchor="b">
            <a:normAutofit/>
          </a:bodyPr>
          <a:lstStyle>
            <a:lvl1pPr>
              <a:defRPr sz="2800"/>
            </a:lvl1pPr>
          </a:lstStyle>
          <a:p>
            <a:r>
              <a:rPr lang="it-IT"/>
              <a:t>Fare clic per modificare lo stile del titolo</a:t>
            </a:r>
            <a:endParaRPr lang="en-US" dirty="0"/>
          </a:p>
        </p:txBody>
      </p:sp>
      <p:sp>
        <p:nvSpPr>
          <p:cNvPr id="3" name="Picture Placeholder 2"/>
          <p:cNvSpPr>
            <a:spLocks noGrp="1" noChangeAspect="1"/>
          </p:cNvSpPr>
          <p:nvPr>
            <p:ph type="pic" idx="1"/>
          </p:nvPr>
        </p:nvSpPr>
        <p:spPr>
          <a:xfrm>
            <a:off x="685355" y="621322"/>
            <a:ext cx="7775673"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685346" y="5108728"/>
            <a:ext cx="7774499"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5FD1D6E2-4DCB-44CA-881A-5DF97229D3CB}" type="datetime1">
              <a:rPr lang="it-IT" smtClean="0"/>
              <a:t>05/05/2018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486913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685346" y="609601"/>
            <a:ext cx="7765322" cy="3424859"/>
          </a:xfrm>
        </p:spPr>
        <p:txBody>
          <a:bodyPr anchor="ctr"/>
          <a:lstStyle>
            <a:lvl1pPr>
              <a:defRPr sz="3200"/>
            </a:lvl1pPr>
          </a:lstStyle>
          <a:p>
            <a:r>
              <a:rPr lang="it-IT"/>
              <a:t>Fare clic per modificare lo stile del titolo</a:t>
            </a:r>
            <a:endParaRPr lang="en-US" dirty="0"/>
          </a:p>
        </p:txBody>
      </p:sp>
      <p:sp>
        <p:nvSpPr>
          <p:cNvPr id="4" name="Text Placeholder 3"/>
          <p:cNvSpPr>
            <a:spLocks noGrp="1"/>
          </p:cNvSpPr>
          <p:nvPr>
            <p:ph type="body" sz="half" idx="2"/>
          </p:nvPr>
        </p:nvSpPr>
        <p:spPr>
          <a:xfrm>
            <a:off x="685347" y="4204820"/>
            <a:ext cx="776532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55186D6D-4C51-4842-9B83-5628C6FE39F7}" type="datetime1">
              <a:rPr lang="it-IT" smtClean="0"/>
              <a:t>05/05/2018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21491017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084659" y="609600"/>
            <a:ext cx="6977064" cy="2992904"/>
          </a:xfrm>
        </p:spPr>
        <p:txBody>
          <a:bodyPr anchor="ctr"/>
          <a:lstStyle>
            <a:lvl1pPr>
              <a:defRPr sz="3200"/>
            </a:lvl1pPr>
          </a:lstStyle>
          <a:p>
            <a:r>
              <a:rPr lang="it-IT"/>
              <a:t>Fare clic per modificare lo stile del titolo</a:t>
            </a:r>
            <a:endParaRPr lang="en-US" dirty="0"/>
          </a:p>
        </p:txBody>
      </p:sp>
      <p:sp>
        <p:nvSpPr>
          <p:cNvPr id="12" name="Text Placeholder 3"/>
          <p:cNvSpPr>
            <a:spLocks noGrp="1"/>
          </p:cNvSpPr>
          <p:nvPr>
            <p:ph type="body" sz="half" idx="13"/>
          </p:nvPr>
        </p:nvSpPr>
        <p:spPr>
          <a:xfrm>
            <a:off x="1290484" y="3610032"/>
            <a:ext cx="6564224"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4" name="Text Placeholder 3"/>
          <p:cNvSpPr>
            <a:spLocks noGrp="1"/>
          </p:cNvSpPr>
          <p:nvPr>
            <p:ph type="body" sz="half" idx="2"/>
          </p:nvPr>
        </p:nvSpPr>
        <p:spPr>
          <a:xfrm>
            <a:off x="685345" y="4204821"/>
            <a:ext cx="776532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AFCA23A6-AF17-481F-8550-DCC2558562E1}" type="datetime1">
              <a:rPr lang="it-IT" smtClean="0"/>
              <a:t>05/05/2018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83AB9B6-3283-443D-9817-42D6F0AD635E}" type="slidenum">
              <a:rPr lang="it-IT" smtClean="0"/>
              <a:pPr/>
              <a:t>‹N›</a:t>
            </a:fld>
            <a:endParaRPr lang="it-IT"/>
          </a:p>
        </p:txBody>
      </p:sp>
      <p:sp>
        <p:nvSpPr>
          <p:cNvPr id="10" name="TextBox 9"/>
          <p:cNvSpPr txBox="1"/>
          <p:nvPr/>
        </p:nvSpPr>
        <p:spPr>
          <a:xfrm>
            <a:off x="505245" y="641749"/>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946721" y="3073376"/>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4821629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685355" y="2126943"/>
            <a:ext cx="7766495" cy="2511835"/>
          </a:xfrm>
        </p:spPr>
        <p:txBody>
          <a:bodyPr anchor="b"/>
          <a:lstStyle>
            <a:lvl1pPr>
              <a:defRPr sz="3200"/>
            </a:lvl1pPr>
          </a:lstStyle>
          <a:p>
            <a:r>
              <a:rPr lang="it-IT"/>
              <a:t>Fare clic per modificare lo stile del titolo</a:t>
            </a:r>
            <a:endParaRPr lang="en-US" dirty="0"/>
          </a:p>
        </p:txBody>
      </p:sp>
      <p:sp>
        <p:nvSpPr>
          <p:cNvPr id="4" name="Text Placeholder 3"/>
          <p:cNvSpPr>
            <a:spLocks noGrp="1"/>
          </p:cNvSpPr>
          <p:nvPr>
            <p:ph type="body" sz="half" idx="2"/>
          </p:nvPr>
        </p:nvSpPr>
        <p:spPr>
          <a:xfrm>
            <a:off x="685346" y="4650556"/>
            <a:ext cx="776532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6F1168DE-4C32-46DB-AE16-8412C9824D1A}" type="datetime1">
              <a:rPr lang="it-IT" smtClean="0"/>
              <a:t>05/05/2018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26908734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
    <p:spTree>
      <p:nvGrpSpPr>
        <p:cNvPr id="1" name=""/>
        <p:cNvGrpSpPr/>
        <p:nvPr/>
      </p:nvGrpSpPr>
      <p:grpSpPr>
        <a:xfrm>
          <a:off x="0" y="0"/>
          <a:ext cx="0" cy="0"/>
          <a:chOff x="0" y="0"/>
          <a:chExt cx="0" cy="0"/>
        </a:xfrm>
      </p:grpSpPr>
      <p:sp>
        <p:nvSpPr>
          <p:cNvPr id="15" name="Title 1"/>
          <p:cNvSpPr>
            <a:spLocks noGrp="1"/>
          </p:cNvSpPr>
          <p:nvPr>
            <p:ph type="title"/>
          </p:nvPr>
        </p:nvSpPr>
        <p:spPr>
          <a:xfrm>
            <a:off x="685345" y="609601"/>
            <a:ext cx="7765322" cy="1325563"/>
          </a:xfrm>
        </p:spPr>
        <p:txBody>
          <a:bodyPr/>
          <a:lstStyle/>
          <a:p>
            <a:r>
              <a:rPr lang="it-IT"/>
              <a:t>Fare clic per modificare lo stile del titolo</a:t>
            </a:r>
            <a:endParaRPr lang="en-US" dirty="0"/>
          </a:p>
        </p:txBody>
      </p:sp>
      <p:sp>
        <p:nvSpPr>
          <p:cNvPr id="7" name="Text Placeholder 2"/>
          <p:cNvSpPr>
            <a:spLocks noGrp="1"/>
          </p:cNvSpPr>
          <p:nvPr>
            <p:ph type="body" idx="1"/>
          </p:nvPr>
        </p:nvSpPr>
        <p:spPr>
          <a:xfrm>
            <a:off x="685346" y="2088320"/>
            <a:ext cx="2474217"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8" name="Text Placeholder 3"/>
          <p:cNvSpPr>
            <a:spLocks noGrp="1"/>
          </p:cNvSpPr>
          <p:nvPr>
            <p:ph type="body" sz="half" idx="15"/>
          </p:nvPr>
        </p:nvSpPr>
        <p:spPr>
          <a:xfrm>
            <a:off x="685346" y="2911624"/>
            <a:ext cx="2474217"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a:t>
            </a:r>
          </a:p>
        </p:txBody>
      </p:sp>
      <p:sp>
        <p:nvSpPr>
          <p:cNvPr id="9" name="Text Placeholder 4"/>
          <p:cNvSpPr>
            <a:spLocks noGrp="1"/>
          </p:cNvSpPr>
          <p:nvPr>
            <p:ph type="body" sz="quarter" idx="3"/>
          </p:nvPr>
        </p:nvSpPr>
        <p:spPr>
          <a:xfrm>
            <a:off x="3333658" y="2088320"/>
            <a:ext cx="2473919"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10" name="Text Placeholder 3"/>
          <p:cNvSpPr>
            <a:spLocks noGrp="1"/>
          </p:cNvSpPr>
          <p:nvPr>
            <p:ph type="body" sz="half" idx="16"/>
          </p:nvPr>
        </p:nvSpPr>
        <p:spPr>
          <a:xfrm>
            <a:off x="3333659" y="2911624"/>
            <a:ext cx="247486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a:t>
            </a:r>
          </a:p>
        </p:txBody>
      </p:sp>
      <p:sp>
        <p:nvSpPr>
          <p:cNvPr id="11" name="Text Placeholder 4"/>
          <p:cNvSpPr>
            <a:spLocks noGrp="1"/>
          </p:cNvSpPr>
          <p:nvPr>
            <p:ph type="body" sz="quarter" idx="13"/>
          </p:nvPr>
        </p:nvSpPr>
        <p:spPr>
          <a:xfrm>
            <a:off x="5979974" y="2088320"/>
            <a:ext cx="246840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12" name="Text Placeholder 3"/>
          <p:cNvSpPr>
            <a:spLocks noGrp="1"/>
          </p:cNvSpPr>
          <p:nvPr>
            <p:ph type="body" sz="half" idx="17"/>
          </p:nvPr>
        </p:nvSpPr>
        <p:spPr>
          <a:xfrm>
            <a:off x="5982260" y="2911624"/>
            <a:ext cx="2468408"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a:t>
            </a:r>
          </a:p>
        </p:txBody>
      </p:sp>
      <p:sp>
        <p:nvSpPr>
          <p:cNvPr id="3" name="Date Placeholder 2"/>
          <p:cNvSpPr>
            <a:spLocks noGrp="1"/>
          </p:cNvSpPr>
          <p:nvPr>
            <p:ph type="dt" sz="half" idx="10"/>
          </p:nvPr>
        </p:nvSpPr>
        <p:spPr/>
        <p:txBody>
          <a:bodyPr/>
          <a:lstStyle/>
          <a:p>
            <a:fld id="{70A35B05-7401-4A5C-A712-3FD1D6C47EA5}" type="datetime1">
              <a:rPr lang="it-IT" smtClean="0"/>
              <a:t>05/05/2018</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15326469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 immagine">
    <p:spTree>
      <p:nvGrpSpPr>
        <p:cNvPr id="1" name=""/>
        <p:cNvGrpSpPr/>
        <p:nvPr/>
      </p:nvGrpSpPr>
      <p:grpSpPr>
        <a:xfrm>
          <a:off x="0" y="0"/>
          <a:ext cx="0" cy="0"/>
          <a:chOff x="0" y="0"/>
          <a:chExt cx="0" cy="0"/>
        </a:xfrm>
      </p:grpSpPr>
      <p:sp>
        <p:nvSpPr>
          <p:cNvPr id="30" name="Title 1"/>
          <p:cNvSpPr>
            <a:spLocks noGrp="1"/>
          </p:cNvSpPr>
          <p:nvPr>
            <p:ph type="title"/>
          </p:nvPr>
        </p:nvSpPr>
        <p:spPr>
          <a:xfrm>
            <a:off x="685346" y="609601"/>
            <a:ext cx="7765322" cy="1325563"/>
          </a:xfrm>
        </p:spPr>
        <p:txBody>
          <a:bodyPr/>
          <a:lstStyle/>
          <a:p>
            <a:r>
              <a:rPr lang="it-IT"/>
              <a:t>Fare clic per modificare lo stile del titolo</a:t>
            </a:r>
            <a:endParaRPr lang="en-US" dirty="0"/>
          </a:p>
        </p:txBody>
      </p:sp>
      <p:sp>
        <p:nvSpPr>
          <p:cNvPr id="19" name="Text Placeholder 2"/>
          <p:cNvSpPr>
            <a:spLocks noGrp="1"/>
          </p:cNvSpPr>
          <p:nvPr>
            <p:ph type="body" idx="1"/>
          </p:nvPr>
        </p:nvSpPr>
        <p:spPr>
          <a:xfrm>
            <a:off x="685347" y="3989147"/>
            <a:ext cx="2474216"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20" name="Picture Placeholder 2"/>
          <p:cNvSpPr>
            <a:spLocks noGrp="1" noChangeAspect="1"/>
          </p:cNvSpPr>
          <p:nvPr>
            <p:ph type="pic" idx="15"/>
          </p:nvPr>
        </p:nvSpPr>
        <p:spPr>
          <a:xfrm>
            <a:off x="819015" y="2092235"/>
            <a:ext cx="2205038"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1" name="Text Placeholder 3"/>
          <p:cNvSpPr>
            <a:spLocks noGrp="1"/>
          </p:cNvSpPr>
          <p:nvPr>
            <p:ph type="body" sz="half" idx="18"/>
          </p:nvPr>
        </p:nvSpPr>
        <p:spPr>
          <a:xfrm>
            <a:off x="685347" y="4565409"/>
            <a:ext cx="2474216" cy="122579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a:t>
            </a:r>
          </a:p>
        </p:txBody>
      </p:sp>
      <p:sp>
        <p:nvSpPr>
          <p:cNvPr id="22" name="Text Placeholder 4"/>
          <p:cNvSpPr>
            <a:spLocks noGrp="1"/>
          </p:cNvSpPr>
          <p:nvPr>
            <p:ph type="body" sz="quarter" idx="3"/>
          </p:nvPr>
        </p:nvSpPr>
        <p:spPr>
          <a:xfrm>
            <a:off x="3332026" y="3989147"/>
            <a:ext cx="2474237"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23" name="Picture Placeholder 2"/>
          <p:cNvSpPr>
            <a:spLocks noGrp="1" noChangeAspect="1"/>
          </p:cNvSpPr>
          <p:nvPr>
            <p:ph type="pic" idx="21"/>
          </p:nvPr>
        </p:nvSpPr>
        <p:spPr>
          <a:xfrm>
            <a:off x="3426747" y="2092235"/>
            <a:ext cx="2197894"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4" name="Text Placeholder 3"/>
          <p:cNvSpPr>
            <a:spLocks noGrp="1"/>
          </p:cNvSpPr>
          <p:nvPr>
            <p:ph type="body" sz="half" idx="19"/>
          </p:nvPr>
        </p:nvSpPr>
        <p:spPr>
          <a:xfrm>
            <a:off x="3331011" y="4565408"/>
            <a:ext cx="2475252" cy="122579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a:t>
            </a:r>
          </a:p>
        </p:txBody>
      </p:sp>
      <p:sp>
        <p:nvSpPr>
          <p:cNvPr id="25" name="Text Placeholder 4"/>
          <p:cNvSpPr>
            <a:spLocks noGrp="1"/>
          </p:cNvSpPr>
          <p:nvPr>
            <p:ph type="body" sz="quarter" idx="13"/>
          </p:nvPr>
        </p:nvSpPr>
        <p:spPr>
          <a:xfrm>
            <a:off x="5980067" y="3989147"/>
            <a:ext cx="246742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26" name="Picture Placeholder 2"/>
          <p:cNvSpPr>
            <a:spLocks noGrp="1" noChangeAspect="1"/>
          </p:cNvSpPr>
          <p:nvPr>
            <p:ph type="pic" idx="22"/>
          </p:nvPr>
        </p:nvSpPr>
        <p:spPr>
          <a:xfrm>
            <a:off x="6114603" y="2092235"/>
            <a:ext cx="219908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7" name="Text Placeholder 3"/>
          <p:cNvSpPr>
            <a:spLocks noGrp="1"/>
          </p:cNvSpPr>
          <p:nvPr>
            <p:ph type="body" sz="half" idx="20"/>
          </p:nvPr>
        </p:nvSpPr>
        <p:spPr>
          <a:xfrm>
            <a:off x="5979973" y="4565410"/>
            <a:ext cx="2470694" cy="122579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a:t>
            </a:r>
          </a:p>
        </p:txBody>
      </p:sp>
      <p:sp>
        <p:nvSpPr>
          <p:cNvPr id="3" name="Date Placeholder 2"/>
          <p:cNvSpPr>
            <a:spLocks noGrp="1"/>
          </p:cNvSpPr>
          <p:nvPr>
            <p:ph type="dt" sz="half" idx="10"/>
          </p:nvPr>
        </p:nvSpPr>
        <p:spPr/>
        <p:txBody>
          <a:bodyPr/>
          <a:lstStyle/>
          <a:p>
            <a:fld id="{4DA47076-7A2D-48B8-B495-C74D843EE915}" type="datetime1">
              <a:rPr lang="it-IT" smtClean="0"/>
              <a:t>05/05/2018</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30461969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Vertical Text Placeholder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0C88A555-8402-4E28-84BB-60F0575F0D10}" type="datetime1">
              <a:rPr lang="it-IT" smtClean="0"/>
              <a:t>05/05/2018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4334587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609600"/>
            <a:ext cx="1906993" cy="5181601"/>
          </a:xfrm>
        </p:spPr>
        <p:txBody>
          <a:bodyPr vert="eaVert"/>
          <a:lstStyle>
            <a:lvl1pPr algn="l">
              <a:defRPr/>
            </a:lvl1pPr>
          </a:lstStyle>
          <a:p>
            <a:r>
              <a:rPr lang="it-IT"/>
              <a:t>Fare clic per modificare lo stile del titolo</a:t>
            </a:r>
            <a:endParaRPr lang="en-US" dirty="0"/>
          </a:p>
        </p:txBody>
      </p:sp>
      <p:sp>
        <p:nvSpPr>
          <p:cNvPr id="3" name="Vertical Text Placeholder 2"/>
          <p:cNvSpPr>
            <a:spLocks noGrp="1"/>
          </p:cNvSpPr>
          <p:nvPr>
            <p:ph type="body" orient="vert" idx="1"/>
          </p:nvPr>
        </p:nvSpPr>
        <p:spPr>
          <a:xfrm>
            <a:off x="685346" y="609600"/>
            <a:ext cx="5744029" cy="5181601"/>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979C31AA-42A2-4CB0-A221-72EF8C3054A9}" type="datetime1">
              <a:rPr lang="it-IT" smtClean="0"/>
              <a:t>05/05/2018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83AB9B6-3283-443D-9817-42D6F0AD635E}" type="slidenum">
              <a:rPr lang="it-IT" smtClean="0"/>
              <a:pPr/>
              <a:t>‹N›</a:t>
            </a:fld>
            <a:endParaRPr lang="it-IT"/>
          </a:p>
        </p:txBody>
      </p:sp>
    </p:spTree>
    <p:extLst>
      <p:ext uri="{BB962C8B-B14F-4D97-AF65-F5344CB8AC3E}">
        <p14:creationId xmlns:p14="http://schemas.microsoft.com/office/powerpoint/2010/main" val="3904261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347" y="609601"/>
            <a:ext cx="7765321" cy="1326321"/>
          </a:xfrm>
          <a:prstGeom prst="rect">
            <a:avLst/>
          </a:prstGeom>
        </p:spPr>
        <p:txBody>
          <a:bodyPr vert="horz" lIns="91440" tIns="45720" rIns="91440" bIns="45720" rtlCol="0" anchor="ctr">
            <a:normAutofit/>
          </a:bodyPr>
          <a:lstStyle/>
          <a:p>
            <a:r>
              <a:rPr lang="it-IT"/>
              <a:t>Fare clic per modificare lo stile del titolo</a:t>
            </a:r>
            <a:endParaRPr lang="en-US" dirty="0"/>
          </a:p>
        </p:txBody>
      </p:sp>
      <p:sp>
        <p:nvSpPr>
          <p:cNvPr id="3" name="Text Placeholder 2"/>
          <p:cNvSpPr>
            <a:spLocks noGrp="1"/>
          </p:cNvSpPr>
          <p:nvPr>
            <p:ph type="body" idx="1"/>
          </p:nvPr>
        </p:nvSpPr>
        <p:spPr>
          <a:xfrm>
            <a:off x="685346" y="2096064"/>
            <a:ext cx="7765322" cy="3695136"/>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5759052" y="5883276"/>
            <a:ext cx="20574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A30B100B-40FE-4CBA-BD0B-100D1EF403CB}" type="datetime1">
              <a:rPr lang="it-IT" smtClean="0"/>
              <a:t>05/05/2018</a:t>
            </a:fld>
            <a:endParaRPr lang="it-IT"/>
          </a:p>
        </p:txBody>
      </p:sp>
      <p:sp>
        <p:nvSpPr>
          <p:cNvPr id="5" name="Footer Placeholder 4"/>
          <p:cNvSpPr>
            <a:spLocks noGrp="1"/>
          </p:cNvSpPr>
          <p:nvPr>
            <p:ph type="ftr" sz="quarter" idx="3"/>
          </p:nvPr>
        </p:nvSpPr>
        <p:spPr>
          <a:xfrm>
            <a:off x="685346" y="5883276"/>
            <a:ext cx="5004649"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7885509" y="5883276"/>
            <a:ext cx="565159"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83AB9B6-3283-443D-9817-42D6F0AD635E}" type="slidenum">
              <a:rPr lang="it-IT" smtClean="0"/>
              <a:pPr/>
              <a:t>‹N›</a:t>
            </a:fld>
            <a:endParaRPr lang="it-IT"/>
          </a:p>
        </p:txBody>
      </p:sp>
    </p:spTree>
    <p:extLst>
      <p:ext uri="{BB962C8B-B14F-4D97-AF65-F5344CB8AC3E}">
        <p14:creationId xmlns:p14="http://schemas.microsoft.com/office/powerpoint/2010/main" val="1142983940"/>
      </p:ext>
    </p:extLst>
  </p:cSld>
  <p:clrMap bg1="dk1" tx1="lt1" bg2="dk2" tx2="lt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 id="2147483791" r:id="rId17"/>
  </p:sldLayoutIdLst>
  <p:hf hdr="0" ftr="0" dt="0"/>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349169" y="1324268"/>
            <a:ext cx="8305800" cy="1656184"/>
          </a:xfrm>
        </p:spPr>
        <p:txBody>
          <a:bodyPr>
            <a:normAutofit/>
          </a:bodyPr>
          <a:lstStyle/>
          <a:p>
            <a:pPr algn="ctr"/>
            <a:r>
              <a:rPr lang="it-IT" sz="2800" b="0" cap="none" dirty="0">
                <a:ln w="0"/>
                <a:solidFill>
                  <a:srgbClr val="CC000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Codice dei contratti pubblici e contrasti applicativi: questioni sostanziali e processuali.</a:t>
            </a:r>
            <a:br>
              <a:rPr lang="it-IT" sz="2800" b="0" cap="none" dirty="0">
                <a:ln w="0"/>
                <a:solidFill>
                  <a:srgbClr val="CC000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br>
            <a:r>
              <a:rPr lang="it-IT" sz="2800" b="0" cap="none" dirty="0">
                <a:ln w="0"/>
                <a:solidFill>
                  <a:srgbClr val="CC000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Rito Super Accelerato.</a:t>
            </a:r>
          </a:p>
        </p:txBody>
      </p:sp>
      <p:sp>
        <p:nvSpPr>
          <p:cNvPr id="3" name="Sottotitolo 2"/>
          <p:cNvSpPr>
            <a:spLocks noGrp="1"/>
          </p:cNvSpPr>
          <p:nvPr>
            <p:ph type="subTitle" idx="1"/>
          </p:nvPr>
        </p:nvSpPr>
        <p:spPr>
          <a:xfrm>
            <a:off x="1187624" y="1988840"/>
            <a:ext cx="7448872" cy="1944216"/>
          </a:xfrm>
        </p:spPr>
        <p:txBody>
          <a:bodyPr>
            <a:noAutofit/>
          </a:bodyPr>
          <a:lstStyle/>
          <a:p>
            <a:r>
              <a:rPr lang="it-IT" sz="2000" dirty="0">
                <a:solidFill>
                  <a:schemeClr val="bg1">
                    <a:lumMod val="85000"/>
                    <a:lumOff val="15000"/>
                  </a:schemeClr>
                </a:solidFill>
                <a:latin typeface="Arial" panose="020B0604020202020204" pitchFamily="34" charset="0"/>
                <a:cs typeface="Arial" panose="020B0604020202020204" pitchFamily="34" charset="0"/>
              </a:rPr>
              <a:t> </a:t>
            </a:r>
          </a:p>
        </p:txBody>
      </p:sp>
      <p:sp>
        <p:nvSpPr>
          <p:cNvPr id="5" name="CasellaDiTesto 4"/>
          <p:cNvSpPr txBox="1"/>
          <p:nvPr/>
        </p:nvSpPr>
        <p:spPr>
          <a:xfrm>
            <a:off x="683568" y="5517232"/>
            <a:ext cx="5256584" cy="369332"/>
          </a:xfrm>
          <a:prstGeom prst="rect">
            <a:avLst/>
          </a:prstGeom>
          <a:noFill/>
        </p:spPr>
        <p:txBody>
          <a:bodyPr wrap="square" rtlCol="0">
            <a:spAutoFit/>
          </a:bodyPr>
          <a:lstStyle/>
          <a:p>
            <a:endParaRPr lang="it-IT" i="1" dirty="0">
              <a:solidFill>
                <a:schemeClr val="bg1">
                  <a:lumMod val="85000"/>
                  <a:lumOff val="15000"/>
                </a:schemeClr>
              </a:solidFill>
            </a:endParaRPr>
          </a:p>
        </p:txBody>
      </p:sp>
      <p:sp>
        <p:nvSpPr>
          <p:cNvPr id="7" name="CasellaDiTesto 6"/>
          <p:cNvSpPr txBox="1"/>
          <p:nvPr/>
        </p:nvSpPr>
        <p:spPr>
          <a:xfrm>
            <a:off x="1979712" y="3222025"/>
            <a:ext cx="5328592" cy="2031325"/>
          </a:xfrm>
          <a:prstGeom prst="rect">
            <a:avLst/>
          </a:prstGeom>
          <a:noFill/>
        </p:spPr>
        <p:txBody>
          <a:bodyPr wrap="square" rtlCol="0">
            <a:spAutoFit/>
          </a:bodyPr>
          <a:lstStyle/>
          <a:p>
            <a:pPr algn="ctr"/>
            <a:endParaRPr lang="it-IT" sz="2400" dirty="0">
              <a:solidFill>
                <a:srgbClr val="CC0000"/>
              </a:solidFill>
              <a:latin typeface="Arial" panose="020B0604020202020204" pitchFamily="34" charset="0"/>
              <a:cs typeface="Arial" panose="020B0604020202020204" pitchFamily="34" charset="0"/>
            </a:endParaRPr>
          </a:p>
          <a:p>
            <a:pPr algn="ctr"/>
            <a:r>
              <a:rPr lang="it-IT" sz="2400" dirty="0">
                <a:solidFill>
                  <a:srgbClr val="CC0000"/>
                </a:solidFill>
                <a:latin typeface="Arial" panose="020B0604020202020204" pitchFamily="34" charset="0"/>
                <a:cs typeface="Arial" panose="020B0604020202020204" pitchFamily="34" charset="0"/>
              </a:rPr>
              <a:t>Avv. Marco </a:t>
            </a:r>
            <a:r>
              <a:rPr lang="it-IT" sz="2400" dirty="0" err="1">
                <a:solidFill>
                  <a:srgbClr val="CC0000"/>
                </a:solidFill>
                <a:latin typeface="Arial" panose="020B0604020202020204" pitchFamily="34" charset="0"/>
                <a:cs typeface="Arial" panose="020B0604020202020204" pitchFamily="34" charset="0"/>
              </a:rPr>
              <a:t>Bertazzolo</a:t>
            </a:r>
            <a:endParaRPr lang="it-IT" sz="2400" dirty="0">
              <a:solidFill>
                <a:srgbClr val="CC0000"/>
              </a:solidFill>
              <a:latin typeface="Arial" panose="020B0604020202020204" pitchFamily="34" charset="0"/>
              <a:cs typeface="Arial" panose="020B0604020202020204" pitchFamily="34" charset="0"/>
            </a:endParaRPr>
          </a:p>
          <a:p>
            <a:pPr algn="ctr"/>
            <a:endParaRPr lang="it-IT" sz="2400" dirty="0">
              <a:solidFill>
                <a:srgbClr val="CC0000"/>
              </a:solidFill>
              <a:latin typeface="Arial" panose="020B0604020202020204" pitchFamily="34" charset="0"/>
              <a:cs typeface="Arial" panose="020B0604020202020204" pitchFamily="34" charset="0"/>
            </a:endParaRPr>
          </a:p>
          <a:p>
            <a:pPr algn="ctr"/>
            <a:endParaRPr lang="it-IT" dirty="0">
              <a:solidFill>
                <a:srgbClr val="CC0000"/>
              </a:solidFill>
              <a:latin typeface="Arial" panose="020B0604020202020204" pitchFamily="34" charset="0"/>
              <a:cs typeface="Arial" panose="020B0604020202020204" pitchFamily="34" charset="0"/>
            </a:endParaRPr>
          </a:p>
          <a:p>
            <a:pPr algn="ctr"/>
            <a:endParaRPr lang="it-IT" dirty="0">
              <a:solidFill>
                <a:srgbClr val="CC0000"/>
              </a:solidFill>
              <a:latin typeface="Arial" panose="020B0604020202020204" pitchFamily="34" charset="0"/>
              <a:cs typeface="Arial" panose="020B0604020202020204" pitchFamily="34" charset="0"/>
            </a:endParaRPr>
          </a:p>
          <a:p>
            <a:pPr algn="ctr"/>
            <a:endParaRPr lang="it-IT" dirty="0">
              <a:solidFill>
                <a:srgbClr val="CC0000"/>
              </a:solidFill>
              <a:latin typeface="Arial" panose="020B0604020202020204" pitchFamily="34" charset="0"/>
              <a:cs typeface="Arial" panose="020B0604020202020204" pitchFamily="34" charset="0"/>
            </a:endParaRPr>
          </a:p>
        </p:txBody>
      </p:sp>
      <p:pic>
        <p:nvPicPr>
          <p:cNvPr id="4" name="Immagine 3">
            <a:extLst>
              <a:ext uri="{FF2B5EF4-FFF2-40B4-BE49-F238E27FC236}">
                <a16:creationId xmlns:a16="http://schemas.microsoft.com/office/drawing/2014/main" id="{C05302AD-6D0D-48C0-B439-826E2BD726BC}"/>
              </a:ext>
            </a:extLst>
          </p:cNvPr>
          <p:cNvPicPr>
            <a:picLocks noChangeAspect="1"/>
          </p:cNvPicPr>
          <p:nvPr/>
        </p:nvPicPr>
        <p:blipFill>
          <a:blip r:embed="rId3" cstate="print"/>
          <a:stretch>
            <a:fillRect/>
          </a:stretch>
        </p:blipFill>
        <p:spPr>
          <a:xfrm>
            <a:off x="3779912" y="4198534"/>
            <a:ext cx="1838176" cy="1527269"/>
          </a:xfrm>
          <a:prstGeom prst="rect">
            <a:avLst/>
          </a:prstGeom>
        </p:spPr>
      </p:pic>
      <p:sp>
        <p:nvSpPr>
          <p:cNvPr id="9" name="Segnaposto numero diapositiva 8"/>
          <p:cNvSpPr>
            <a:spLocks noGrp="1"/>
          </p:cNvSpPr>
          <p:nvPr>
            <p:ph type="sldNum" sz="quarter" idx="12"/>
          </p:nvPr>
        </p:nvSpPr>
        <p:spPr/>
        <p:txBody>
          <a:bodyPr/>
          <a:lstStyle/>
          <a:p>
            <a:fld id="{B83AB9B6-3283-443D-9817-42D6F0AD635E}" type="slidenum">
              <a:rPr lang="it-IT" smtClean="0"/>
              <a:pPr/>
              <a:t>1</a:t>
            </a:fld>
            <a:endParaRPr lang="it-IT"/>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C7876C1-287A-4661-9F4A-8A0D2642C300}"/>
              </a:ext>
            </a:extLst>
          </p:cNvPr>
          <p:cNvSpPr>
            <a:spLocks noGrp="1"/>
          </p:cNvSpPr>
          <p:nvPr>
            <p:ph type="title"/>
          </p:nvPr>
        </p:nvSpPr>
        <p:spPr/>
        <p:txBody>
          <a:bodyPr>
            <a:normAutofit/>
          </a:bodyPr>
          <a:lstStyle/>
          <a:p>
            <a:r>
              <a:rPr lang="it-IT" sz="2800" cap="none" dirty="0">
                <a:latin typeface="Arial" panose="020B0604020202020204" pitchFamily="34" charset="0"/>
                <a:cs typeface="Arial" panose="020B0604020202020204" pitchFamily="34" charset="0"/>
              </a:rPr>
              <a:t>L’art. 204 (ricorsi giurisdizionali)</a:t>
            </a:r>
            <a:br>
              <a:rPr lang="it-IT" sz="2800" cap="none" dirty="0">
                <a:latin typeface="Arial" panose="020B0604020202020204" pitchFamily="34" charset="0"/>
                <a:cs typeface="Arial" panose="020B0604020202020204" pitchFamily="34" charset="0"/>
              </a:rPr>
            </a:br>
            <a:r>
              <a:rPr lang="it-IT" sz="2800" cap="none" dirty="0">
                <a:latin typeface="Arial" panose="020B0604020202020204" pitchFamily="34" charset="0"/>
                <a:cs typeface="Arial" panose="020B0604020202020204" pitchFamily="34" charset="0"/>
              </a:rPr>
              <a:t>del D. </a:t>
            </a:r>
            <a:r>
              <a:rPr lang="it-IT" sz="2800" cap="none" dirty="0" err="1">
                <a:latin typeface="Arial" panose="020B0604020202020204" pitchFamily="34" charset="0"/>
                <a:cs typeface="Arial" panose="020B0604020202020204" pitchFamily="34" charset="0"/>
              </a:rPr>
              <a:t>Lgs</a:t>
            </a:r>
            <a:r>
              <a:rPr lang="it-IT" sz="2800" cap="none" dirty="0">
                <a:latin typeface="Arial" panose="020B0604020202020204" pitchFamily="34" charset="0"/>
                <a:cs typeface="Arial" panose="020B0604020202020204" pitchFamily="34" charset="0"/>
              </a:rPr>
              <a:t>. 18/04/2016 n. 50. </a:t>
            </a:r>
          </a:p>
        </p:txBody>
      </p:sp>
      <p:sp>
        <p:nvSpPr>
          <p:cNvPr id="3" name="Segnaposto contenuto 2">
            <a:extLst>
              <a:ext uri="{FF2B5EF4-FFF2-40B4-BE49-F238E27FC236}">
                <a16:creationId xmlns:a16="http://schemas.microsoft.com/office/drawing/2014/main" id="{A1A5D17A-7E9C-4AC4-A6E8-A57857B919B4}"/>
              </a:ext>
            </a:extLst>
          </p:cNvPr>
          <p:cNvSpPr>
            <a:spLocks noGrp="1"/>
          </p:cNvSpPr>
          <p:nvPr>
            <p:ph idx="1"/>
          </p:nvPr>
        </p:nvSpPr>
        <p:spPr>
          <a:xfrm>
            <a:off x="685346" y="2420888"/>
            <a:ext cx="7765322" cy="3370312"/>
          </a:xfrm>
        </p:spPr>
        <p:txBody>
          <a:bodyPr>
            <a:normAutofit/>
          </a:bodyPr>
          <a:lstStyle/>
          <a:p>
            <a:pPr marL="0" indent="0" algn="ctr">
              <a:buClr>
                <a:srgbClr val="5E5E5E">
                  <a:lumMod val="40000"/>
                  <a:lumOff val="60000"/>
                </a:srgbClr>
              </a:buClr>
              <a:buNone/>
            </a:pPr>
            <a:r>
              <a:rPr lang="it-IT" sz="2400" dirty="0">
                <a:latin typeface="Arial" panose="020B0604020202020204" pitchFamily="34" charset="0"/>
                <a:cs typeface="Arial" panose="020B0604020202020204" pitchFamily="34" charset="0"/>
              </a:rPr>
              <a:t>L’aggiunta dei commi 2-bis e 6-bis </a:t>
            </a:r>
          </a:p>
          <a:p>
            <a:pPr marL="0" indent="0" algn="ctr">
              <a:buClr>
                <a:srgbClr val="5E5E5E">
                  <a:lumMod val="40000"/>
                  <a:lumOff val="60000"/>
                </a:srgbClr>
              </a:buClr>
              <a:buNone/>
            </a:pPr>
            <a:r>
              <a:rPr lang="it-IT" sz="2400" dirty="0">
                <a:latin typeface="Arial" panose="020B0604020202020204" pitchFamily="34" charset="0"/>
                <a:cs typeface="Arial" panose="020B0604020202020204" pitchFamily="34" charset="0"/>
              </a:rPr>
              <a:t>nell’art. 120 del codice del processo amministrativo</a:t>
            </a:r>
          </a:p>
          <a:p>
            <a:pPr marL="0" lvl="0" indent="0" algn="ctr">
              <a:buClr>
                <a:srgbClr val="5E5E5E">
                  <a:lumMod val="40000"/>
                  <a:lumOff val="60000"/>
                </a:srgbClr>
              </a:buClr>
              <a:buNone/>
            </a:pPr>
            <a:r>
              <a:rPr lang="it-IT" sz="2400" dirty="0">
                <a:latin typeface="Arial" panose="020B0604020202020204" pitchFamily="34" charset="0"/>
                <a:cs typeface="Arial" panose="020B0604020202020204" pitchFamily="34" charset="0"/>
              </a:rPr>
              <a:t>(Allegato 1 al D. </a:t>
            </a:r>
            <a:r>
              <a:rPr lang="it-IT" sz="2400" dirty="0" err="1">
                <a:latin typeface="Arial" panose="020B0604020202020204" pitchFamily="34" charset="0"/>
                <a:cs typeface="Arial" panose="020B0604020202020204" pitchFamily="34" charset="0"/>
              </a:rPr>
              <a:t>Lgs</a:t>
            </a:r>
            <a:r>
              <a:rPr lang="it-IT" sz="2400" dirty="0">
                <a:latin typeface="Arial" panose="020B0604020202020204" pitchFamily="34" charset="0"/>
                <a:cs typeface="Arial" panose="020B0604020202020204" pitchFamily="34" charset="0"/>
              </a:rPr>
              <a:t>. 02/07/2010 n. 104,</a:t>
            </a:r>
          </a:p>
          <a:p>
            <a:pPr marL="0" lvl="0" indent="0" algn="ctr">
              <a:buClr>
                <a:srgbClr val="5E5E5E">
                  <a:lumMod val="40000"/>
                  <a:lumOff val="60000"/>
                </a:srgbClr>
              </a:buClr>
              <a:buNone/>
            </a:pPr>
            <a:r>
              <a:rPr lang="it-IT" sz="2400" dirty="0">
                <a:latin typeface="Arial" panose="020B0604020202020204" pitchFamily="34" charset="0"/>
                <a:cs typeface="Arial" panose="020B0604020202020204" pitchFamily="34" charset="0"/>
              </a:rPr>
              <a:t>attuazione delega governo </a:t>
            </a:r>
          </a:p>
          <a:p>
            <a:pPr marL="0" lvl="0" indent="0" algn="ctr">
              <a:buClr>
                <a:srgbClr val="5E5E5E">
                  <a:lumMod val="40000"/>
                  <a:lumOff val="60000"/>
                </a:srgbClr>
              </a:buClr>
              <a:buNone/>
            </a:pPr>
            <a:r>
              <a:rPr lang="it-IT" sz="2400" dirty="0">
                <a:latin typeface="Arial" panose="020B0604020202020204" pitchFamily="34" charset="0"/>
                <a:cs typeface="Arial" panose="020B0604020202020204" pitchFamily="34" charset="0"/>
              </a:rPr>
              <a:t>riordino processo amministrativo)</a:t>
            </a:r>
          </a:p>
        </p:txBody>
      </p:sp>
      <p:sp>
        <p:nvSpPr>
          <p:cNvPr id="5" name="Segnaposto numero diapositiva 4"/>
          <p:cNvSpPr>
            <a:spLocks noGrp="1"/>
          </p:cNvSpPr>
          <p:nvPr>
            <p:ph type="sldNum" sz="quarter" idx="12"/>
          </p:nvPr>
        </p:nvSpPr>
        <p:spPr/>
        <p:txBody>
          <a:bodyPr/>
          <a:lstStyle/>
          <a:p>
            <a:fld id="{B83AB9B6-3283-443D-9817-42D6F0AD635E}" type="slidenum">
              <a:rPr lang="it-IT" smtClean="0"/>
              <a:pPr/>
              <a:t>2</a:t>
            </a:fld>
            <a:endParaRPr lang="it-IT"/>
          </a:p>
        </p:txBody>
      </p:sp>
    </p:spTree>
    <p:extLst>
      <p:ext uri="{BB962C8B-B14F-4D97-AF65-F5344CB8AC3E}">
        <p14:creationId xmlns:p14="http://schemas.microsoft.com/office/powerpoint/2010/main" val="27934425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95536" y="476672"/>
            <a:ext cx="8229600" cy="1332384"/>
          </a:xfrm>
        </p:spPr>
        <p:txBody>
          <a:bodyPr>
            <a:noAutofit/>
          </a:bodyPr>
          <a:lstStyle/>
          <a:p>
            <a:br>
              <a:rPr lang="it-IT" sz="2800" cap="none" dirty="0">
                <a:latin typeface="Arial" panose="020B0604020202020204" pitchFamily="34" charset="0"/>
                <a:cs typeface="Arial" panose="020B0604020202020204" pitchFamily="34" charset="0"/>
              </a:rPr>
            </a:br>
            <a:r>
              <a:rPr lang="it-IT" sz="2800" cap="none" dirty="0">
                <a:latin typeface="Arial" panose="020B0604020202020204" pitchFamily="34" charset="0"/>
                <a:cs typeface="Arial" panose="020B0604020202020204" pitchFamily="34" charset="0"/>
              </a:rPr>
              <a:t>Le procedure interessate </a:t>
            </a:r>
            <a:br>
              <a:rPr lang="it-IT" sz="2800" cap="none" dirty="0">
                <a:latin typeface="Arial" panose="020B0604020202020204" pitchFamily="34" charset="0"/>
                <a:cs typeface="Arial" panose="020B0604020202020204" pitchFamily="34" charset="0"/>
              </a:rPr>
            </a:br>
            <a:r>
              <a:rPr lang="it-IT" sz="2800" cap="none" dirty="0">
                <a:latin typeface="Arial" panose="020B0604020202020204" pitchFamily="34" charset="0"/>
                <a:cs typeface="Arial" panose="020B0604020202020204" pitchFamily="34" charset="0"/>
              </a:rPr>
              <a:t>dal Rito Super Accelerato.</a:t>
            </a:r>
            <a:br>
              <a:rPr lang="it-IT" sz="2800" cap="none" dirty="0">
                <a:latin typeface="Arial" panose="020B0604020202020204" pitchFamily="34" charset="0"/>
                <a:cs typeface="Arial" panose="020B0604020202020204" pitchFamily="34" charset="0"/>
              </a:rPr>
            </a:br>
            <a:endParaRPr lang="it-IT" sz="2800" cap="none" dirty="0">
              <a:latin typeface="Arial" panose="020B0604020202020204" pitchFamily="34" charset="0"/>
              <a:cs typeface="Arial" panose="020B0604020202020204" pitchFamily="34" charset="0"/>
            </a:endParaRPr>
          </a:p>
        </p:txBody>
      </p:sp>
      <p:sp>
        <p:nvSpPr>
          <p:cNvPr id="2" name="Segnaposto contenuto 1"/>
          <p:cNvSpPr>
            <a:spLocks noGrp="1"/>
          </p:cNvSpPr>
          <p:nvPr>
            <p:ph idx="1"/>
          </p:nvPr>
        </p:nvSpPr>
        <p:spPr>
          <a:xfrm>
            <a:off x="457200" y="1988840"/>
            <a:ext cx="8229600" cy="4107160"/>
          </a:xfrm>
        </p:spPr>
        <p:txBody>
          <a:bodyPr>
            <a:normAutofit/>
          </a:bodyPr>
          <a:lstStyle/>
          <a:p>
            <a:pPr marL="0" indent="0" algn="ctr">
              <a:buNone/>
            </a:pPr>
            <a:endParaRPr lang="it-IT" sz="2400" dirty="0">
              <a:latin typeface="Calibri" pitchFamily="34" charset="0"/>
            </a:endParaRPr>
          </a:p>
          <a:p>
            <a:pPr marL="0" indent="0" algn="ctr">
              <a:buNone/>
            </a:pPr>
            <a:r>
              <a:rPr lang="it-IT" sz="2400" dirty="0">
                <a:latin typeface="Arial" panose="020B0604020202020204" pitchFamily="34" charset="0"/>
                <a:cs typeface="Arial" panose="020B0604020202020204" pitchFamily="34" charset="0"/>
              </a:rPr>
              <a:t>Le procedure per l’</a:t>
            </a:r>
            <a:r>
              <a:rPr lang="it-IT" sz="2400" dirty="0">
                <a:solidFill>
                  <a:prstClr val="white"/>
                </a:solidFill>
                <a:latin typeface="Arial" panose="020B0604020202020204" pitchFamily="34" charset="0"/>
                <a:cs typeface="Arial" panose="020B0604020202020204" pitchFamily="34" charset="0"/>
              </a:rPr>
              <a:t>affidamento di pubblici lavori/servizi/ forniture, </a:t>
            </a:r>
            <a:r>
              <a:rPr lang="it-IT" sz="2400" dirty="0">
                <a:latin typeface="Arial" panose="020B0604020202020204" pitchFamily="34" charset="0"/>
                <a:cs typeface="Arial" panose="020B0604020202020204" pitchFamily="34" charset="0"/>
              </a:rPr>
              <a:t>in relazione alle quali i bandi o avvisi o gli inviti </a:t>
            </a:r>
          </a:p>
          <a:p>
            <a:pPr algn="ctr">
              <a:buNone/>
            </a:pPr>
            <a:r>
              <a:rPr lang="it-IT" sz="2400" dirty="0">
                <a:latin typeface="Arial" panose="020B0604020202020204" pitchFamily="34" charset="0"/>
                <a:cs typeface="Arial" panose="020B0604020202020204" pitchFamily="34" charset="0"/>
              </a:rPr>
              <a:t>siano stati pubblicati o inviati a partire dal 19/04/2016 </a:t>
            </a:r>
          </a:p>
          <a:p>
            <a:pPr algn="ctr">
              <a:buNone/>
            </a:pPr>
            <a:r>
              <a:rPr lang="it-IT" sz="2400" dirty="0">
                <a:latin typeface="Arial" panose="020B0604020202020204" pitchFamily="34" charset="0"/>
                <a:cs typeface="Arial" panose="020B0604020202020204" pitchFamily="34" charset="0"/>
              </a:rPr>
              <a:t>(art. 220 e art. 216, comma 1,</a:t>
            </a:r>
          </a:p>
          <a:p>
            <a:pPr algn="ctr">
              <a:buNone/>
            </a:pPr>
            <a:r>
              <a:rPr lang="it-IT" sz="2400" dirty="0">
                <a:latin typeface="Arial" panose="020B0604020202020204" pitchFamily="34" charset="0"/>
                <a:cs typeface="Arial" panose="020B0604020202020204" pitchFamily="34" charset="0"/>
              </a:rPr>
              <a:t> del Codice dei contratti pubblici)</a:t>
            </a:r>
          </a:p>
          <a:p>
            <a:pPr algn="just">
              <a:buNone/>
            </a:pPr>
            <a:endParaRPr lang="it-IT" sz="2400" dirty="0">
              <a:latin typeface="Calibri" pitchFamily="34" charset="0"/>
            </a:endParaRPr>
          </a:p>
          <a:p>
            <a:pPr algn="just">
              <a:buSzPct val="100000"/>
              <a:buFont typeface="Wingdings" pitchFamily="2" charset="2"/>
              <a:buChar char="ü"/>
            </a:pPr>
            <a:endParaRPr lang="it-IT" sz="2400" dirty="0">
              <a:solidFill>
                <a:schemeClr val="bg1">
                  <a:lumMod val="85000"/>
                  <a:lumOff val="15000"/>
                </a:schemeClr>
              </a:solidFill>
              <a:latin typeface="Calibri" pitchFamily="34" charset="0"/>
            </a:endParaRPr>
          </a:p>
          <a:p>
            <a:pPr algn="just">
              <a:buFont typeface="Wingdings" pitchFamily="2" charset="2"/>
              <a:buChar char="ü"/>
            </a:pPr>
            <a:endParaRPr lang="it-IT" sz="2400" dirty="0">
              <a:solidFill>
                <a:schemeClr val="bg1">
                  <a:lumMod val="85000"/>
                  <a:lumOff val="15000"/>
                </a:schemeClr>
              </a:solidFill>
              <a:latin typeface="Calibri" pitchFamily="34" charset="0"/>
            </a:endParaRPr>
          </a:p>
          <a:p>
            <a:pPr algn="just"/>
            <a:endParaRPr lang="it-IT" sz="2400" dirty="0">
              <a:solidFill>
                <a:schemeClr val="bg1">
                  <a:lumMod val="85000"/>
                  <a:lumOff val="15000"/>
                </a:schemeClr>
              </a:solidFill>
              <a:latin typeface="Calibri" pitchFamily="34" charset="0"/>
            </a:endParaRPr>
          </a:p>
          <a:p>
            <a:pPr algn="just">
              <a:buNone/>
            </a:pPr>
            <a:endParaRPr lang="it-IT" sz="2400" dirty="0">
              <a:solidFill>
                <a:schemeClr val="bg1">
                  <a:lumMod val="85000"/>
                  <a:lumOff val="15000"/>
                </a:schemeClr>
              </a:solidFill>
              <a:latin typeface="Calibri" pitchFamily="34" charset="0"/>
            </a:endParaRPr>
          </a:p>
          <a:p>
            <a:pPr algn="just">
              <a:buNone/>
            </a:pPr>
            <a:endParaRPr lang="it-IT" sz="2400" dirty="0">
              <a:solidFill>
                <a:schemeClr val="bg1">
                  <a:lumMod val="85000"/>
                  <a:lumOff val="15000"/>
                </a:schemeClr>
              </a:solidFill>
              <a:latin typeface="Calibri" pitchFamily="34" charset="0"/>
            </a:endParaRPr>
          </a:p>
          <a:p>
            <a:pPr algn="just">
              <a:buNone/>
            </a:pPr>
            <a:endParaRPr lang="it-IT" sz="2400" dirty="0">
              <a:latin typeface="Calibri" pitchFamily="34" charset="0"/>
            </a:endParaRPr>
          </a:p>
          <a:p>
            <a:pPr algn="just">
              <a:buNone/>
            </a:pPr>
            <a:endParaRPr lang="it-IT" sz="2400" dirty="0">
              <a:latin typeface="Calibri" pitchFamily="34" charset="0"/>
            </a:endParaRPr>
          </a:p>
        </p:txBody>
      </p:sp>
      <p:sp>
        <p:nvSpPr>
          <p:cNvPr id="5" name="Segnaposto numero diapositiva 4"/>
          <p:cNvSpPr>
            <a:spLocks noGrp="1"/>
          </p:cNvSpPr>
          <p:nvPr>
            <p:ph type="sldNum" sz="quarter" idx="12"/>
          </p:nvPr>
        </p:nvSpPr>
        <p:spPr/>
        <p:txBody>
          <a:bodyPr/>
          <a:lstStyle/>
          <a:p>
            <a:fld id="{B83AB9B6-3283-443D-9817-42D6F0AD635E}" type="slidenum">
              <a:rPr lang="it-IT" smtClean="0"/>
              <a:pPr/>
              <a:t>3</a:t>
            </a:fld>
            <a:endParaRPr lang="it-IT"/>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9B11737-1044-4D29-ABA4-A66FB3BD2FDA}"/>
              </a:ext>
            </a:extLst>
          </p:cNvPr>
          <p:cNvSpPr>
            <a:spLocks noGrp="1"/>
          </p:cNvSpPr>
          <p:nvPr>
            <p:ph type="title"/>
          </p:nvPr>
        </p:nvSpPr>
        <p:spPr/>
        <p:txBody>
          <a:bodyPr>
            <a:noAutofit/>
          </a:bodyPr>
          <a:lstStyle/>
          <a:p>
            <a:r>
              <a:rPr lang="it-IT" sz="2800" cap="none" dirty="0">
                <a:solidFill>
                  <a:prstClr val="white"/>
                </a:solidFill>
                <a:latin typeface="Arial" panose="020B0604020202020204" pitchFamily="34" charset="0"/>
                <a:cs typeface="Arial" panose="020B0604020202020204" pitchFamily="34" charset="0"/>
              </a:rPr>
              <a:t>I provvedimenti da impugnare</a:t>
            </a:r>
            <a:br>
              <a:rPr lang="it-IT" sz="2800" cap="none" dirty="0">
                <a:solidFill>
                  <a:prstClr val="white"/>
                </a:solidFill>
                <a:latin typeface="Arial" panose="020B0604020202020204" pitchFamily="34" charset="0"/>
                <a:cs typeface="Arial" panose="020B0604020202020204" pitchFamily="34" charset="0"/>
              </a:rPr>
            </a:br>
            <a:r>
              <a:rPr lang="it-IT" sz="2800" cap="none" dirty="0">
                <a:solidFill>
                  <a:prstClr val="white"/>
                </a:solidFill>
                <a:latin typeface="Arial" panose="020B0604020202020204" pitchFamily="34" charset="0"/>
                <a:cs typeface="Arial" panose="020B0604020202020204" pitchFamily="34" charset="0"/>
              </a:rPr>
              <a:t>con il Rito Super Accelerato.</a:t>
            </a:r>
            <a:endParaRPr lang="it-IT" sz="2800" dirty="0"/>
          </a:p>
        </p:txBody>
      </p:sp>
      <p:sp>
        <p:nvSpPr>
          <p:cNvPr id="3" name="Segnaposto contenuto 2">
            <a:extLst>
              <a:ext uri="{FF2B5EF4-FFF2-40B4-BE49-F238E27FC236}">
                <a16:creationId xmlns:a16="http://schemas.microsoft.com/office/drawing/2014/main" id="{8C9E799E-974D-43EC-BD8A-DEA6518E6664}"/>
              </a:ext>
            </a:extLst>
          </p:cNvPr>
          <p:cNvSpPr>
            <a:spLocks noGrp="1"/>
          </p:cNvSpPr>
          <p:nvPr>
            <p:ph idx="1"/>
          </p:nvPr>
        </p:nvSpPr>
        <p:spPr/>
        <p:txBody>
          <a:bodyPr>
            <a:noAutofit/>
          </a:bodyPr>
          <a:lstStyle/>
          <a:p>
            <a:pPr marL="457200" indent="-457200">
              <a:buFont typeface="+mj-lt"/>
              <a:buAutoNum type="arabicPeriod"/>
            </a:pPr>
            <a:r>
              <a:rPr lang="it-IT" sz="2400" dirty="0">
                <a:latin typeface="Arial" panose="020B0604020202020204" pitchFamily="34" charset="0"/>
                <a:cs typeface="Arial" panose="020B0604020202020204" pitchFamily="34" charset="0"/>
              </a:rPr>
              <a:t>Le ammissioni </a:t>
            </a:r>
          </a:p>
          <a:p>
            <a:pPr marL="457200" indent="-457200">
              <a:buFont typeface="+mj-lt"/>
              <a:buAutoNum type="arabicPeriod"/>
            </a:pPr>
            <a:r>
              <a:rPr lang="it-IT" sz="2400" dirty="0">
                <a:latin typeface="Arial" panose="020B0604020202020204" pitchFamily="34" charset="0"/>
                <a:cs typeface="Arial" panose="020B0604020202020204" pitchFamily="34" charset="0"/>
              </a:rPr>
              <a:t>Le esclusioni</a:t>
            </a:r>
          </a:p>
          <a:p>
            <a:pPr marL="0" indent="0">
              <a:buNone/>
            </a:pPr>
            <a:r>
              <a:rPr lang="it-IT" sz="2400" dirty="0">
                <a:latin typeface="Arial" panose="020B0604020202020204" pitchFamily="34" charset="0"/>
                <a:cs typeface="Arial" panose="020B0604020202020204" pitchFamily="34" charset="0"/>
              </a:rPr>
              <a:t>(3. Gli atti di nomina della commissione di gara)</a:t>
            </a:r>
          </a:p>
          <a:p>
            <a:pPr marL="0" indent="0" algn="ctr">
              <a:buNone/>
            </a:pPr>
            <a:endParaRPr lang="it-IT" sz="2400" dirty="0">
              <a:latin typeface="Arial" panose="020B0604020202020204" pitchFamily="34" charset="0"/>
              <a:cs typeface="Arial" panose="020B0604020202020204" pitchFamily="34" charset="0"/>
            </a:endParaRPr>
          </a:p>
          <a:p>
            <a:pPr marL="457200" indent="-457200" algn="ctr">
              <a:buAutoNum type="arabicPeriod"/>
            </a:pPr>
            <a:r>
              <a:rPr lang="it-IT" sz="2400" dirty="0">
                <a:latin typeface="Arial" panose="020B0604020202020204" pitchFamily="34" charset="0"/>
                <a:cs typeface="Arial" panose="020B0604020202020204" pitchFamily="34" charset="0"/>
              </a:rPr>
              <a:t>e 2. conseguenti alla valutazione dei requisiti soggettivi, economico-finanziari e tecnico-professionali dei candidati/concorrenti </a:t>
            </a:r>
          </a:p>
          <a:p>
            <a:pPr marL="0" indent="0">
              <a:buNone/>
            </a:pPr>
            <a:r>
              <a:rPr lang="it-IT" sz="2400" dirty="0">
                <a:latin typeface="Arial" panose="020B0604020202020204" pitchFamily="34" charset="0"/>
                <a:cs typeface="Arial" panose="020B0604020202020204" pitchFamily="34" charset="0"/>
              </a:rPr>
              <a:t>  </a:t>
            </a:r>
          </a:p>
          <a:p>
            <a:pPr marL="0" indent="0">
              <a:buNone/>
            </a:pPr>
            <a:endParaRPr lang="it-IT" sz="2400" dirty="0">
              <a:latin typeface="Arial" panose="020B0604020202020204" pitchFamily="34" charset="0"/>
              <a:cs typeface="Arial" panose="020B0604020202020204" pitchFamily="34" charset="0"/>
            </a:endParaRPr>
          </a:p>
        </p:txBody>
      </p:sp>
      <p:sp>
        <p:nvSpPr>
          <p:cNvPr id="5" name="Segnaposto numero diapositiva 4"/>
          <p:cNvSpPr>
            <a:spLocks noGrp="1"/>
          </p:cNvSpPr>
          <p:nvPr>
            <p:ph type="sldNum" sz="quarter" idx="12"/>
          </p:nvPr>
        </p:nvSpPr>
        <p:spPr/>
        <p:txBody>
          <a:bodyPr/>
          <a:lstStyle/>
          <a:p>
            <a:fld id="{B83AB9B6-3283-443D-9817-42D6F0AD635E}" type="slidenum">
              <a:rPr lang="it-IT" smtClean="0"/>
              <a:pPr/>
              <a:t>4</a:t>
            </a:fld>
            <a:endParaRPr lang="it-IT"/>
          </a:p>
        </p:txBody>
      </p:sp>
    </p:spTree>
    <p:extLst>
      <p:ext uri="{BB962C8B-B14F-4D97-AF65-F5344CB8AC3E}">
        <p14:creationId xmlns:p14="http://schemas.microsoft.com/office/powerpoint/2010/main" val="41633301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normAutofit/>
          </a:bodyPr>
          <a:lstStyle/>
          <a:p>
            <a:r>
              <a:rPr lang="it-IT" sz="2800" cap="none" dirty="0">
                <a:latin typeface="Arial" panose="020B0604020202020204" pitchFamily="34" charset="0"/>
                <a:cs typeface="Arial" panose="020B0604020202020204" pitchFamily="34" charset="0"/>
              </a:rPr>
              <a:t>La decorrenza dell’impugnazione </a:t>
            </a:r>
            <a:br>
              <a:rPr lang="it-IT" sz="2800" cap="none" dirty="0">
                <a:latin typeface="Arial" panose="020B0604020202020204" pitchFamily="34" charset="0"/>
                <a:cs typeface="Arial" panose="020B0604020202020204" pitchFamily="34" charset="0"/>
              </a:rPr>
            </a:br>
            <a:r>
              <a:rPr lang="it-IT" sz="2800" cap="none" dirty="0">
                <a:latin typeface="Arial" panose="020B0604020202020204" pitchFamily="34" charset="0"/>
                <a:cs typeface="Arial" panose="020B0604020202020204" pitchFamily="34" charset="0"/>
              </a:rPr>
              <a:t>e le conseguenze della sua omissione. </a:t>
            </a:r>
          </a:p>
        </p:txBody>
      </p:sp>
      <p:sp>
        <p:nvSpPr>
          <p:cNvPr id="2" name="Segnaposto contenuto 1"/>
          <p:cNvSpPr>
            <a:spLocks noGrp="1"/>
          </p:cNvSpPr>
          <p:nvPr>
            <p:ph idx="1"/>
          </p:nvPr>
        </p:nvSpPr>
        <p:spPr/>
        <p:txBody>
          <a:bodyPr>
            <a:normAutofit/>
          </a:bodyPr>
          <a:lstStyle/>
          <a:p>
            <a:pPr marL="0" indent="0">
              <a:buNone/>
            </a:pPr>
            <a:r>
              <a:rPr lang="it-IT" sz="2400" dirty="0">
                <a:latin typeface="Arial" panose="020B0604020202020204" pitchFamily="34" charset="0"/>
                <a:cs typeface="Arial" panose="020B0604020202020204" pitchFamily="34" charset="0"/>
              </a:rPr>
              <a:t>La pubblicazione sul profilo del Committente (nella Sezione Amministrazione trasparente) e l’avviso ai candidati/concorrenti</a:t>
            </a:r>
          </a:p>
          <a:p>
            <a:pPr marL="0" indent="0">
              <a:buNone/>
            </a:pPr>
            <a:endParaRPr lang="it-IT" sz="2400" dirty="0">
              <a:latin typeface="Arial" panose="020B0604020202020204" pitchFamily="34" charset="0"/>
              <a:cs typeface="Arial" panose="020B0604020202020204" pitchFamily="34" charset="0"/>
            </a:endParaRPr>
          </a:p>
          <a:p>
            <a:pPr marL="0" indent="0">
              <a:buNone/>
            </a:pPr>
            <a:r>
              <a:rPr lang="it-IT" sz="2400" dirty="0">
                <a:latin typeface="Arial" panose="020B0604020202020204" pitchFamily="34" charset="0"/>
                <a:cs typeface="Arial" panose="020B0604020202020204" pitchFamily="34" charset="0"/>
              </a:rPr>
              <a:t>La preclusione della facoltà di far valere l’illegittimità derivata dei successivi atti delle procedure, anche con ricorso incidentale</a:t>
            </a:r>
          </a:p>
        </p:txBody>
      </p:sp>
      <p:sp>
        <p:nvSpPr>
          <p:cNvPr id="5" name="Segnaposto numero diapositiva 4"/>
          <p:cNvSpPr>
            <a:spLocks noGrp="1"/>
          </p:cNvSpPr>
          <p:nvPr>
            <p:ph type="sldNum" sz="quarter" idx="12"/>
          </p:nvPr>
        </p:nvSpPr>
        <p:spPr/>
        <p:txBody>
          <a:bodyPr/>
          <a:lstStyle/>
          <a:p>
            <a:fld id="{B83AB9B6-3283-443D-9817-42D6F0AD635E}" type="slidenum">
              <a:rPr lang="it-IT" smtClean="0"/>
              <a:pPr/>
              <a:t>5</a:t>
            </a:fld>
            <a:endParaRPr lang="it-IT"/>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normAutofit/>
          </a:bodyPr>
          <a:lstStyle/>
          <a:p>
            <a:r>
              <a:rPr lang="it-IT" sz="2800" cap="none" dirty="0">
                <a:latin typeface="Arial" panose="020B0604020202020204" pitchFamily="34" charset="0"/>
                <a:cs typeface="Arial" panose="020B0604020202020204" pitchFamily="34" charset="0"/>
              </a:rPr>
              <a:t>Le particolarità processuali </a:t>
            </a:r>
            <a:br>
              <a:rPr lang="it-IT" sz="2800" cap="none" dirty="0">
                <a:latin typeface="Arial" panose="020B0604020202020204" pitchFamily="34" charset="0"/>
                <a:cs typeface="Arial" panose="020B0604020202020204" pitchFamily="34" charset="0"/>
              </a:rPr>
            </a:br>
            <a:r>
              <a:rPr lang="it-IT" sz="2800" cap="none" dirty="0">
                <a:latin typeface="Arial" panose="020B0604020202020204" pitchFamily="34" charset="0"/>
                <a:cs typeface="Arial" panose="020B0604020202020204" pitchFamily="34" charset="0"/>
              </a:rPr>
              <a:t>del Rito Super Accelerato</a:t>
            </a:r>
          </a:p>
        </p:txBody>
      </p:sp>
      <p:sp>
        <p:nvSpPr>
          <p:cNvPr id="2" name="Segnaposto contenuto 1"/>
          <p:cNvSpPr>
            <a:spLocks noGrp="1"/>
          </p:cNvSpPr>
          <p:nvPr>
            <p:ph idx="1"/>
          </p:nvPr>
        </p:nvSpPr>
        <p:spPr>
          <a:xfrm>
            <a:off x="539552" y="2204864"/>
            <a:ext cx="7765322" cy="3695136"/>
          </a:xfrm>
        </p:spPr>
        <p:txBody>
          <a:bodyPr>
            <a:normAutofit fontScale="25000" lnSpcReduction="20000"/>
          </a:bodyPr>
          <a:lstStyle/>
          <a:p>
            <a:pPr marL="0" indent="0" algn="just">
              <a:buNone/>
            </a:pPr>
            <a:r>
              <a:rPr lang="it-IT" sz="5600" dirty="0">
                <a:latin typeface="Calibri" pitchFamily="34" charset="0"/>
                <a:cs typeface="Arial" panose="020B0604020202020204" pitchFamily="34" charset="0"/>
              </a:rPr>
              <a:t> </a:t>
            </a:r>
            <a:r>
              <a:rPr lang="it-IT" sz="9600" dirty="0">
                <a:latin typeface="Arial" panose="020B0604020202020204" pitchFamily="34" charset="0"/>
                <a:cs typeface="Arial" panose="020B0604020202020204" pitchFamily="34" charset="0"/>
              </a:rPr>
              <a:t>La definizione del giudizio in un’udienza in camera di consiglio (o, se richiesto dalle parti, pubblica) da tenersi entro 30 giorni dalla scadenza del termine per la costituzione delle parti diverse dal ricorrente</a:t>
            </a:r>
          </a:p>
          <a:p>
            <a:pPr marL="0" indent="0" algn="just">
              <a:buNone/>
            </a:pPr>
            <a:r>
              <a:rPr lang="it-IT" sz="9600" dirty="0">
                <a:latin typeface="Arial" panose="020B0604020202020204" pitchFamily="34" charset="0"/>
                <a:cs typeface="Arial" panose="020B0604020202020204" pitchFamily="34" charset="0"/>
              </a:rPr>
              <a:t>I termini di produzione delle difese rispetto alla data dell’udienza</a:t>
            </a:r>
          </a:p>
          <a:p>
            <a:pPr marL="0" indent="0" algn="just">
              <a:buNone/>
            </a:pPr>
            <a:r>
              <a:rPr lang="it-IT" sz="9600" dirty="0">
                <a:latin typeface="Arial" panose="020B0604020202020204" pitchFamily="34" charset="0"/>
                <a:cs typeface="Arial" panose="020B0604020202020204" pitchFamily="34" charset="0"/>
              </a:rPr>
              <a:t>Il rinvio dell’udienza </a:t>
            </a:r>
          </a:p>
          <a:p>
            <a:pPr marL="0" indent="0">
              <a:buNone/>
            </a:pPr>
            <a:r>
              <a:rPr lang="it-IT" sz="9600" dirty="0">
                <a:latin typeface="Arial" panose="020B0604020202020204" pitchFamily="34" charset="0"/>
                <a:cs typeface="Arial" panose="020B0604020202020204" pitchFamily="34" charset="0"/>
              </a:rPr>
              <a:t>Il termine per  l’appello</a:t>
            </a:r>
          </a:p>
          <a:p>
            <a:pPr algn="just">
              <a:buNone/>
            </a:pPr>
            <a:r>
              <a:rPr lang="it-IT" sz="9600" dirty="0">
                <a:solidFill>
                  <a:schemeClr val="bg1">
                    <a:lumMod val="85000"/>
                    <a:lumOff val="15000"/>
                  </a:schemeClr>
                </a:solidFill>
                <a:latin typeface="Arial" panose="020B0604020202020204" pitchFamily="34" charset="0"/>
                <a:cs typeface="Arial" panose="020B0604020202020204" pitchFamily="34" charset="0"/>
              </a:rPr>
              <a:t> </a:t>
            </a:r>
          </a:p>
          <a:p>
            <a:pPr>
              <a:buNone/>
            </a:pPr>
            <a:endParaRPr lang="it-IT" u="sng" dirty="0">
              <a:solidFill>
                <a:schemeClr val="bg1">
                  <a:lumMod val="85000"/>
                  <a:lumOff val="15000"/>
                </a:schemeClr>
              </a:solidFill>
            </a:endParaRPr>
          </a:p>
          <a:p>
            <a:pPr>
              <a:buNone/>
            </a:pPr>
            <a:endParaRPr lang="it-IT" u="sng" dirty="0">
              <a:solidFill>
                <a:schemeClr val="bg1">
                  <a:lumMod val="85000"/>
                  <a:lumOff val="15000"/>
                </a:schemeClr>
              </a:solidFill>
            </a:endParaRPr>
          </a:p>
          <a:p>
            <a:pPr>
              <a:buNone/>
            </a:pPr>
            <a:endParaRPr lang="it-IT" u="sng" dirty="0">
              <a:solidFill>
                <a:schemeClr val="bg1">
                  <a:lumMod val="85000"/>
                  <a:lumOff val="15000"/>
                </a:schemeClr>
              </a:solidFill>
            </a:endParaRPr>
          </a:p>
        </p:txBody>
      </p:sp>
      <p:sp>
        <p:nvSpPr>
          <p:cNvPr id="5" name="Segnaposto numero diapositiva 4"/>
          <p:cNvSpPr>
            <a:spLocks noGrp="1"/>
          </p:cNvSpPr>
          <p:nvPr>
            <p:ph type="sldNum" sz="quarter" idx="12"/>
          </p:nvPr>
        </p:nvSpPr>
        <p:spPr/>
        <p:txBody>
          <a:bodyPr/>
          <a:lstStyle/>
          <a:p>
            <a:fld id="{B83AB9B6-3283-443D-9817-42D6F0AD635E}" type="slidenum">
              <a:rPr lang="it-IT" smtClean="0"/>
              <a:pPr/>
              <a:t>6</a:t>
            </a:fld>
            <a:endParaRPr lang="it-IT"/>
          </a:p>
        </p:txBody>
      </p:sp>
    </p:spTree>
  </p:cSld>
  <p:clrMapOvr>
    <a:masterClrMapping/>
  </p:clrMapOvr>
  <p:transition>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C3DE300-6A0B-411D-8FCF-B3FFC684E9C0}"/>
              </a:ext>
            </a:extLst>
          </p:cNvPr>
          <p:cNvSpPr>
            <a:spLocks noGrp="1"/>
          </p:cNvSpPr>
          <p:nvPr>
            <p:ph type="title"/>
          </p:nvPr>
        </p:nvSpPr>
        <p:spPr/>
        <p:txBody>
          <a:bodyPr/>
          <a:lstStyle/>
          <a:p>
            <a:r>
              <a:rPr lang="it-IT" cap="none" dirty="0"/>
              <a:t>Il Rito Super Accelerato e </a:t>
            </a:r>
            <a:br>
              <a:rPr lang="it-IT" cap="none" dirty="0"/>
            </a:br>
            <a:r>
              <a:rPr lang="it-IT" cap="none" dirty="0"/>
              <a:t>la giurisprudenza </a:t>
            </a:r>
            <a:endParaRPr lang="it-IT" dirty="0"/>
          </a:p>
        </p:txBody>
      </p:sp>
      <p:sp>
        <p:nvSpPr>
          <p:cNvPr id="3" name="Segnaposto contenuto 2">
            <a:extLst>
              <a:ext uri="{FF2B5EF4-FFF2-40B4-BE49-F238E27FC236}">
                <a16:creationId xmlns:a16="http://schemas.microsoft.com/office/drawing/2014/main" id="{B0D43E22-DA81-436D-BC63-7099651FF2E4}"/>
              </a:ext>
            </a:extLst>
          </p:cNvPr>
          <p:cNvSpPr>
            <a:spLocks noGrp="1"/>
          </p:cNvSpPr>
          <p:nvPr>
            <p:ph idx="1"/>
          </p:nvPr>
        </p:nvSpPr>
        <p:spPr/>
        <p:txBody>
          <a:bodyPr/>
          <a:lstStyle/>
          <a:p>
            <a:pPr marL="0" indent="0" algn="just">
              <a:buNone/>
            </a:pPr>
            <a:r>
              <a:rPr lang="it-IT" sz="2400" dirty="0">
                <a:latin typeface="Arial" panose="020B0604020202020204" pitchFamily="34" charset="0"/>
                <a:cs typeface="Arial" panose="020B0604020202020204" pitchFamily="34" charset="0"/>
              </a:rPr>
              <a:t>Il richiamo di alcune  decisioni del Giudice Amministrativo</a:t>
            </a:r>
          </a:p>
          <a:p>
            <a:pPr marL="0" indent="0" algn="just">
              <a:buNone/>
            </a:pPr>
            <a:endParaRPr lang="it-IT" sz="2400" dirty="0">
              <a:latin typeface="Arial" panose="020B0604020202020204" pitchFamily="34" charset="0"/>
              <a:cs typeface="Arial" panose="020B0604020202020204" pitchFamily="34" charset="0"/>
            </a:endParaRPr>
          </a:p>
          <a:p>
            <a:pPr marL="0" indent="0" algn="just">
              <a:buNone/>
            </a:pPr>
            <a:r>
              <a:rPr lang="it-IT" sz="2400" dirty="0">
                <a:latin typeface="Arial" panose="020B0604020202020204" pitchFamily="34" charset="0"/>
                <a:cs typeface="Arial" panose="020B0604020202020204" pitchFamily="34" charset="0"/>
              </a:rPr>
              <a:t>La rimessione alla Corte di Giustizia dell’Unione Europea di questioni pregiudiziali relative all’art. 120, comma 2 bis, </a:t>
            </a:r>
            <a:r>
              <a:rPr lang="it-IT" sz="2400" dirty="0" err="1">
                <a:latin typeface="Arial" panose="020B0604020202020204" pitchFamily="34" charset="0"/>
                <a:cs typeface="Arial" panose="020B0604020202020204" pitchFamily="34" charset="0"/>
              </a:rPr>
              <a:t>c.p.a</a:t>
            </a:r>
            <a:r>
              <a:rPr lang="it-IT" sz="2400" dirty="0">
                <a:latin typeface="Arial" panose="020B0604020202020204" pitchFamily="34" charset="0"/>
                <a:cs typeface="Arial" panose="020B0604020202020204" pitchFamily="34" charset="0"/>
              </a:rPr>
              <a:t>.</a:t>
            </a:r>
          </a:p>
          <a:p>
            <a:endParaRPr lang="it-IT" dirty="0"/>
          </a:p>
        </p:txBody>
      </p:sp>
      <p:sp>
        <p:nvSpPr>
          <p:cNvPr id="4" name="Segnaposto numero diapositiva 3">
            <a:extLst>
              <a:ext uri="{FF2B5EF4-FFF2-40B4-BE49-F238E27FC236}">
                <a16:creationId xmlns:a16="http://schemas.microsoft.com/office/drawing/2014/main" id="{D7273C9F-37B2-4664-89FE-31D7F7FE80B1}"/>
              </a:ext>
            </a:extLst>
          </p:cNvPr>
          <p:cNvSpPr>
            <a:spLocks noGrp="1"/>
          </p:cNvSpPr>
          <p:nvPr>
            <p:ph type="sldNum" sz="quarter" idx="12"/>
          </p:nvPr>
        </p:nvSpPr>
        <p:spPr/>
        <p:txBody>
          <a:bodyPr/>
          <a:lstStyle/>
          <a:p>
            <a:fld id="{B83AB9B6-3283-443D-9817-42D6F0AD635E}" type="slidenum">
              <a:rPr lang="it-IT" smtClean="0"/>
              <a:pPr/>
              <a:t>7</a:t>
            </a:fld>
            <a:endParaRPr lang="it-IT"/>
          </a:p>
        </p:txBody>
      </p:sp>
    </p:spTree>
    <p:extLst>
      <p:ext uri="{BB962C8B-B14F-4D97-AF65-F5344CB8AC3E}">
        <p14:creationId xmlns:p14="http://schemas.microsoft.com/office/powerpoint/2010/main" val="13572861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normAutofit/>
          </a:bodyPr>
          <a:lstStyle/>
          <a:p>
            <a:r>
              <a:rPr lang="it-IT" sz="2800" cap="none" dirty="0">
                <a:latin typeface="Arial" panose="020B0604020202020204" pitchFamily="34" charset="0"/>
                <a:cs typeface="Arial" panose="020B0604020202020204" pitchFamily="34" charset="0"/>
              </a:rPr>
              <a:t>Il contenzioso a duplice sequenza</a:t>
            </a:r>
          </a:p>
        </p:txBody>
      </p:sp>
      <p:sp>
        <p:nvSpPr>
          <p:cNvPr id="2" name="Segnaposto contenuto 1"/>
          <p:cNvSpPr>
            <a:spLocks noGrp="1"/>
          </p:cNvSpPr>
          <p:nvPr>
            <p:ph idx="1"/>
          </p:nvPr>
        </p:nvSpPr>
        <p:spPr/>
        <p:txBody>
          <a:bodyPr>
            <a:normAutofit/>
          </a:bodyPr>
          <a:lstStyle/>
          <a:p>
            <a:pPr marL="0" indent="0" algn="ctr">
              <a:buNone/>
            </a:pPr>
            <a:r>
              <a:rPr lang="it-IT" sz="2400" dirty="0">
                <a:latin typeface="Arial" panose="020B0604020202020204" pitchFamily="34" charset="0"/>
                <a:cs typeface="Arial" panose="020B0604020202020204" pitchFamily="34" charset="0"/>
              </a:rPr>
              <a:t>La fase della verifica dei requisiti </a:t>
            </a:r>
          </a:p>
          <a:p>
            <a:pPr marL="0" indent="0" algn="ctr">
              <a:buNone/>
            </a:pPr>
            <a:r>
              <a:rPr lang="it-IT" sz="2400" dirty="0">
                <a:latin typeface="Arial" panose="020B0604020202020204" pitchFamily="34" charset="0"/>
                <a:cs typeface="Arial" panose="020B0604020202020204" pitchFamily="34" charset="0"/>
              </a:rPr>
              <a:t>di partecipazione alle procedure</a:t>
            </a:r>
          </a:p>
          <a:p>
            <a:pPr marL="0" indent="0" algn="ctr">
              <a:buNone/>
            </a:pPr>
            <a:endParaRPr lang="it-IT" sz="2400" dirty="0">
              <a:latin typeface="Arial" panose="020B0604020202020204" pitchFamily="34" charset="0"/>
              <a:cs typeface="Arial" panose="020B0604020202020204" pitchFamily="34" charset="0"/>
            </a:endParaRPr>
          </a:p>
          <a:p>
            <a:pPr marL="0" indent="0" algn="ctr">
              <a:buNone/>
            </a:pPr>
            <a:r>
              <a:rPr lang="it-IT" sz="2400" dirty="0">
                <a:latin typeface="Arial" panose="020B0604020202020204" pitchFamily="34" charset="0"/>
                <a:cs typeface="Arial" panose="020B0604020202020204" pitchFamily="34" charset="0"/>
              </a:rPr>
              <a:t>La fase della valutazione delle offerte e dell’aggiudicazione delle procedure</a:t>
            </a:r>
            <a:r>
              <a:rPr lang="it-IT" dirty="0"/>
              <a:t> </a:t>
            </a:r>
          </a:p>
        </p:txBody>
      </p:sp>
      <p:sp>
        <p:nvSpPr>
          <p:cNvPr id="5" name="Segnaposto numero diapositiva 4"/>
          <p:cNvSpPr>
            <a:spLocks noGrp="1"/>
          </p:cNvSpPr>
          <p:nvPr>
            <p:ph type="sldNum" sz="quarter" idx="12"/>
          </p:nvPr>
        </p:nvSpPr>
        <p:spPr/>
        <p:txBody>
          <a:bodyPr/>
          <a:lstStyle/>
          <a:p>
            <a:fld id="{B83AB9B6-3283-443D-9817-42D6F0AD635E}" type="slidenum">
              <a:rPr lang="it-IT" smtClean="0"/>
              <a:pPr/>
              <a:t>8</a:t>
            </a:fld>
            <a:endParaRPr lang="it-IT"/>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BB20E49-A4FB-4FB8-9111-E56B48A988BF}"/>
              </a:ext>
            </a:extLst>
          </p:cNvPr>
          <p:cNvSpPr>
            <a:spLocks noGrp="1"/>
          </p:cNvSpPr>
          <p:nvPr>
            <p:ph type="title"/>
          </p:nvPr>
        </p:nvSpPr>
        <p:spPr/>
        <p:txBody>
          <a:bodyPr>
            <a:normAutofit fontScale="90000"/>
          </a:bodyPr>
          <a:lstStyle/>
          <a:p>
            <a:r>
              <a:rPr lang="it-IT" sz="2800" cap="none" dirty="0">
                <a:latin typeface="Arial" panose="020B0604020202020204" pitchFamily="34" charset="0"/>
                <a:cs typeface="Arial" panose="020B0604020202020204" pitchFamily="34" charset="0"/>
              </a:rPr>
              <a:t>La distribuzione delle procedure </a:t>
            </a:r>
            <a:br>
              <a:rPr lang="it-IT" sz="2800" cap="none" dirty="0">
                <a:latin typeface="Arial" panose="020B0604020202020204" pitchFamily="34" charset="0"/>
                <a:cs typeface="Arial" panose="020B0604020202020204" pitchFamily="34" charset="0"/>
              </a:rPr>
            </a:br>
            <a:r>
              <a:rPr lang="it-IT" sz="2800" cap="none" dirty="0">
                <a:latin typeface="Arial" panose="020B0604020202020204" pitchFamily="34" charset="0"/>
                <a:cs typeface="Arial" panose="020B0604020202020204" pitchFamily="34" charset="0"/>
              </a:rPr>
              <a:t>(di importo uguale o superiore ad € 40.000,00)</a:t>
            </a:r>
            <a:br>
              <a:rPr lang="it-IT" sz="2800" cap="none" dirty="0">
                <a:latin typeface="Arial" panose="020B0604020202020204" pitchFamily="34" charset="0"/>
                <a:cs typeface="Arial" panose="020B0604020202020204" pitchFamily="34" charset="0"/>
              </a:rPr>
            </a:br>
            <a:r>
              <a:rPr lang="it-IT" sz="2800" cap="none" dirty="0">
                <a:latin typeface="Arial" panose="020B0604020202020204" pitchFamily="34" charset="0"/>
                <a:cs typeface="Arial" panose="020B0604020202020204" pitchFamily="34" charset="0"/>
              </a:rPr>
              <a:t>nel periodo maggio-agosto 2017</a:t>
            </a:r>
          </a:p>
        </p:txBody>
      </p:sp>
      <p:graphicFrame>
        <p:nvGraphicFramePr>
          <p:cNvPr id="4" name="Segnaposto contenuto 3">
            <a:extLst>
              <a:ext uri="{FF2B5EF4-FFF2-40B4-BE49-F238E27FC236}">
                <a16:creationId xmlns:a16="http://schemas.microsoft.com/office/drawing/2014/main" id="{478FD0F5-E3FE-42C6-B022-D30B09EE63FB}"/>
              </a:ext>
            </a:extLst>
          </p:cNvPr>
          <p:cNvGraphicFramePr>
            <a:graphicFrameLocks noGrp="1"/>
          </p:cNvGraphicFramePr>
          <p:nvPr>
            <p:ph idx="1"/>
            <p:extLst>
              <p:ext uri="{D42A27DB-BD31-4B8C-83A1-F6EECF244321}">
                <p14:modId xmlns:p14="http://schemas.microsoft.com/office/powerpoint/2010/main" val="2298500189"/>
              </p:ext>
            </p:extLst>
          </p:nvPr>
        </p:nvGraphicFramePr>
        <p:xfrm>
          <a:off x="1403648" y="2204864"/>
          <a:ext cx="6135566" cy="3960439"/>
        </p:xfrm>
        <a:graphic>
          <a:graphicData uri="http://schemas.openxmlformats.org/drawingml/2006/table">
            <a:tbl>
              <a:tblPr firstRow="1" firstCol="1" bandRow="1">
                <a:tableStyleId>{5C22544A-7EE6-4342-B048-85BDC9FD1C3A}</a:tableStyleId>
              </a:tblPr>
              <a:tblGrid>
                <a:gridCol w="629444">
                  <a:extLst>
                    <a:ext uri="{9D8B030D-6E8A-4147-A177-3AD203B41FA5}">
                      <a16:colId xmlns:a16="http://schemas.microsoft.com/office/drawing/2014/main" val="1388339117"/>
                    </a:ext>
                  </a:extLst>
                </a:gridCol>
                <a:gridCol w="740185">
                  <a:extLst>
                    <a:ext uri="{9D8B030D-6E8A-4147-A177-3AD203B41FA5}">
                      <a16:colId xmlns:a16="http://schemas.microsoft.com/office/drawing/2014/main" val="3049224819"/>
                    </a:ext>
                  </a:extLst>
                </a:gridCol>
                <a:gridCol w="740185">
                  <a:extLst>
                    <a:ext uri="{9D8B030D-6E8A-4147-A177-3AD203B41FA5}">
                      <a16:colId xmlns:a16="http://schemas.microsoft.com/office/drawing/2014/main" val="1634791892"/>
                    </a:ext>
                  </a:extLst>
                </a:gridCol>
                <a:gridCol w="962710">
                  <a:extLst>
                    <a:ext uri="{9D8B030D-6E8A-4147-A177-3AD203B41FA5}">
                      <a16:colId xmlns:a16="http://schemas.microsoft.com/office/drawing/2014/main" val="3061172509"/>
                    </a:ext>
                  </a:extLst>
                </a:gridCol>
                <a:gridCol w="962710">
                  <a:extLst>
                    <a:ext uri="{9D8B030D-6E8A-4147-A177-3AD203B41FA5}">
                      <a16:colId xmlns:a16="http://schemas.microsoft.com/office/drawing/2014/main" val="582164267"/>
                    </a:ext>
                  </a:extLst>
                </a:gridCol>
                <a:gridCol w="933318">
                  <a:extLst>
                    <a:ext uri="{9D8B030D-6E8A-4147-A177-3AD203B41FA5}">
                      <a16:colId xmlns:a16="http://schemas.microsoft.com/office/drawing/2014/main" val="326101608"/>
                    </a:ext>
                  </a:extLst>
                </a:gridCol>
                <a:gridCol w="1167014">
                  <a:extLst>
                    <a:ext uri="{9D8B030D-6E8A-4147-A177-3AD203B41FA5}">
                      <a16:colId xmlns:a16="http://schemas.microsoft.com/office/drawing/2014/main" val="3738514485"/>
                    </a:ext>
                  </a:extLst>
                </a:gridCol>
              </a:tblGrid>
              <a:tr h="509847">
                <a:tc rowSpan="2">
                  <a:txBody>
                    <a:bodyPr/>
                    <a:lstStyle/>
                    <a:p>
                      <a:pPr algn="ctr">
                        <a:lnSpc>
                          <a:spcPct val="115000"/>
                        </a:lnSpc>
                        <a:spcAft>
                          <a:spcPts val="0"/>
                        </a:spcAft>
                      </a:pPr>
                      <a:r>
                        <a:rPr lang="it-IT" sz="800" dirty="0">
                          <a:effectLst/>
                        </a:rPr>
                        <a:t>S</a:t>
                      </a:r>
                      <a:endParaRPr lang="it-IT" sz="1000" dirty="0">
                        <a:effectLst/>
                      </a:endParaRPr>
                    </a:p>
                    <a:p>
                      <a:pPr algn="ctr">
                        <a:lnSpc>
                          <a:spcPct val="115000"/>
                        </a:lnSpc>
                        <a:spcAft>
                          <a:spcPts val="0"/>
                        </a:spcAft>
                      </a:pPr>
                      <a:r>
                        <a:rPr lang="it-IT" sz="800" dirty="0">
                          <a:effectLst/>
                        </a:rPr>
                        <a:t>E</a:t>
                      </a:r>
                      <a:endParaRPr lang="it-IT" sz="1000" dirty="0">
                        <a:effectLst/>
                      </a:endParaRPr>
                    </a:p>
                    <a:p>
                      <a:pPr algn="ctr">
                        <a:lnSpc>
                          <a:spcPct val="115000"/>
                        </a:lnSpc>
                        <a:spcAft>
                          <a:spcPts val="0"/>
                        </a:spcAft>
                      </a:pPr>
                      <a:r>
                        <a:rPr lang="it-IT" sz="800" dirty="0">
                          <a:effectLst/>
                        </a:rPr>
                        <a:t>T</a:t>
                      </a:r>
                      <a:endParaRPr lang="it-IT" sz="1000" dirty="0">
                        <a:effectLst/>
                      </a:endParaRPr>
                    </a:p>
                    <a:p>
                      <a:pPr algn="ctr">
                        <a:lnSpc>
                          <a:spcPct val="115000"/>
                        </a:lnSpc>
                        <a:spcAft>
                          <a:spcPts val="0"/>
                        </a:spcAft>
                      </a:pPr>
                      <a:r>
                        <a:rPr lang="it-IT" sz="800" dirty="0">
                          <a:effectLst/>
                        </a:rPr>
                        <a:t>T</a:t>
                      </a:r>
                      <a:endParaRPr lang="it-IT" sz="1000" dirty="0">
                        <a:effectLst/>
                      </a:endParaRPr>
                    </a:p>
                    <a:p>
                      <a:pPr algn="ctr">
                        <a:lnSpc>
                          <a:spcPct val="115000"/>
                        </a:lnSpc>
                        <a:spcAft>
                          <a:spcPts val="0"/>
                        </a:spcAft>
                      </a:pPr>
                      <a:r>
                        <a:rPr lang="it-IT" sz="800" dirty="0">
                          <a:effectLst/>
                        </a:rPr>
                        <a:t>O</a:t>
                      </a:r>
                      <a:endParaRPr lang="it-IT" sz="1000" dirty="0">
                        <a:effectLst/>
                      </a:endParaRPr>
                    </a:p>
                    <a:p>
                      <a:pPr algn="ctr">
                        <a:lnSpc>
                          <a:spcPct val="115000"/>
                        </a:lnSpc>
                        <a:spcAft>
                          <a:spcPts val="0"/>
                        </a:spcAft>
                      </a:pPr>
                      <a:r>
                        <a:rPr lang="it-IT" sz="800" dirty="0">
                          <a:effectLst/>
                        </a:rPr>
                        <a:t>R</a:t>
                      </a:r>
                      <a:endParaRPr lang="it-IT" sz="1000" dirty="0">
                        <a:effectLst/>
                      </a:endParaRPr>
                    </a:p>
                    <a:p>
                      <a:pPr algn="ctr">
                        <a:lnSpc>
                          <a:spcPct val="115000"/>
                        </a:lnSpc>
                        <a:spcAft>
                          <a:spcPts val="0"/>
                        </a:spcAft>
                      </a:pPr>
                      <a:r>
                        <a:rPr lang="it-IT" sz="800" dirty="0">
                          <a:effectLst/>
                        </a:rPr>
                        <a:t>E</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tc>
                  <a:txBody>
                    <a:bodyPr/>
                    <a:lstStyle/>
                    <a:p>
                      <a:pPr marL="88900" algn="ctr">
                        <a:lnSpc>
                          <a:spcPct val="115000"/>
                        </a:lnSpc>
                        <a:spcAft>
                          <a:spcPts val="0"/>
                        </a:spcAft>
                      </a:pPr>
                      <a:r>
                        <a:rPr lang="it-IT" sz="900" u="none" strike="noStrike" spc="0" dirty="0">
                          <a:effectLst/>
                        </a:rPr>
                        <a:t> </a:t>
                      </a:r>
                      <a:endParaRPr lang="it-IT" sz="1000" dirty="0">
                        <a:effectLst/>
                      </a:endParaRPr>
                    </a:p>
                    <a:p>
                      <a:pPr marL="38735" algn="ctr">
                        <a:lnSpc>
                          <a:spcPct val="115000"/>
                        </a:lnSpc>
                        <a:spcAft>
                          <a:spcPts val="0"/>
                        </a:spcAft>
                      </a:pPr>
                      <a:r>
                        <a:rPr lang="it-IT" sz="900" u="none" strike="noStrike" spc="0" dirty="0">
                          <a:effectLst/>
                        </a:rPr>
                        <a:t>Tipologia di servizio</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tc gridSpan="2">
                  <a:txBody>
                    <a:bodyPr/>
                    <a:lstStyle/>
                    <a:p>
                      <a:pPr marL="254000">
                        <a:lnSpc>
                          <a:spcPct val="115000"/>
                        </a:lnSpc>
                        <a:spcAft>
                          <a:spcPts val="0"/>
                        </a:spcAft>
                      </a:pPr>
                      <a:r>
                        <a:rPr lang="it-IT" sz="900" u="none" strike="noStrike" spc="0" dirty="0">
                          <a:effectLst/>
                        </a:rPr>
                        <a:t> </a:t>
                      </a:r>
                      <a:endParaRPr lang="it-IT" sz="1000" dirty="0">
                        <a:effectLst/>
                      </a:endParaRPr>
                    </a:p>
                    <a:p>
                      <a:pPr marL="173355">
                        <a:lnSpc>
                          <a:spcPct val="115000"/>
                        </a:lnSpc>
                        <a:spcAft>
                          <a:spcPts val="0"/>
                        </a:spcAft>
                      </a:pPr>
                      <a:r>
                        <a:rPr lang="it-IT" sz="900" u="none" strike="noStrike" spc="0" dirty="0">
                          <a:effectLst/>
                        </a:rPr>
                        <a:t>Totale CIG perfezionati  </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tc hMerge="1">
                  <a:txBody>
                    <a:bodyPr/>
                    <a:lstStyle/>
                    <a:p>
                      <a:endParaRPr lang="it-IT"/>
                    </a:p>
                  </a:txBody>
                  <a:tcPr/>
                </a:tc>
                <a:tc gridSpan="2">
                  <a:txBody>
                    <a:bodyPr/>
                    <a:lstStyle/>
                    <a:p>
                      <a:pPr algn="ctr">
                        <a:lnSpc>
                          <a:spcPct val="115000"/>
                        </a:lnSpc>
                        <a:spcAft>
                          <a:spcPts val="0"/>
                        </a:spcAft>
                      </a:pPr>
                      <a:r>
                        <a:rPr lang="it-IT" sz="900" u="none" strike="noStrike" spc="0" dirty="0">
                          <a:effectLst/>
                        </a:rPr>
                        <a:t> </a:t>
                      </a:r>
                      <a:endParaRPr lang="it-IT" sz="1000" dirty="0">
                        <a:effectLst/>
                      </a:endParaRPr>
                    </a:p>
                    <a:p>
                      <a:pPr algn="ctr">
                        <a:lnSpc>
                          <a:spcPct val="115000"/>
                        </a:lnSpc>
                        <a:spcAft>
                          <a:spcPts val="0"/>
                        </a:spcAft>
                      </a:pPr>
                      <a:r>
                        <a:rPr lang="it-IT" sz="900" u="none" strike="noStrike" spc="0" dirty="0">
                          <a:effectLst/>
                        </a:rPr>
                        <a:t>Importo complessivo</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tc hMerge="1">
                  <a:txBody>
                    <a:bodyPr/>
                    <a:lstStyle/>
                    <a:p>
                      <a:endParaRPr lang="it-IT"/>
                    </a:p>
                  </a:txBody>
                  <a:tcPr/>
                </a:tc>
                <a:tc>
                  <a:txBody>
                    <a:bodyPr/>
                    <a:lstStyle/>
                    <a:p>
                      <a:pPr marL="114300" algn="l">
                        <a:lnSpc>
                          <a:spcPct val="115000"/>
                        </a:lnSpc>
                        <a:spcAft>
                          <a:spcPts val="0"/>
                        </a:spcAft>
                      </a:pPr>
                      <a:r>
                        <a:rPr lang="it-IT" sz="900" u="none" strike="noStrike" spc="0" dirty="0">
                          <a:effectLst/>
                        </a:rPr>
                        <a:t> </a:t>
                      </a:r>
                      <a:endParaRPr lang="it-IT" sz="1000" dirty="0">
                        <a:effectLst/>
                      </a:endParaRPr>
                    </a:p>
                    <a:p>
                      <a:pPr marL="114300" algn="ctr">
                        <a:lnSpc>
                          <a:spcPct val="115000"/>
                        </a:lnSpc>
                        <a:spcAft>
                          <a:spcPts val="0"/>
                        </a:spcAft>
                      </a:pPr>
                      <a:r>
                        <a:rPr lang="it-IT" sz="900" u="none" strike="noStrike" spc="0" dirty="0">
                          <a:effectLst/>
                        </a:rPr>
                        <a:t>     Importo medio</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extLst>
                  <a:ext uri="{0D108BD9-81ED-4DB2-BD59-A6C34878D82A}">
                    <a16:rowId xmlns:a16="http://schemas.microsoft.com/office/drawing/2014/main" val="3873417778"/>
                  </a:ext>
                </a:extLst>
              </a:tr>
              <a:tr h="571646">
                <a:tc vMerge="1">
                  <a:txBody>
                    <a:bodyPr/>
                    <a:lstStyle/>
                    <a:p>
                      <a:endParaRPr lang="it-IT"/>
                    </a:p>
                  </a:txBody>
                  <a:tcPr/>
                </a:tc>
                <a:tc>
                  <a:txBody>
                    <a:bodyPr/>
                    <a:lstStyle/>
                    <a:p>
                      <a:pPr marL="128270">
                        <a:lnSpc>
                          <a:spcPct val="115000"/>
                        </a:lnSpc>
                        <a:spcAft>
                          <a:spcPts val="0"/>
                        </a:spcAft>
                      </a:pPr>
                      <a:r>
                        <a:rPr lang="it-IT" sz="900" dirty="0">
                          <a:effectLst/>
                        </a:rPr>
                        <a:t> </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88900" algn="ctr">
                        <a:lnSpc>
                          <a:spcPct val="115000"/>
                        </a:lnSpc>
                        <a:spcAft>
                          <a:spcPts val="0"/>
                        </a:spcAft>
                      </a:pPr>
                      <a:r>
                        <a:rPr lang="it-IT" sz="900" u="none" strike="noStrike" spc="0">
                          <a:effectLst/>
                        </a:rPr>
                        <a:t>Mag -Ago 2017</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173990">
                        <a:lnSpc>
                          <a:spcPct val="115000"/>
                        </a:lnSpc>
                        <a:spcAft>
                          <a:spcPts val="0"/>
                        </a:spcAft>
                      </a:pPr>
                      <a:r>
                        <a:rPr lang="it-IT" sz="900" u="none" strike="noStrike" spc="0">
                          <a:effectLst/>
                        </a:rPr>
                        <a:t>% CIG</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R="88900" algn="ctr">
                        <a:lnSpc>
                          <a:spcPts val="1130"/>
                        </a:lnSpc>
                        <a:spcAft>
                          <a:spcPts val="0"/>
                        </a:spcAft>
                      </a:pPr>
                      <a:r>
                        <a:rPr lang="it-IT" sz="900" u="none" strike="noStrike" spc="0">
                          <a:effectLst/>
                        </a:rPr>
                        <a:t>Mag - Ago 2017</a:t>
                      </a:r>
                      <a:endParaRPr lang="it-IT" sz="1000">
                        <a:effectLst/>
                      </a:endParaRPr>
                    </a:p>
                    <a:p>
                      <a:pPr marR="88900" algn="ctr">
                        <a:lnSpc>
                          <a:spcPts val="1130"/>
                        </a:lnSpc>
                        <a:spcAft>
                          <a:spcPts val="0"/>
                        </a:spcAft>
                      </a:pPr>
                      <a:r>
                        <a:rPr lang="it-IT" sz="900" u="none" strike="noStrike" spc="0">
                          <a:effectLst/>
                        </a:rPr>
                        <a:t>(valore in euro)</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algn="ctr">
                        <a:lnSpc>
                          <a:spcPct val="115000"/>
                        </a:lnSpc>
                        <a:spcAft>
                          <a:spcPts val="0"/>
                        </a:spcAft>
                      </a:pPr>
                      <a:r>
                        <a:rPr lang="it-IT" sz="900" u="none" strike="noStrike" spc="0" dirty="0">
                          <a:effectLst/>
                        </a:rPr>
                        <a:t> </a:t>
                      </a:r>
                      <a:endParaRPr lang="it-IT" sz="1000" dirty="0">
                        <a:effectLst/>
                      </a:endParaRPr>
                    </a:p>
                    <a:p>
                      <a:pPr algn="ctr">
                        <a:lnSpc>
                          <a:spcPct val="115000"/>
                        </a:lnSpc>
                        <a:spcAft>
                          <a:spcPts val="0"/>
                        </a:spcAft>
                      </a:pPr>
                      <a:r>
                        <a:rPr lang="it-IT" sz="900" u="none" strike="noStrike" spc="0" dirty="0">
                          <a:effectLst/>
                        </a:rPr>
                        <a:t> % </a:t>
                      </a:r>
                      <a:r>
                        <a:rPr lang="it-IT" sz="900" dirty="0">
                          <a:effectLst/>
                        </a:rPr>
                        <a:t>Importo</a:t>
                      </a:r>
                    </a:p>
                  </a:txBody>
                  <a:tcPr marL="5224" marR="5224" marT="0" marB="0">
                    <a:solidFill>
                      <a:schemeClr val="tx1"/>
                    </a:solidFill>
                  </a:tcPr>
                </a:tc>
                <a:tc>
                  <a:txBody>
                    <a:bodyPr/>
                    <a:lstStyle/>
                    <a:p>
                      <a:pPr marL="114300" algn="ctr">
                        <a:lnSpc>
                          <a:spcPct val="115000"/>
                        </a:lnSpc>
                        <a:spcAft>
                          <a:spcPts val="0"/>
                        </a:spcAft>
                      </a:pPr>
                      <a:endParaRPr lang="it-IT" sz="900" u="none" strike="noStrike" spc="0" dirty="0">
                        <a:solidFill>
                          <a:schemeClr val="tx1"/>
                        </a:solidFill>
                        <a:effectLst/>
                        <a:highlight>
                          <a:srgbClr val="000000"/>
                        </a:highlight>
                      </a:endParaRPr>
                    </a:p>
                    <a:p>
                      <a:pPr marL="0" marR="0" lvl="0" indent="0" algn="ctr" defTabSz="914400" rtl="0" eaLnBrk="1" fontAlgn="auto" latinLnBrk="0" hangingPunct="1">
                        <a:lnSpc>
                          <a:spcPct val="115000"/>
                        </a:lnSpc>
                        <a:spcBef>
                          <a:spcPts val="0"/>
                        </a:spcBef>
                        <a:spcAft>
                          <a:spcPts val="0"/>
                        </a:spcAft>
                        <a:buClrTx/>
                        <a:buSzTx/>
                        <a:buFontTx/>
                        <a:buNone/>
                        <a:tabLst/>
                        <a:defRPr/>
                      </a:pPr>
                      <a:r>
                        <a:rPr kumimoji="0" lang="it-IT" sz="900" b="0" i="0" u="none" strike="noStrike" kern="1200" cap="none" spc="0" normalizeH="0" baseline="0" noProof="0" dirty="0">
                          <a:ln>
                            <a:noFill/>
                          </a:ln>
                          <a:solidFill>
                            <a:srgbClr val="000000"/>
                          </a:solidFill>
                          <a:effectLst/>
                          <a:uLnTx/>
                          <a:uFillTx/>
                          <a:latin typeface="Arial Unicode MS" panose="020B0604020202020204" pitchFamily="34" charset="-128"/>
                          <a:ea typeface="Arial Unicode MS" panose="020B0604020202020204" pitchFamily="34" charset="-128"/>
                          <a:cs typeface="Times New Roman" panose="02020603050405020304" pitchFamily="18" charset="0"/>
                        </a:rPr>
                        <a:t>Valore in €</a:t>
                      </a:r>
                      <a:endParaRPr kumimoji="0" lang="it-IT" sz="1000" b="0" i="0" u="none" strike="noStrike" kern="1200" cap="none" spc="0" normalizeH="0" baseline="0" noProof="0" dirty="0">
                        <a:ln>
                          <a:noFill/>
                        </a:ln>
                        <a:solidFill>
                          <a:srgbClr val="000000"/>
                        </a:solidFill>
                        <a:effectLst/>
                        <a:uLnTx/>
                        <a:uFillTx/>
                        <a:latin typeface="Arial Unicode MS" panose="020B0604020202020204" pitchFamily="34" charset="-128"/>
                        <a:ea typeface="Arial Unicode MS" panose="020B0604020202020204" pitchFamily="34" charset="-128"/>
                        <a:cs typeface="Times New Roman" panose="02020603050405020304" pitchFamily="18" charset="0"/>
                      </a:endParaRPr>
                    </a:p>
                    <a:p>
                      <a:pPr marL="114300" algn="ctr">
                        <a:lnSpc>
                          <a:spcPct val="115000"/>
                        </a:lnSpc>
                        <a:spcAft>
                          <a:spcPts val="0"/>
                        </a:spcAft>
                      </a:pPr>
                      <a:endParaRPr lang="it-IT" sz="900" u="none" strike="noStrike" spc="0" dirty="0">
                        <a:solidFill>
                          <a:schemeClr val="tx1"/>
                        </a:solidFill>
                        <a:effectLst/>
                        <a:highlight>
                          <a:srgbClr val="000000"/>
                        </a:highlight>
                      </a:endParaRPr>
                    </a:p>
                  </a:txBody>
                  <a:tcPr marL="5224" marR="5224" marT="0" marB="0">
                    <a:solidFill>
                      <a:srgbClr val="CC0000"/>
                    </a:solidFill>
                  </a:tcPr>
                </a:tc>
                <a:extLst>
                  <a:ext uri="{0D108BD9-81ED-4DB2-BD59-A6C34878D82A}">
                    <a16:rowId xmlns:a16="http://schemas.microsoft.com/office/drawing/2014/main" val="3292060183"/>
                  </a:ext>
                </a:extLst>
              </a:tr>
              <a:tr h="374492">
                <a:tc rowSpan="3">
                  <a:txBody>
                    <a:bodyPr/>
                    <a:lstStyle/>
                    <a:p>
                      <a:pPr algn="ctr">
                        <a:lnSpc>
                          <a:spcPct val="115000"/>
                        </a:lnSpc>
                        <a:spcAft>
                          <a:spcPts val="0"/>
                        </a:spcAft>
                      </a:pPr>
                      <a:r>
                        <a:rPr lang="it-IT" sz="800" dirty="0">
                          <a:effectLst/>
                        </a:rPr>
                        <a:t>O</a:t>
                      </a:r>
                      <a:endParaRPr lang="it-IT" sz="1000" dirty="0">
                        <a:effectLst/>
                      </a:endParaRPr>
                    </a:p>
                    <a:p>
                      <a:pPr algn="ctr">
                        <a:lnSpc>
                          <a:spcPct val="115000"/>
                        </a:lnSpc>
                        <a:spcAft>
                          <a:spcPts val="0"/>
                        </a:spcAft>
                      </a:pPr>
                      <a:r>
                        <a:rPr lang="it-IT" sz="800" dirty="0">
                          <a:effectLst/>
                        </a:rPr>
                        <a:t>R</a:t>
                      </a:r>
                      <a:endParaRPr lang="it-IT" sz="1000" dirty="0">
                        <a:effectLst/>
                      </a:endParaRPr>
                    </a:p>
                    <a:p>
                      <a:pPr algn="ctr">
                        <a:lnSpc>
                          <a:spcPct val="115000"/>
                        </a:lnSpc>
                        <a:spcAft>
                          <a:spcPts val="0"/>
                        </a:spcAft>
                      </a:pPr>
                      <a:r>
                        <a:rPr lang="it-IT" sz="800" dirty="0">
                          <a:effectLst/>
                        </a:rPr>
                        <a:t>D</a:t>
                      </a:r>
                      <a:endParaRPr lang="it-IT" sz="1000" dirty="0">
                        <a:effectLst/>
                      </a:endParaRPr>
                    </a:p>
                    <a:p>
                      <a:pPr algn="ctr">
                        <a:lnSpc>
                          <a:spcPct val="115000"/>
                        </a:lnSpc>
                        <a:spcAft>
                          <a:spcPts val="0"/>
                        </a:spcAft>
                      </a:pPr>
                      <a:r>
                        <a:rPr lang="it-IT" sz="800" dirty="0">
                          <a:effectLst/>
                        </a:rPr>
                        <a:t>I</a:t>
                      </a:r>
                      <a:endParaRPr lang="it-IT" sz="1000" dirty="0">
                        <a:effectLst/>
                      </a:endParaRPr>
                    </a:p>
                    <a:p>
                      <a:pPr algn="ctr">
                        <a:lnSpc>
                          <a:spcPct val="115000"/>
                        </a:lnSpc>
                        <a:spcAft>
                          <a:spcPts val="0"/>
                        </a:spcAft>
                      </a:pPr>
                      <a:r>
                        <a:rPr lang="it-IT" sz="800" dirty="0">
                          <a:effectLst/>
                        </a:rPr>
                        <a:t>N</a:t>
                      </a:r>
                      <a:endParaRPr lang="it-IT" sz="1000" dirty="0">
                        <a:effectLst/>
                      </a:endParaRPr>
                    </a:p>
                    <a:p>
                      <a:pPr algn="ctr">
                        <a:lnSpc>
                          <a:spcPct val="115000"/>
                        </a:lnSpc>
                        <a:spcAft>
                          <a:spcPts val="0"/>
                        </a:spcAft>
                      </a:pPr>
                      <a:r>
                        <a:rPr lang="it-IT" sz="800" dirty="0">
                          <a:effectLst/>
                        </a:rPr>
                        <a:t>A</a:t>
                      </a:r>
                      <a:endParaRPr lang="it-IT" sz="1000" dirty="0">
                        <a:effectLst/>
                      </a:endParaRPr>
                    </a:p>
                    <a:p>
                      <a:pPr algn="ctr">
                        <a:lnSpc>
                          <a:spcPct val="115000"/>
                        </a:lnSpc>
                        <a:spcAft>
                          <a:spcPts val="0"/>
                        </a:spcAft>
                      </a:pPr>
                      <a:r>
                        <a:rPr lang="it-IT" sz="800" dirty="0">
                          <a:effectLst/>
                        </a:rPr>
                        <a:t>R</a:t>
                      </a:r>
                      <a:endParaRPr lang="it-IT" sz="1000" dirty="0">
                        <a:effectLst/>
                      </a:endParaRPr>
                    </a:p>
                    <a:p>
                      <a:pPr algn="ctr">
                        <a:lnSpc>
                          <a:spcPct val="115000"/>
                        </a:lnSpc>
                        <a:spcAft>
                          <a:spcPts val="0"/>
                        </a:spcAft>
                      </a:pPr>
                      <a:r>
                        <a:rPr lang="it-IT" sz="800" dirty="0">
                          <a:effectLst/>
                        </a:rPr>
                        <a:t>I</a:t>
                      </a:r>
                      <a:endParaRPr lang="it-IT" sz="1000" dirty="0">
                        <a:effectLst/>
                      </a:endParaRPr>
                    </a:p>
                    <a:p>
                      <a:pPr algn="ctr">
                        <a:lnSpc>
                          <a:spcPct val="115000"/>
                        </a:lnSpc>
                        <a:spcAft>
                          <a:spcPts val="0"/>
                        </a:spcAft>
                      </a:pPr>
                      <a:r>
                        <a:rPr lang="it-IT" sz="800" dirty="0">
                          <a:effectLst/>
                        </a:rPr>
                        <a:t>O</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tc>
                  <a:txBody>
                    <a:bodyPr/>
                    <a:lstStyle/>
                    <a:p>
                      <a:pPr marL="88900">
                        <a:lnSpc>
                          <a:spcPct val="115000"/>
                        </a:lnSpc>
                        <a:spcAft>
                          <a:spcPts val="0"/>
                        </a:spcAft>
                      </a:pPr>
                      <a:r>
                        <a:rPr lang="it-IT" sz="900" dirty="0">
                          <a:effectLst/>
                        </a:rPr>
                        <a:t>Forniture</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285115">
                        <a:lnSpc>
                          <a:spcPct val="115000"/>
                        </a:lnSpc>
                        <a:spcAft>
                          <a:spcPts val="0"/>
                        </a:spcAft>
                      </a:pPr>
                      <a:r>
                        <a:rPr lang="it-IT" sz="900">
                          <a:effectLst/>
                        </a:rPr>
                        <a:t>14.061</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173990" algn="just">
                        <a:lnSpc>
                          <a:spcPct val="115000"/>
                        </a:lnSpc>
                        <a:spcAft>
                          <a:spcPts val="0"/>
                        </a:spcAft>
                      </a:pPr>
                      <a:r>
                        <a:rPr lang="it-IT" sz="900" dirty="0">
                          <a:effectLst/>
                        </a:rPr>
                        <a:t>30,0%</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R="88900" algn="r">
                        <a:lnSpc>
                          <a:spcPct val="115000"/>
                        </a:lnSpc>
                        <a:spcAft>
                          <a:spcPts val="0"/>
                        </a:spcAft>
                      </a:pPr>
                      <a:r>
                        <a:rPr lang="it-IT" sz="900">
                          <a:effectLst/>
                        </a:rPr>
                        <a:t>20.022.958.588</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173355" algn="ctr">
                        <a:lnSpc>
                          <a:spcPct val="115000"/>
                        </a:lnSpc>
                        <a:spcAft>
                          <a:spcPts val="0"/>
                        </a:spcAft>
                      </a:pPr>
                      <a:r>
                        <a:rPr lang="it-IT" sz="900" dirty="0">
                          <a:effectLst/>
                        </a:rPr>
                        <a:t>38,1%</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457200" algn="l">
                        <a:lnSpc>
                          <a:spcPct val="115000"/>
                        </a:lnSpc>
                        <a:spcAft>
                          <a:spcPts val="0"/>
                        </a:spcAft>
                      </a:pPr>
                      <a:r>
                        <a:rPr lang="it-IT" sz="900" dirty="0">
                          <a:effectLst/>
                        </a:rPr>
                        <a:t>1.424.007</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extLst>
                  <a:ext uri="{0D108BD9-81ED-4DB2-BD59-A6C34878D82A}">
                    <a16:rowId xmlns:a16="http://schemas.microsoft.com/office/drawing/2014/main" val="295782470"/>
                  </a:ext>
                </a:extLst>
              </a:tr>
              <a:tr h="396324">
                <a:tc vMerge="1">
                  <a:txBody>
                    <a:bodyPr/>
                    <a:lstStyle/>
                    <a:p>
                      <a:endParaRPr lang="it-IT"/>
                    </a:p>
                  </a:txBody>
                  <a:tcPr/>
                </a:tc>
                <a:tc>
                  <a:txBody>
                    <a:bodyPr/>
                    <a:lstStyle/>
                    <a:p>
                      <a:pPr marL="88900">
                        <a:lnSpc>
                          <a:spcPct val="115000"/>
                        </a:lnSpc>
                        <a:spcAft>
                          <a:spcPts val="0"/>
                        </a:spcAft>
                      </a:pPr>
                      <a:r>
                        <a:rPr lang="it-IT" sz="900" dirty="0">
                          <a:effectLst/>
                        </a:rPr>
                        <a:t>Lavori</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285115">
                        <a:lnSpc>
                          <a:spcPct val="115000"/>
                        </a:lnSpc>
                        <a:spcAft>
                          <a:spcPts val="0"/>
                        </a:spcAft>
                      </a:pPr>
                      <a:r>
                        <a:rPr lang="it-IT" sz="900">
                          <a:effectLst/>
                        </a:rPr>
                        <a:t>9.099</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173990" algn="just">
                        <a:lnSpc>
                          <a:spcPct val="115000"/>
                        </a:lnSpc>
                        <a:spcAft>
                          <a:spcPts val="0"/>
                        </a:spcAft>
                      </a:pPr>
                      <a:r>
                        <a:rPr lang="it-IT" sz="900">
                          <a:effectLst/>
                        </a:rPr>
                        <a:t>19,4%</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R="88900" algn="r">
                        <a:lnSpc>
                          <a:spcPct val="115000"/>
                        </a:lnSpc>
                        <a:spcAft>
                          <a:spcPts val="0"/>
                        </a:spcAft>
                      </a:pPr>
                      <a:r>
                        <a:rPr lang="it-IT" sz="900">
                          <a:effectLst/>
                        </a:rPr>
                        <a:t>4.600.556.244</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173355" algn="ctr">
                        <a:lnSpc>
                          <a:spcPct val="115000"/>
                        </a:lnSpc>
                        <a:spcAft>
                          <a:spcPts val="0"/>
                        </a:spcAft>
                      </a:pPr>
                      <a:r>
                        <a:rPr lang="it-IT" sz="900" dirty="0">
                          <a:effectLst/>
                        </a:rPr>
                        <a:t>8,7%</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546100" algn="l">
                        <a:lnSpc>
                          <a:spcPct val="115000"/>
                        </a:lnSpc>
                        <a:spcAft>
                          <a:spcPts val="0"/>
                        </a:spcAft>
                      </a:pPr>
                      <a:r>
                        <a:rPr lang="it-IT" sz="900" dirty="0">
                          <a:effectLst/>
                        </a:rPr>
                        <a:t>505.611</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extLst>
                  <a:ext uri="{0D108BD9-81ED-4DB2-BD59-A6C34878D82A}">
                    <a16:rowId xmlns:a16="http://schemas.microsoft.com/office/drawing/2014/main" val="2011739739"/>
                  </a:ext>
                </a:extLst>
              </a:tr>
              <a:tr h="619676">
                <a:tc vMerge="1">
                  <a:txBody>
                    <a:bodyPr/>
                    <a:lstStyle/>
                    <a:p>
                      <a:endParaRPr lang="it-IT"/>
                    </a:p>
                  </a:txBody>
                  <a:tcPr/>
                </a:tc>
                <a:tc>
                  <a:txBody>
                    <a:bodyPr/>
                    <a:lstStyle/>
                    <a:p>
                      <a:pPr marL="88900">
                        <a:lnSpc>
                          <a:spcPct val="115000"/>
                        </a:lnSpc>
                        <a:spcAft>
                          <a:spcPts val="0"/>
                        </a:spcAft>
                      </a:pPr>
                      <a:r>
                        <a:rPr lang="it-IT" sz="900" dirty="0">
                          <a:effectLst/>
                        </a:rPr>
                        <a:t>Servizi</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285115">
                        <a:lnSpc>
                          <a:spcPct val="115000"/>
                        </a:lnSpc>
                        <a:spcAft>
                          <a:spcPts val="0"/>
                        </a:spcAft>
                      </a:pPr>
                      <a:r>
                        <a:rPr lang="it-IT" sz="900">
                          <a:effectLst/>
                        </a:rPr>
                        <a:t>15.919</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173990" algn="just">
                        <a:lnSpc>
                          <a:spcPct val="115000"/>
                        </a:lnSpc>
                        <a:spcAft>
                          <a:spcPts val="0"/>
                        </a:spcAft>
                      </a:pPr>
                      <a:r>
                        <a:rPr lang="it-IT" sz="900">
                          <a:effectLst/>
                        </a:rPr>
                        <a:t>34,0%</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R="88900" algn="r">
                        <a:lnSpc>
                          <a:spcPct val="115000"/>
                        </a:lnSpc>
                        <a:spcAft>
                          <a:spcPts val="0"/>
                        </a:spcAft>
                      </a:pPr>
                      <a:r>
                        <a:rPr lang="it-IT" sz="900">
                          <a:effectLst/>
                        </a:rPr>
                        <a:t>16.171.639.921</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173355" algn="ctr">
                        <a:lnSpc>
                          <a:spcPct val="115000"/>
                        </a:lnSpc>
                        <a:spcAft>
                          <a:spcPts val="0"/>
                        </a:spcAft>
                      </a:pPr>
                      <a:r>
                        <a:rPr lang="it-IT" sz="900" dirty="0">
                          <a:effectLst/>
                        </a:rPr>
                        <a:t>30,8%</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457200" algn="l">
                        <a:lnSpc>
                          <a:spcPct val="115000"/>
                        </a:lnSpc>
                        <a:spcAft>
                          <a:spcPts val="0"/>
                        </a:spcAft>
                      </a:pPr>
                      <a:r>
                        <a:rPr lang="it-IT" sz="900" dirty="0">
                          <a:effectLst/>
                        </a:rPr>
                        <a:t>1.015.870</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extLst>
                  <a:ext uri="{0D108BD9-81ED-4DB2-BD59-A6C34878D82A}">
                    <a16:rowId xmlns:a16="http://schemas.microsoft.com/office/drawing/2014/main" val="4293578124"/>
                  </a:ext>
                </a:extLst>
              </a:tr>
              <a:tr h="328031">
                <a:tc rowSpan="3">
                  <a:txBody>
                    <a:bodyPr/>
                    <a:lstStyle/>
                    <a:p>
                      <a:pPr algn="ctr">
                        <a:lnSpc>
                          <a:spcPct val="115000"/>
                        </a:lnSpc>
                        <a:spcAft>
                          <a:spcPts val="0"/>
                        </a:spcAft>
                      </a:pPr>
                      <a:r>
                        <a:rPr lang="it-IT" sz="800" dirty="0">
                          <a:effectLst/>
                        </a:rPr>
                        <a:t>S</a:t>
                      </a:r>
                      <a:endParaRPr lang="it-IT" sz="1000" dirty="0">
                        <a:effectLst/>
                      </a:endParaRPr>
                    </a:p>
                    <a:p>
                      <a:pPr algn="ctr">
                        <a:lnSpc>
                          <a:spcPct val="115000"/>
                        </a:lnSpc>
                        <a:spcAft>
                          <a:spcPts val="0"/>
                        </a:spcAft>
                      </a:pPr>
                      <a:r>
                        <a:rPr lang="it-IT" sz="800" dirty="0">
                          <a:effectLst/>
                        </a:rPr>
                        <a:t>P</a:t>
                      </a:r>
                      <a:endParaRPr lang="it-IT" sz="1000" dirty="0">
                        <a:effectLst/>
                      </a:endParaRPr>
                    </a:p>
                    <a:p>
                      <a:pPr algn="ctr">
                        <a:lnSpc>
                          <a:spcPct val="115000"/>
                        </a:lnSpc>
                        <a:spcAft>
                          <a:spcPts val="0"/>
                        </a:spcAft>
                      </a:pPr>
                      <a:r>
                        <a:rPr lang="it-IT" sz="800" dirty="0">
                          <a:effectLst/>
                        </a:rPr>
                        <a:t>E</a:t>
                      </a:r>
                      <a:endParaRPr lang="it-IT" sz="1000" dirty="0">
                        <a:effectLst/>
                      </a:endParaRPr>
                    </a:p>
                    <a:p>
                      <a:pPr algn="ctr">
                        <a:lnSpc>
                          <a:spcPct val="115000"/>
                        </a:lnSpc>
                        <a:spcAft>
                          <a:spcPts val="0"/>
                        </a:spcAft>
                      </a:pPr>
                      <a:r>
                        <a:rPr lang="it-IT" sz="800" dirty="0">
                          <a:effectLst/>
                        </a:rPr>
                        <a:t>C</a:t>
                      </a:r>
                      <a:endParaRPr lang="it-IT" sz="1000" dirty="0">
                        <a:effectLst/>
                      </a:endParaRPr>
                    </a:p>
                    <a:p>
                      <a:pPr algn="ctr">
                        <a:lnSpc>
                          <a:spcPct val="115000"/>
                        </a:lnSpc>
                        <a:spcAft>
                          <a:spcPts val="0"/>
                        </a:spcAft>
                      </a:pPr>
                      <a:r>
                        <a:rPr lang="it-IT" sz="800" dirty="0">
                          <a:effectLst/>
                        </a:rPr>
                        <a:t>I</a:t>
                      </a:r>
                      <a:endParaRPr lang="it-IT" sz="1000" dirty="0">
                        <a:effectLst/>
                      </a:endParaRPr>
                    </a:p>
                    <a:p>
                      <a:pPr algn="ctr">
                        <a:lnSpc>
                          <a:spcPct val="115000"/>
                        </a:lnSpc>
                        <a:spcAft>
                          <a:spcPts val="0"/>
                        </a:spcAft>
                      </a:pPr>
                      <a:r>
                        <a:rPr lang="it-IT" sz="800" dirty="0">
                          <a:effectLst/>
                        </a:rPr>
                        <a:t>A</a:t>
                      </a:r>
                      <a:endParaRPr lang="it-IT" sz="1000" dirty="0">
                        <a:effectLst/>
                      </a:endParaRPr>
                    </a:p>
                    <a:p>
                      <a:pPr algn="ctr">
                        <a:lnSpc>
                          <a:spcPct val="115000"/>
                        </a:lnSpc>
                        <a:spcAft>
                          <a:spcPts val="0"/>
                        </a:spcAft>
                      </a:pPr>
                      <a:r>
                        <a:rPr lang="it-IT" sz="800" dirty="0">
                          <a:effectLst/>
                        </a:rPr>
                        <a:t>L</a:t>
                      </a:r>
                      <a:endParaRPr lang="it-IT" sz="1000" dirty="0">
                        <a:effectLst/>
                      </a:endParaRPr>
                    </a:p>
                    <a:p>
                      <a:pPr algn="ctr">
                        <a:lnSpc>
                          <a:spcPct val="115000"/>
                        </a:lnSpc>
                        <a:spcAft>
                          <a:spcPts val="0"/>
                        </a:spcAft>
                      </a:pPr>
                      <a:r>
                        <a:rPr lang="it-IT" sz="800" dirty="0">
                          <a:effectLst/>
                        </a:rPr>
                        <a:t>E</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tc>
                  <a:txBody>
                    <a:bodyPr/>
                    <a:lstStyle/>
                    <a:p>
                      <a:pPr marL="88900">
                        <a:lnSpc>
                          <a:spcPct val="115000"/>
                        </a:lnSpc>
                        <a:spcAft>
                          <a:spcPts val="0"/>
                        </a:spcAft>
                      </a:pPr>
                      <a:r>
                        <a:rPr lang="it-IT" sz="900" dirty="0">
                          <a:effectLst/>
                        </a:rPr>
                        <a:t>Forniture</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285115">
                        <a:lnSpc>
                          <a:spcPct val="115000"/>
                        </a:lnSpc>
                        <a:spcAft>
                          <a:spcPts val="0"/>
                        </a:spcAft>
                      </a:pPr>
                      <a:r>
                        <a:rPr lang="it-IT" sz="900">
                          <a:effectLst/>
                        </a:rPr>
                        <a:t>2.600</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173990" algn="just">
                        <a:lnSpc>
                          <a:spcPct val="115000"/>
                        </a:lnSpc>
                        <a:spcAft>
                          <a:spcPts val="0"/>
                        </a:spcAft>
                      </a:pPr>
                      <a:r>
                        <a:rPr lang="it-IT" sz="900">
                          <a:effectLst/>
                        </a:rPr>
                        <a:t>5,5%</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R="88900" algn="r">
                        <a:lnSpc>
                          <a:spcPct val="115000"/>
                        </a:lnSpc>
                        <a:spcAft>
                          <a:spcPts val="0"/>
                        </a:spcAft>
                      </a:pPr>
                      <a:r>
                        <a:rPr lang="it-IT" sz="900">
                          <a:effectLst/>
                        </a:rPr>
                        <a:t>5.037.602.324</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83185" algn="ctr">
                        <a:lnSpc>
                          <a:spcPct val="115000"/>
                        </a:lnSpc>
                        <a:spcAft>
                          <a:spcPts val="0"/>
                        </a:spcAft>
                      </a:pPr>
                      <a:r>
                        <a:rPr lang="it-IT" sz="900" dirty="0">
                          <a:effectLst/>
                        </a:rPr>
                        <a:t>  9,6%</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457200" algn="l">
                        <a:lnSpc>
                          <a:spcPct val="115000"/>
                        </a:lnSpc>
                        <a:spcAft>
                          <a:spcPts val="0"/>
                        </a:spcAft>
                      </a:pPr>
                      <a:r>
                        <a:rPr lang="it-IT" sz="900" dirty="0">
                          <a:effectLst/>
                        </a:rPr>
                        <a:t>1.937.539</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extLst>
                  <a:ext uri="{0D108BD9-81ED-4DB2-BD59-A6C34878D82A}">
                    <a16:rowId xmlns:a16="http://schemas.microsoft.com/office/drawing/2014/main" val="2395591005"/>
                  </a:ext>
                </a:extLst>
              </a:tr>
              <a:tr h="388487">
                <a:tc vMerge="1">
                  <a:txBody>
                    <a:bodyPr/>
                    <a:lstStyle/>
                    <a:p>
                      <a:endParaRPr lang="it-IT"/>
                    </a:p>
                  </a:txBody>
                  <a:tcPr/>
                </a:tc>
                <a:tc>
                  <a:txBody>
                    <a:bodyPr/>
                    <a:lstStyle/>
                    <a:p>
                      <a:pPr marL="88900">
                        <a:lnSpc>
                          <a:spcPct val="115000"/>
                        </a:lnSpc>
                        <a:spcAft>
                          <a:spcPts val="0"/>
                        </a:spcAft>
                      </a:pPr>
                      <a:r>
                        <a:rPr lang="it-IT" sz="900" dirty="0">
                          <a:effectLst/>
                        </a:rPr>
                        <a:t>Lavori</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285115">
                        <a:lnSpc>
                          <a:spcPct val="115000"/>
                        </a:lnSpc>
                        <a:spcAft>
                          <a:spcPts val="0"/>
                        </a:spcAft>
                      </a:pPr>
                      <a:r>
                        <a:rPr lang="it-IT" sz="900">
                          <a:effectLst/>
                        </a:rPr>
                        <a:t>1.667</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173990" algn="just">
                        <a:lnSpc>
                          <a:spcPct val="115000"/>
                        </a:lnSpc>
                        <a:spcAft>
                          <a:spcPts val="0"/>
                        </a:spcAft>
                      </a:pPr>
                      <a:r>
                        <a:rPr lang="it-IT" sz="900">
                          <a:effectLst/>
                        </a:rPr>
                        <a:t>3,6%</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R="88900" algn="r">
                        <a:lnSpc>
                          <a:spcPct val="115000"/>
                        </a:lnSpc>
                        <a:spcAft>
                          <a:spcPts val="0"/>
                        </a:spcAft>
                      </a:pPr>
                      <a:r>
                        <a:rPr lang="it-IT" sz="900">
                          <a:effectLst/>
                        </a:rPr>
                        <a:t>3.138.773.283</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173355" algn="ctr">
                        <a:lnSpc>
                          <a:spcPct val="115000"/>
                        </a:lnSpc>
                        <a:spcAft>
                          <a:spcPts val="0"/>
                        </a:spcAft>
                      </a:pPr>
                      <a:r>
                        <a:rPr lang="it-IT" sz="900">
                          <a:effectLst/>
                        </a:rPr>
                        <a:t>6,0%</a:t>
                      </a:r>
                      <a:endParaRPr lang="it-IT" sz="100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457200" algn="l">
                        <a:lnSpc>
                          <a:spcPct val="115000"/>
                        </a:lnSpc>
                        <a:spcAft>
                          <a:spcPts val="0"/>
                        </a:spcAft>
                      </a:pPr>
                      <a:r>
                        <a:rPr lang="it-IT" sz="900" dirty="0">
                          <a:effectLst/>
                        </a:rPr>
                        <a:t>1.882.887</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extLst>
                  <a:ext uri="{0D108BD9-81ED-4DB2-BD59-A6C34878D82A}">
                    <a16:rowId xmlns:a16="http://schemas.microsoft.com/office/drawing/2014/main" val="570303782"/>
                  </a:ext>
                </a:extLst>
              </a:tr>
              <a:tr h="519475">
                <a:tc vMerge="1">
                  <a:txBody>
                    <a:bodyPr/>
                    <a:lstStyle/>
                    <a:p>
                      <a:endParaRPr lang="it-IT"/>
                    </a:p>
                  </a:txBody>
                  <a:tcPr/>
                </a:tc>
                <a:tc>
                  <a:txBody>
                    <a:bodyPr/>
                    <a:lstStyle/>
                    <a:p>
                      <a:pPr marL="88900">
                        <a:lnSpc>
                          <a:spcPct val="115000"/>
                        </a:lnSpc>
                        <a:spcAft>
                          <a:spcPts val="0"/>
                        </a:spcAft>
                      </a:pPr>
                      <a:r>
                        <a:rPr lang="it-IT" sz="900" dirty="0">
                          <a:effectLst/>
                        </a:rPr>
                        <a:t>Servizi</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285115">
                        <a:lnSpc>
                          <a:spcPct val="115000"/>
                        </a:lnSpc>
                        <a:spcAft>
                          <a:spcPts val="0"/>
                        </a:spcAft>
                      </a:pPr>
                      <a:r>
                        <a:rPr lang="it-IT" sz="900" dirty="0">
                          <a:effectLst/>
                        </a:rPr>
                        <a:t>3.494</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173990" algn="just">
                        <a:lnSpc>
                          <a:spcPct val="115000"/>
                        </a:lnSpc>
                        <a:spcAft>
                          <a:spcPts val="0"/>
                        </a:spcAft>
                      </a:pPr>
                      <a:r>
                        <a:rPr lang="it-IT" sz="900" dirty="0">
                          <a:effectLst/>
                        </a:rPr>
                        <a:t>7,5%</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R="88900" algn="r">
                        <a:lnSpc>
                          <a:spcPct val="115000"/>
                        </a:lnSpc>
                        <a:spcAft>
                          <a:spcPts val="0"/>
                        </a:spcAft>
                      </a:pPr>
                      <a:r>
                        <a:rPr lang="it-IT" sz="900" dirty="0">
                          <a:effectLst/>
                        </a:rPr>
                        <a:t>3.564.049.705</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173355" algn="ctr">
                        <a:lnSpc>
                          <a:spcPct val="115000"/>
                        </a:lnSpc>
                        <a:spcAft>
                          <a:spcPts val="0"/>
                        </a:spcAft>
                      </a:pPr>
                      <a:r>
                        <a:rPr lang="it-IT" sz="900" dirty="0">
                          <a:effectLst/>
                        </a:rPr>
                        <a:t>6,8%</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457200" algn="l">
                        <a:lnSpc>
                          <a:spcPct val="115000"/>
                        </a:lnSpc>
                        <a:spcAft>
                          <a:spcPts val="0"/>
                        </a:spcAft>
                      </a:pPr>
                      <a:r>
                        <a:rPr lang="it-IT" sz="900" dirty="0">
                          <a:effectLst/>
                        </a:rPr>
                        <a:t>1.020.049</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extLst>
                  <a:ext uri="{0D108BD9-81ED-4DB2-BD59-A6C34878D82A}">
                    <a16:rowId xmlns:a16="http://schemas.microsoft.com/office/drawing/2014/main" val="3097515966"/>
                  </a:ext>
                </a:extLst>
              </a:tr>
              <a:tr h="252461">
                <a:tc gridSpan="2">
                  <a:txBody>
                    <a:bodyPr/>
                    <a:lstStyle/>
                    <a:p>
                      <a:pPr marL="165100">
                        <a:lnSpc>
                          <a:spcPct val="115000"/>
                        </a:lnSpc>
                        <a:spcAft>
                          <a:spcPts val="0"/>
                        </a:spcAft>
                      </a:pPr>
                      <a:r>
                        <a:rPr lang="it-IT" sz="900" dirty="0">
                          <a:effectLst/>
                        </a:rPr>
                        <a:t>Totale generale</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tc hMerge="1">
                  <a:txBody>
                    <a:bodyPr/>
                    <a:lstStyle/>
                    <a:p>
                      <a:endParaRPr lang="it-IT"/>
                    </a:p>
                  </a:txBody>
                  <a:tcPr/>
                </a:tc>
                <a:tc>
                  <a:txBody>
                    <a:bodyPr/>
                    <a:lstStyle/>
                    <a:p>
                      <a:pPr marL="263525">
                        <a:lnSpc>
                          <a:spcPct val="115000"/>
                        </a:lnSpc>
                        <a:spcAft>
                          <a:spcPts val="0"/>
                        </a:spcAft>
                      </a:pPr>
                      <a:r>
                        <a:rPr lang="it-IT" sz="900" dirty="0">
                          <a:effectLst/>
                        </a:rPr>
                        <a:t>46.840</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83820" indent="90170" algn="just">
                        <a:lnSpc>
                          <a:spcPct val="115000"/>
                        </a:lnSpc>
                        <a:spcAft>
                          <a:spcPts val="0"/>
                        </a:spcAft>
                      </a:pPr>
                      <a:r>
                        <a:rPr lang="it-IT" sz="900" dirty="0">
                          <a:effectLst/>
                        </a:rPr>
                        <a:t>100,0%</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R="88900" algn="r">
                        <a:lnSpc>
                          <a:spcPct val="115000"/>
                        </a:lnSpc>
                        <a:spcAft>
                          <a:spcPts val="0"/>
                        </a:spcAft>
                      </a:pPr>
                      <a:r>
                        <a:rPr lang="it-IT" sz="900" dirty="0">
                          <a:effectLst/>
                        </a:rPr>
                        <a:t>52.535.580.065</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83185" algn="ctr">
                        <a:lnSpc>
                          <a:spcPct val="115000"/>
                        </a:lnSpc>
                        <a:spcAft>
                          <a:spcPts val="0"/>
                        </a:spcAft>
                      </a:pPr>
                      <a:r>
                        <a:rPr lang="it-IT" sz="900" dirty="0">
                          <a:effectLst/>
                        </a:rPr>
                        <a:t>100,0%</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chemeClr val="tx1"/>
                    </a:solidFill>
                  </a:tcPr>
                </a:tc>
                <a:tc>
                  <a:txBody>
                    <a:bodyPr/>
                    <a:lstStyle/>
                    <a:p>
                      <a:pPr marL="457200" algn="l">
                        <a:lnSpc>
                          <a:spcPct val="115000"/>
                        </a:lnSpc>
                        <a:spcAft>
                          <a:spcPts val="0"/>
                        </a:spcAft>
                      </a:pPr>
                      <a:r>
                        <a:rPr lang="it-IT" sz="900" dirty="0">
                          <a:effectLst/>
                        </a:rPr>
                        <a:t>1.121.597</a:t>
                      </a:r>
                      <a:endParaRPr lang="it-IT" sz="1000" dirty="0">
                        <a:solidFill>
                          <a:srgbClr val="000000"/>
                        </a:solidFill>
                        <a:effectLst/>
                        <a:latin typeface="Arial Unicode MS" panose="020B0604020202020204" pitchFamily="34" charset="-128"/>
                        <a:ea typeface="Arial Unicode MS" panose="020B0604020202020204" pitchFamily="34" charset="-128"/>
                        <a:cs typeface="Times New Roman" panose="02020603050405020304" pitchFamily="18" charset="0"/>
                      </a:endParaRPr>
                    </a:p>
                  </a:txBody>
                  <a:tcPr marL="5224" marR="5224" marT="0" marB="0">
                    <a:solidFill>
                      <a:srgbClr val="CC0000"/>
                    </a:solidFill>
                  </a:tcPr>
                </a:tc>
                <a:extLst>
                  <a:ext uri="{0D108BD9-81ED-4DB2-BD59-A6C34878D82A}">
                    <a16:rowId xmlns:a16="http://schemas.microsoft.com/office/drawing/2014/main" val="2157547087"/>
                  </a:ext>
                </a:extLst>
              </a:tr>
            </a:tbl>
          </a:graphicData>
        </a:graphic>
      </p:graphicFrame>
      <p:sp>
        <p:nvSpPr>
          <p:cNvPr id="6" name="Segnaposto numero diapositiva 5"/>
          <p:cNvSpPr>
            <a:spLocks noGrp="1"/>
          </p:cNvSpPr>
          <p:nvPr>
            <p:ph type="sldNum" sz="quarter" idx="12"/>
          </p:nvPr>
        </p:nvSpPr>
        <p:spPr/>
        <p:txBody>
          <a:bodyPr/>
          <a:lstStyle/>
          <a:p>
            <a:fld id="{B83AB9B6-3283-443D-9817-42D6F0AD635E}" type="slidenum">
              <a:rPr lang="it-IT" smtClean="0"/>
              <a:pPr/>
              <a:t>9</a:t>
            </a:fld>
            <a:endParaRPr lang="it-IT"/>
          </a:p>
        </p:txBody>
      </p:sp>
    </p:spTree>
    <p:extLst>
      <p:ext uri="{BB962C8B-B14F-4D97-AF65-F5344CB8AC3E}">
        <p14:creationId xmlns:p14="http://schemas.microsoft.com/office/powerpoint/2010/main" val="1378985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fico 10">
            <a:extLst>
              <a:ext uri="{FF2B5EF4-FFF2-40B4-BE49-F238E27FC236}">
                <a16:creationId xmlns:a16="http://schemas.microsoft.com/office/drawing/2014/main" id="{54063959-F6AA-46F5-B77B-34AA9CF5F119}"/>
              </a:ext>
            </a:extLst>
          </p:cNvPr>
          <p:cNvGraphicFramePr/>
          <p:nvPr>
            <p:extLst>
              <p:ext uri="{D42A27DB-BD31-4B8C-83A1-F6EECF244321}">
                <p14:modId xmlns:p14="http://schemas.microsoft.com/office/powerpoint/2010/main" val="1349381115"/>
              </p:ext>
            </p:extLst>
          </p:nvPr>
        </p:nvGraphicFramePr>
        <p:xfrm>
          <a:off x="2555776" y="116632"/>
          <a:ext cx="4248472" cy="302433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Segnaposto contenuto 3">
            <a:extLst>
              <a:ext uri="{FF2B5EF4-FFF2-40B4-BE49-F238E27FC236}">
                <a16:creationId xmlns:a16="http://schemas.microsoft.com/office/drawing/2014/main" id="{69A5DBC8-9F6E-4956-A09A-D0B85ED64D40}"/>
              </a:ext>
            </a:extLst>
          </p:cNvPr>
          <p:cNvGraphicFramePr>
            <a:graphicFrameLocks/>
          </p:cNvGraphicFramePr>
          <p:nvPr>
            <p:extLst>
              <p:ext uri="{D42A27DB-BD31-4B8C-83A1-F6EECF244321}">
                <p14:modId xmlns:p14="http://schemas.microsoft.com/office/powerpoint/2010/main" val="3907710977"/>
              </p:ext>
            </p:extLst>
          </p:nvPr>
        </p:nvGraphicFramePr>
        <p:xfrm>
          <a:off x="1115616" y="3833664"/>
          <a:ext cx="5184576" cy="3024336"/>
        </p:xfrm>
        <a:graphic>
          <a:graphicData uri="http://schemas.openxmlformats.org/drawingml/2006/chart">
            <c:chart xmlns:c="http://schemas.openxmlformats.org/drawingml/2006/chart" xmlns:r="http://schemas.openxmlformats.org/officeDocument/2006/relationships" r:id="rId4"/>
          </a:graphicData>
        </a:graphic>
      </p:graphicFrame>
      <p:sp>
        <p:nvSpPr>
          <p:cNvPr id="13" name="Rettangolo 12">
            <a:extLst>
              <a:ext uri="{FF2B5EF4-FFF2-40B4-BE49-F238E27FC236}">
                <a16:creationId xmlns:a16="http://schemas.microsoft.com/office/drawing/2014/main" id="{2881A98C-7683-4293-A7FD-5ED55B771E9C}"/>
              </a:ext>
            </a:extLst>
          </p:cNvPr>
          <p:cNvSpPr/>
          <p:nvPr/>
        </p:nvSpPr>
        <p:spPr>
          <a:xfrm>
            <a:off x="6300192" y="6093296"/>
            <a:ext cx="947695" cy="415498"/>
          </a:xfrm>
          <a:prstGeom prst="rect">
            <a:avLst/>
          </a:prstGeom>
        </p:spPr>
        <p:txBody>
          <a:bodyPr wrap="none">
            <a:spAutoFit/>
          </a:bodyPr>
          <a:lstStyle/>
          <a:p>
            <a:r>
              <a:rPr lang="it-IT" sz="1050" b="1" dirty="0">
                <a:cs typeface="Calibri" panose="020F0502020204030204" pitchFamily="34" charset="0"/>
              </a:rPr>
              <a:t>numero</a:t>
            </a:r>
            <a:r>
              <a:rPr lang="it-IT" sz="1050" b="1" dirty="0">
                <a:latin typeface="Calibri" panose="020F0502020204030204" pitchFamily="34" charset="0"/>
                <a:cs typeface="Calibri" panose="020F0502020204030204" pitchFamily="34" charset="0"/>
              </a:rPr>
              <a:t> </a:t>
            </a:r>
          </a:p>
          <a:p>
            <a:r>
              <a:rPr lang="it-IT" sz="1050" b="1" dirty="0">
                <a:latin typeface="Arial" panose="020B0604020202020204" pitchFamily="34" charset="0"/>
                <a:cs typeface="Arial" panose="020B0604020202020204" pitchFamily="34" charset="0"/>
              </a:rPr>
              <a:t>partecipanti</a:t>
            </a:r>
            <a:endParaRPr lang="it-IT" sz="1050" dirty="0">
              <a:latin typeface="Arial" panose="020B0604020202020204" pitchFamily="34" charset="0"/>
              <a:cs typeface="Arial" panose="020B0604020202020204" pitchFamily="34" charset="0"/>
            </a:endParaRPr>
          </a:p>
        </p:txBody>
      </p:sp>
      <p:sp>
        <p:nvSpPr>
          <p:cNvPr id="14" name="Rettangolo 13">
            <a:extLst>
              <a:ext uri="{FF2B5EF4-FFF2-40B4-BE49-F238E27FC236}">
                <a16:creationId xmlns:a16="http://schemas.microsoft.com/office/drawing/2014/main" id="{4BE23B38-3628-4017-A31A-25BB1E50154E}"/>
              </a:ext>
            </a:extLst>
          </p:cNvPr>
          <p:cNvSpPr/>
          <p:nvPr/>
        </p:nvSpPr>
        <p:spPr>
          <a:xfrm>
            <a:off x="2987824" y="3212976"/>
            <a:ext cx="3384376" cy="600164"/>
          </a:xfrm>
          <a:prstGeom prst="rect">
            <a:avLst/>
          </a:prstGeom>
        </p:spPr>
        <p:txBody>
          <a:bodyPr wrap="square">
            <a:spAutoFit/>
          </a:bodyPr>
          <a:lstStyle/>
          <a:p>
            <a:pPr algn="ctr"/>
            <a:r>
              <a:rPr lang="it-IT" sz="1100" b="1" i="1" dirty="0">
                <a:latin typeface="Arial" panose="020B0604020202020204" pitchFamily="34" charset="0"/>
                <a:cs typeface="Arial" panose="020B0604020202020204" pitchFamily="34" charset="0"/>
              </a:rPr>
              <a:t>2. chance</a:t>
            </a:r>
            <a:r>
              <a:rPr lang="it-IT" sz="1100" b="1" dirty="0">
                <a:latin typeface="Arial" panose="020B0604020202020204" pitchFamily="34" charset="0"/>
                <a:cs typeface="Arial" panose="020B0604020202020204" pitchFamily="34" charset="0"/>
              </a:rPr>
              <a:t> utile in rapporto al numero partecipanti ad una procedura con importo base di € 1.000.000,00.</a:t>
            </a:r>
          </a:p>
        </p:txBody>
      </p:sp>
      <p:sp>
        <p:nvSpPr>
          <p:cNvPr id="7" name="Segnaposto numero diapositiva 6"/>
          <p:cNvSpPr>
            <a:spLocks noGrp="1"/>
          </p:cNvSpPr>
          <p:nvPr>
            <p:ph type="sldNum" sz="quarter" idx="12"/>
          </p:nvPr>
        </p:nvSpPr>
        <p:spPr/>
        <p:txBody>
          <a:bodyPr/>
          <a:lstStyle/>
          <a:p>
            <a:fld id="{B83AB9B6-3283-443D-9817-42D6F0AD635E}" type="slidenum">
              <a:rPr lang="it-IT" smtClean="0"/>
              <a:pPr/>
              <a:t>10</a:t>
            </a:fld>
            <a:endParaRPr lang="it-IT"/>
          </a:p>
        </p:txBody>
      </p:sp>
    </p:spTree>
    <p:extLst>
      <p:ext uri="{BB962C8B-B14F-4D97-AF65-F5344CB8AC3E}">
        <p14:creationId xmlns:p14="http://schemas.microsoft.com/office/powerpoint/2010/main" val="19958359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normAutofit/>
          </a:bodyPr>
          <a:lstStyle/>
          <a:p>
            <a:r>
              <a:rPr lang="it-IT" sz="2800" cap="none" dirty="0">
                <a:latin typeface="Arial" panose="020B0604020202020204" pitchFamily="34" charset="0"/>
                <a:cs typeface="Arial" panose="020B0604020202020204" pitchFamily="34" charset="0"/>
              </a:rPr>
              <a:t>Il contributo unificato.</a:t>
            </a:r>
          </a:p>
        </p:txBody>
      </p:sp>
      <p:sp>
        <p:nvSpPr>
          <p:cNvPr id="2" name="Segnaposto contenuto 1"/>
          <p:cNvSpPr>
            <a:spLocks noGrp="1"/>
          </p:cNvSpPr>
          <p:nvPr>
            <p:ph idx="1"/>
          </p:nvPr>
        </p:nvSpPr>
        <p:spPr/>
        <p:txBody>
          <a:bodyPr>
            <a:normAutofit/>
          </a:bodyPr>
          <a:lstStyle/>
          <a:p>
            <a:endParaRPr lang="it-IT" dirty="0"/>
          </a:p>
        </p:txBody>
      </p:sp>
      <p:pic>
        <p:nvPicPr>
          <p:cNvPr id="4" name="Picture 3">
            <a:extLst>
              <a:ext uri="{FF2B5EF4-FFF2-40B4-BE49-F238E27FC236}">
                <a16:creationId xmlns:a16="http://schemas.microsoft.com/office/drawing/2014/main" id="{A35E1688-A587-453C-924D-A84C43F4D2F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3608" y="2636912"/>
            <a:ext cx="6984776" cy="3024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Segnaposto numero diapositiva 5"/>
          <p:cNvSpPr>
            <a:spLocks noGrp="1"/>
          </p:cNvSpPr>
          <p:nvPr>
            <p:ph type="sldNum" sz="quarter" idx="12"/>
          </p:nvPr>
        </p:nvSpPr>
        <p:spPr/>
        <p:txBody>
          <a:bodyPr/>
          <a:lstStyle/>
          <a:p>
            <a:fld id="{B83AB9B6-3283-443D-9817-42D6F0AD635E}" type="slidenum">
              <a:rPr lang="it-IT" smtClean="0"/>
              <a:pPr/>
              <a:t>11</a:t>
            </a:fld>
            <a:endParaRPr lang="it-IT"/>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BFAD9A5C-7371-497C-8788-D01DC28A2AA7}"/>
              </a:ext>
            </a:extLst>
          </p:cNvPr>
          <p:cNvSpPr>
            <a:spLocks noGrp="1"/>
          </p:cNvSpPr>
          <p:nvPr>
            <p:ph type="title"/>
          </p:nvPr>
        </p:nvSpPr>
        <p:spPr>
          <a:xfrm>
            <a:off x="755576" y="0"/>
            <a:ext cx="7765321" cy="1675274"/>
          </a:xfrm>
        </p:spPr>
        <p:txBody>
          <a:bodyPr>
            <a:normAutofit/>
          </a:bodyPr>
          <a:lstStyle/>
          <a:p>
            <a:r>
              <a:rPr lang="it-IT" sz="2800" cap="none" dirty="0">
                <a:latin typeface="Arial" panose="020B0604020202020204" pitchFamily="34" charset="0"/>
                <a:cs typeface="Arial" panose="020B0604020202020204" pitchFamily="34" charset="0"/>
              </a:rPr>
              <a:t>La parcella dell’avvocato.</a:t>
            </a:r>
          </a:p>
        </p:txBody>
      </p:sp>
      <p:pic>
        <p:nvPicPr>
          <p:cNvPr id="2" name="Immagine 1">
            <a:extLst>
              <a:ext uri="{FF2B5EF4-FFF2-40B4-BE49-F238E27FC236}">
                <a16:creationId xmlns:a16="http://schemas.microsoft.com/office/drawing/2014/main" id="{B7A7297C-1C02-4B95-8AAE-B1FD3457D35D}"/>
              </a:ext>
            </a:extLst>
          </p:cNvPr>
          <p:cNvPicPr>
            <a:picLocks noChangeAspect="1"/>
          </p:cNvPicPr>
          <p:nvPr/>
        </p:nvPicPr>
        <p:blipFill>
          <a:blip r:embed="rId3" cstate="print"/>
          <a:stretch>
            <a:fillRect/>
          </a:stretch>
        </p:blipFill>
        <p:spPr>
          <a:xfrm>
            <a:off x="1619672" y="3645024"/>
            <a:ext cx="5756168" cy="2304256"/>
          </a:xfrm>
          <a:prstGeom prst="rect">
            <a:avLst/>
          </a:prstGeom>
        </p:spPr>
      </p:pic>
      <p:pic>
        <p:nvPicPr>
          <p:cNvPr id="8" name="Segnaposto contenuto 7">
            <a:extLst>
              <a:ext uri="{FF2B5EF4-FFF2-40B4-BE49-F238E27FC236}">
                <a16:creationId xmlns:a16="http://schemas.microsoft.com/office/drawing/2014/main" id="{6535668E-0BF6-4A3D-B820-35CEC887E957}"/>
              </a:ext>
            </a:extLst>
          </p:cNvPr>
          <p:cNvPicPr>
            <a:picLocks noGrp="1" noChangeAspect="1"/>
          </p:cNvPicPr>
          <p:nvPr>
            <p:ph idx="1"/>
          </p:nvPr>
        </p:nvPicPr>
        <p:blipFill>
          <a:blip r:embed="rId4" cstate="print"/>
          <a:stretch>
            <a:fillRect/>
          </a:stretch>
        </p:blipFill>
        <p:spPr>
          <a:xfrm>
            <a:off x="1619672" y="1268760"/>
            <a:ext cx="5756168" cy="2159315"/>
          </a:xfrm>
          <a:prstGeom prst="rect">
            <a:avLst/>
          </a:prstGeom>
        </p:spPr>
      </p:pic>
      <p:sp>
        <p:nvSpPr>
          <p:cNvPr id="6" name="Segnaposto numero diapositiva 5"/>
          <p:cNvSpPr>
            <a:spLocks noGrp="1"/>
          </p:cNvSpPr>
          <p:nvPr>
            <p:ph type="sldNum" sz="quarter" idx="12"/>
          </p:nvPr>
        </p:nvSpPr>
        <p:spPr/>
        <p:txBody>
          <a:bodyPr/>
          <a:lstStyle/>
          <a:p>
            <a:fld id="{B83AB9B6-3283-443D-9817-42D6F0AD635E}" type="slidenum">
              <a:rPr lang="it-IT" smtClean="0"/>
              <a:pPr/>
              <a:t>12</a:t>
            </a:fld>
            <a:endParaRPr lang="it-IT"/>
          </a:p>
        </p:txBody>
      </p:sp>
    </p:spTree>
    <p:extLst>
      <p:ext uri="{BB962C8B-B14F-4D97-AF65-F5344CB8AC3E}">
        <p14:creationId xmlns:p14="http://schemas.microsoft.com/office/powerpoint/2010/main" val="117220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normAutofit/>
          </a:bodyPr>
          <a:lstStyle/>
          <a:p>
            <a:r>
              <a:rPr lang="it-IT" sz="2800" cap="none" dirty="0">
                <a:latin typeface="Arial" panose="020B0604020202020204" pitchFamily="34" charset="0"/>
                <a:cs typeface="Arial" panose="020B0604020202020204" pitchFamily="34" charset="0"/>
              </a:rPr>
              <a:t>Qualche considerazione finale.</a:t>
            </a:r>
          </a:p>
        </p:txBody>
      </p:sp>
      <p:sp>
        <p:nvSpPr>
          <p:cNvPr id="2" name="Segnaposto contenuto 1"/>
          <p:cNvSpPr>
            <a:spLocks noGrp="1"/>
          </p:cNvSpPr>
          <p:nvPr>
            <p:ph idx="1"/>
          </p:nvPr>
        </p:nvSpPr>
        <p:spPr/>
        <p:txBody>
          <a:bodyPr>
            <a:normAutofit lnSpcReduction="10000"/>
          </a:bodyPr>
          <a:lstStyle/>
          <a:p>
            <a:pPr marL="0" indent="0" algn="ctr">
              <a:buNone/>
            </a:pPr>
            <a:r>
              <a:rPr lang="it-IT" sz="2400" dirty="0">
                <a:latin typeface="Arial" panose="020B0604020202020204" pitchFamily="34" charset="0"/>
                <a:cs typeface="Arial" panose="020B0604020202020204" pitchFamily="34" charset="0"/>
              </a:rPr>
              <a:t>L’abilitazione immediata ed obbligatoria a ricorrere;</a:t>
            </a:r>
          </a:p>
          <a:p>
            <a:pPr marL="0" indent="0" algn="ctr">
              <a:buNone/>
            </a:pPr>
            <a:r>
              <a:rPr lang="it-IT" sz="2400" dirty="0">
                <a:latin typeface="Arial" panose="020B0604020202020204" pitchFamily="34" charset="0"/>
                <a:cs typeface="Arial" panose="020B0604020202020204" pitchFamily="34" charset="0"/>
              </a:rPr>
              <a:t>esplosione o implosione del contenzioso?; </a:t>
            </a:r>
          </a:p>
          <a:p>
            <a:pPr marL="0" indent="0" algn="ctr">
              <a:buNone/>
            </a:pPr>
            <a:r>
              <a:rPr lang="it-IT" sz="2400" dirty="0">
                <a:latin typeface="Arial" panose="020B0604020202020204" pitchFamily="34" charset="0"/>
                <a:cs typeface="Arial" panose="020B0604020202020204" pitchFamily="34" charset="0"/>
              </a:rPr>
              <a:t>equilibrato bilanciamento degli interessi in gioco?</a:t>
            </a:r>
          </a:p>
          <a:p>
            <a:pPr marL="0" indent="0" algn="ctr">
              <a:buNone/>
            </a:pPr>
            <a:endParaRPr lang="it-IT" sz="2400" dirty="0">
              <a:latin typeface="Arial" panose="020B0604020202020204" pitchFamily="34" charset="0"/>
              <a:cs typeface="Arial" panose="020B0604020202020204" pitchFamily="34" charset="0"/>
            </a:endParaRPr>
          </a:p>
          <a:p>
            <a:pPr marL="0" indent="0" algn="ctr">
              <a:buNone/>
            </a:pPr>
            <a:r>
              <a:rPr lang="it-IT" sz="2400" dirty="0">
                <a:latin typeface="Arial" panose="020B0604020202020204" pitchFamily="34" charset="0"/>
                <a:cs typeface="Arial" panose="020B0604020202020204" pitchFamily="34" charset="0"/>
              </a:rPr>
              <a:t>L’attesa delle nuove pronunce </a:t>
            </a:r>
          </a:p>
          <a:p>
            <a:pPr marL="0" indent="0" algn="ctr">
              <a:buNone/>
            </a:pPr>
            <a:r>
              <a:rPr lang="it-IT" sz="2400" dirty="0">
                <a:latin typeface="Arial" panose="020B0604020202020204" pitchFamily="34" charset="0"/>
                <a:cs typeface="Arial" panose="020B0604020202020204" pitchFamily="34" charset="0"/>
              </a:rPr>
              <a:t>dell’Adunanza Plenaria del Consiglio di Stato</a:t>
            </a:r>
          </a:p>
          <a:p>
            <a:pPr marL="0" indent="0" algn="ctr">
              <a:buNone/>
            </a:pPr>
            <a:r>
              <a:rPr lang="it-IT" sz="2400" dirty="0">
                <a:latin typeface="Arial" panose="020B0604020202020204" pitchFamily="34" charset="0"/>
                <a:cs typeface="Arial" panose="020B0604020202020204" pitchFamily="34" charset="0"/>
              </a:rPr>
              <a:t>e della Corte di Giustizia dell’UE </a:t>
            </a:r>
          </a:p>
        </p:txBody>
      </p:sp>
      <p:sp>
        <p:nvSpPr>
          <p:cNvPr id="5" name="Segnaposto numero diapositiva 4"/>
          <p:cNvSpPr>
            <a:spLocks noGrp="1"/>
          </p:cNvSpPr>
          <p:nvPr>
            <p:ph type="sldNum" sz="quarter" idx="12"/>
          </p:nvPr>
        </p:nvSpPr>
        <p:spPr/>
        <p:txBody>
          <a:bodyPr/>
          <a:lstStyle/>
          <a:p>
            <a:fld id="{B83AB9B6-3283-443D-9817-42D6F0AD635E}" type="slidenum">
              <a:rPr lang="it-IT" smtClean="0"/>
              <a:pPr/>
              <a:t>13</a:t>
            </a:fld>
            <a:endParaRPr lang="it-IT"/>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Rosso arancion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Damask">
      <a:majorFont>
        <a:latin typeface="Bookman Old Style"/>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TM04033921[[fn=Damascato]]</Template>
  <TotalTime>1392</TotalTime>
  <Words>618</Words>
  <Application>Microsoft Office PowerPoint</Application>
  <PresentationFormat>Presentazione su schermo (4:3)</PresentationFormat>
  <Paragraphs>175</Paragraphs>
  <Slides>13</Slides>
  <Notes>6</Notes>
  <HiddenSlides>0</HiddenSlides>
  <MMClips>0</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13</vt:i4>
      </vt:variant>
    </vt:vector>
  </HeadingPairs>
  <TitlesOfParts>
    <vt:vector size="21" baseType="lpstr">
      <vt:lpstr>Arial Unicode MS</vt:lpstr>
      <vt:lpstr>Arial</vt:lpstr>
      <vt:lpstr>Bookman Old Style</vt:lpstr>
      <vt:lpstr>Calibri</vt:lpstr>
      <vt:lpstr>Rockwell</vt:lpstr>
      <vt:lpstr>Times New Roman</vt:lpstr>
      <vt:lpstr>Wingdings</vt:lpstr>
      <vt:lpstr>Damask</vt:lpstr>
      <vt:lpstr>Codice dei contratti pubblici e contrasti applicativi: questioni sostanziali e processuali. Rito Super Accelerato.</vt:lpstr>
      <vt:lpstr>L’art. 204 (ricorsi giurisdizionali) del D. Lgs. 18/04/2016 n. 50. </vt:lpstr>
      <vt:lpstr> Le procedure interessate  dal Rito Super Accelerato. </vt:lpstr>
      <vt:lpstr>I provvedimenti da impugnare con il Rito Super Accelerato.</vt:lpstr>
      <vt:lpstr>La decorrenza dell’impugnazione  e le conseguenze della sua omissione. </vt:lpstr>
      <vt:lpstr>Le particolarità processuali  del Rito Super Accelerato</vt:lpstr>
      <vt:lpstr>Il Rito Super Accelerato e  la giurisprudenza </vt:lpstr>
      <vt:lpstr>Il contenzioso a duplice sequenza</vt:lpstr>
      <vt:lpstr>La distribuzione delle procedure  (di importo uguale o superiore ad € 40.000,00) nel periodo maggio-agosto 2017</vt:lpstr>
      <vt:lpstr>Presentazione standard di PowerPoint</vt:lpstr>
      <vt:lpstr>Il contributo unificato.</vt:lpstr>
      <vt:lpstr>La parcella dell’avvocato.</vt:lpstr>
      <vt:lpstr>Qualche considerazione finale.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 User</dc:creator>
  <cp:lastModifiedBy>Marco</cp:lastModifiedBy>
  <cp:revision>88</cp:revision>
  <cp:lastPrinted>2018-05-05T06:53:45Z</cp:lastPrinted>
  <dcterms:created xsi:type="dcterms:W3CDTF">2018-04-22T08:36:02Z</dcterms:created>
  <dcterms:modified xsi:type="dcterms:W3CDTF">2018-05-05T07:02:26Z</dcterms:modified>
</cp:coreProperties>
</file>