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66" r:id="rId3"/>
    <p:sldId id="265" r:id="rId4"/>
    <p:sldId id="264" r:id="rId5"/>
    <p:sldId id="257" r:id="rId6"/>
    <p:sldId id="263" r:id="rId7"/>
    <p:sldId id="262" r:id="rId8"/>
    <p:sldId id="261" r:id="rId9"/>
    <p:sldId id="258" r:id="rId10"/>
    <p:sldId id="267" r:id="rId11"/>
    <p:sldId id="26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63"/>
    <p:restoredTop sz="94683"/>
  </p:normalViewPr>
  <p:slideViewPr>
    <p:cSldViewPr snapToGrid="0" snapToObjects="1">
      <p:cViewPr varScale="1">
        <p:scale>
          <a:sx n="100" d="100"/>
          <a:sy n="100" d="100"/>
        </p:scale>
        <p:origin x="72" y="4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9014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699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0761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304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‹N›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317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850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768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965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aggiungere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456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165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060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997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03DD8CF8-859C-C343-9E8E-FCE44534E6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I settori speciali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="" xmlns:a16="http://schemas.microsoft.com/office/drawing/2014/main" id="{8DE4942F-4FE7-1C44-984F-0BA58C6EA18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/>
              <a:t>Avv. Giuliano Neri</a:t>
            </a:r>
          </a:p>
        </p:txBody>
      </p:sp>
    </p:spTree>
    <p:extLst>
      <p:ext uri="{BB962C8B-B14F-4D97-AF65-F5344CB8AC3E}">
        <p14:creationId xmlns:p14="http://schemas.microsoft.com/office/powerpoint/2010/main" val="5613138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7C6C273A-0A27-8344-8747-8EC45A652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355600"/>
            <a:ext cx="11341100" cy="6146800"/>
          </a:xfrm>
        </p:spPr>
        <p:txBody>
          <a:bodyPr/>
          <a:lstStyle/>
          <a:p>
            <a:pPr marL="0" indent="0">
              <a:buNone/>
            </a:pPr>
            <a:r>
              <a:rPr lang="it-IT" b="1" dirty="0"/>
              <a:t>Norme applicabili </a:t>
            </a:r>
            <a:endParaRPr lang="it-IT" dirty="0"/>
          </a:p>
          <a:p>
            <a:pPr marL="0" indent="0">
              <a:buNone/>
            </a:pPr>
            <a:r>
              <a:rPr lang="it-IT" dirty="0"/>
              <a:t>Settori speciali: artt. 115-121 (gas ed energia termica; elettricità; acqua; servizi di trasporto su rete; porti e aeroporti; servizi postali; estrazione di gas e prospezione ed estrazione di carbone) </a:t>
            </a:r>
          </a:p>
          <a:p>
            <a:pPr marL="342900" indent="-342900">
              <a:buAutoNum type="arabicParenR"/>
            </a:pPr>
            <a:r>
              <a:rPr lang="it-IT" dirty="0"/>
              <a:t>Disposizioni specifiche per i settori speciali (Capo I, Titolo VI, Parte II): artt. </a:t>
            </a:r>
            <a:r>
              <a:rPr lang="it-IT" dirty="0" smtClean="0"/>
              <a:t>114-141;</a:t>
            </a:r>
            <a:endParaRPr lang="it-IT" dirty="0"/>
          </a:p>
          <a:p>
            <a:pPr marL="342900" indent="-342900">
              <a:buAutoNum type="arabicParenR"/>
            </a:pPr>
            <a:r>
              <a:rPr lang="it-IT" dirty="0" smtClean="0"/>
              <a:t>Disposizioni </a:t>
            </a:r>
            <a:r>
              <a:rPr lang="it-IT" dirty="0"/>
              <a:t>comuni (artt. 1-58), applicabili </a:t>
            </a:r>
            <a:r>
              <a:rPr lang="it-IT" u="sng" dirty="0"/>
              <a:t>in quanto compatibili</a:t>
            </a:r>
            <a:r>
              <a:rPr lang="it-IT" dirty="0"/>
              <a:t>: </a:t>
            </a:r>
          </a:p>
          <a:p>
            <a:pPr marL="228600" lvl="1" indent="0">
              <a:buNone/>
            </a:pPr>
            <a:r>
              <a:rPr lang="it-IT" sz="1800" dirty="0"/>
              <a:t>- alcune sono riservate ai soli settori speciali (es. artt. 6, 7, 8, 10, 11, 12, 13, 14, 35, comma 2, 36 comma 8); </a:t>
            </a:r>
          </a:p>
          <a:p>
            <a:pPr marL="228600" lvl="1" indent="0">
              <a:buNone/>
            </a:pPr>
            <a:r>
              <a:rPr lang="it-IT" sz="1800" dirty="0"/>
              <a:t>- altre si riferiscono alle amministrazioni aggiudicatrici e non agli enti aggiudicatori; </a:t>
            </a:r>
          </a:p>
          <a:p>
            <a:pPr marL="228600" lvl="1" indent="0">
              <a:buNone/>
            </a:pPr>
            <a:r>
              <a:rPr lang="it-IT" sz="1800" dirty="0"/>
              <a:t>- </a:t>
            </a:r>
            <a:r>
              <a:rPr lang="it-IT" sz="1800" dirty="0" smtClean="0"/>
              <a:t>Altre sono applicabili in virtù di un’interpretazione, da compiere innanzi tutto sulla </a:t>
            </a:r>
            <a:r>
              <a:rPr lang="it-IT" sz="1800" dirty="0"/>
              <a:t>base dei </a:t>
            </a:r>
            <a:r>
              <a:rPr lang="it-IT" sz="1800" dirty="0" smtClean="0"/>
              <a:t>criteri dettati dalla </a:t>
            </a:r>
            <a:r>
              <a:rPr lang="it-IT" sz="1800" dirty="0"/>
              <a:t>legge delega (art. 1, </a:t>
            </a:r>
            <a:r>
              <a:rPr lang="it-IT" sz="1800" dirty="0" err="1"/>
              <a:t>lett</a:t>
            </a:r>
            <a:r>
              <a:rPr lang="it-IT" sz="1800" dirty="0"/>
              <a:t>. h: trasparenza del settore e piena apertura e contendibilità dei mercati</a:t>
            </a:r>
            <a:r>
              <a:rPr lang="it-IT" sz="1800" dirty="0" smtClean="0"/>
              <a:t>). </a:t>
            </a:r>
            <a:endParaRPr lang="it-IT" sz="1800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20903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7C6C273A-0A27-8344-8747-8EC45A652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355600"/>
            <a:ext cx="11341100" cy="614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/>
              <a:t>3) Disposizioni </a:t>
            </a:r>
            <a:r>
              <a:rPr lang="it-IT" dirty="0" smtClean="0"/>
              <a:t>relative ai settori ordinari applicabili </a:t>
            </a:r>
            <a:r>
              <a:rPr lang="it-IT" dirty="0"/>
              <a:t>in quanto richiamate </a:t>
            </a:r>
            <a:r>
              <a:rPr lang="it-IT" dirty="0" smtClean="0"/>
              <a:t>specificamente</a:t>
            </a:r>
            <a:r>
              <a:rPr lang="it-IT" dirty="0"/>
              <a:t>: </a:t>
            </a:r>
          </a:p>
          <a:p>
            <a:pPr marL="228600" lvl="1" indent="0">
              <a:buNone/>
            </a:pPr>
            <a:r>
              <a:rPr lang="it-IT" sz="1800" dirty="0"/>
              <a:t>- dall’art. 114 (norme generali: si richiamano le disposizioni in materia di </a:t>
            </a:r>
            <a:r>
              <a:rPr lang="it-IT" sz="1800" dirty="0" smtClean="0"/>
              <a:t>esecuzione – artt.100</a:t>
            </a:r>
            <a:r>
              <a:rPr lang="it-IT" sz="1800" dirty="0"/>
              <a:t>, 105, 106, 108 e 112</a:t>
            </a:r>
            <a:r>
              <a:rPr lang="it-IT" sz="1800" dirty="0" smtClean="0"/>
              <a:t>); </a:t>
            </a:r>
            <a:endParaRPr lang="it-IT" sz="1800" dirty="0"/>
          </a:p>
          <a:p>
            <a:pPr marL="228600" lvl="1" indent="0">
              <a:buNone/>
            </a:pPr>
            <a:r>
              <a:rPr lang="it-IT" sz="1800" dirty="0"/>
              <a:t>- dall’art. 122 (procedure di scelta del </a:t>
            </a:r>
            <a:r>
              <a:rPr lang="it-IT" sz="1800" dirty="0" smtClean="0"/>
              <a:t>contraente: artt. 60; </a:t>
            </a:r>
            <a:r>
              <a:rPr lang="it-IT" sz="1800" dirty="0"/>
              <a:t>61, commi </a:t>
            </a:r>
            <a:r>
              <a:rPr lang="it-IT" sz="1800" dirty="0" smtClean="0"/>
              <a:t>1, </a:t>
            </a:r>
            <a:r>
              <a:rPr lang="it-IT" sz="1800" dirty="0"/>
              <a:t>2, </a:t>
            </a:r>
            <a:r>
              <a:rPr lang="it-IT" sz="1800" dirty="0" smtClean="0"/>
              <a:t>3 </a:t>
            </a:r>
            <a:r>
              <a:rPr lang="it-IT" sz="1800" dirty="0"/>
              <a:t>e 5; </a:t>
            </a:r>
            <a:r>
              <a:rPr lang="it-IT" sz="1800" dirty="0" smtClean="0"/>
              <a:t>64; </a:t>
            </a:r>
            <a:r>
              <a:rPr lang="it-IT" sz="1800" dirty="0"/>
              <a:t>65; 66; 67; 68; 69; 73 e </a:t>
            </a:r>
            <a:r>
              <a:rPr lang="it-IT" sz="1800" dirty="0" smtClean="0"/>
              <a:t>74);</a:t>
            </a:r>
            <a:endParaRPr lang="it-IT" sz="1800" dirty="0"/>
          </a:p>
          <a:p>
            <a:pPr marL="228600" lvl="1" indent="0">
              <a:buNone/>
            </a:pPr>
            <a:r>
              <a:rPr lang="it-IT" sz="1800" dirty="0"/>
              <a:t>- </a:t>
            </a:r>
            <a:r>
              <a:rPr lang="it-IT" sz="1800" dirty="0" smtClean="0"/>
              <a:t>dall’art</a:t>
            </a:r>
            <a:r>
              <a:rPr lang="it-IT" sz="1800" dirty="0"/>
              <a:t>. 133 (selezione dei partecipanti e delle </a:t>
            </a:r>
            <a:r>
              <a:rPr lang="it-IT" sz="1800" dirty="0" smtClean="0"/>
              <a:t>offerte: artt. </a:t>
            </a:r>
            <a:r>
              <a:rPr lang="it-IT" sz="1800" dirty="0"/>
              <a:t>77, 78, 79, 80, 81, 82, 83, 84, 85, 86, 87, 88, 89, 90, 91, 92, 95, 96 e 97</a:t>
            </a:r>
            <a:r>
              <a:rPr lang="it-IT" sz="1800" dirty="0" smtClean="0"/>
              <a:t>).</a:t>
            </a:r>
            <a:endParaRPr lang="it-IT" sz="1800" dirty="0"/>
          </a:p>
          <a:p>
            <a:pPr marL="0" indent="0">
              <a:buNone/>
            </a:pPr>
            <a:r>
              <a:rPr lang="it-IT" dirty="0"/>
              <a:t>Inoltre: le disposizioni richiamate dagli artt. </a:t>
            </a:r>
            <a:r>
              <a:rPr lang="it-IT" dirty="0" smtClean="0"/>
              <a:t>132 (art. 76), 134 (artt. </a:t>
            </a:r>
            <a:r>
              <a:rPr lang="it-IT" dirty="0"/>
              <a:t>68, 69 e </a:t>
            </a:r>
            <a:r>
              <a:rPr lang="it-IT" dirty="0" smtClean="0"/>
              <a:t>82), 136 (artt. 80, 83, </a:t>
            </a:r>
            <a:r>
              <a:rPr lang="it-IT" dirty="0"/>
              <a:t>85, 86, 87 e </a:t>
            </a:r>
            <a:r>
              <a:rPr lang="it-IT" dirty="0" smtClean="0"/>
              <a:t>88), </a:t>
            </a:r>
            <a:r>
              <a:rPr lang="it-IT" dirty="0"/>
              <a:t>140, </a:t>
            </a:r>
            <a:r>
              <a:rPr lang="it-IT" dirty="0" smtClean="0"/>
              <a:t>141(artt. </a:t>
            </a:r>
            <a:r>
              <a:rPr lang="it-IT" dirty="0"/>
              <a:t>152, commi 1, 2, 3 e 5, primo, secondo, terzo e quarto periodo, 153, comma 1, 154, commi 1, 2, 4 e 5, 155 e </a:t>
            </a:r>
            <a:r>
              <a:rPr lang="it-IT" dirty="0" smtClean="0"/>
              <a:t>156).</a:t>
            </a:r>
            <a:endParaRPr lang="it-IT" dirty="0"/>
          </a:p>
          <a:p>
            <a:pPr marL="0" indent="0">
              <a:buNone/>
            </a:pPr>
            <a:r>
              <a:rPr lang="it-IT" dirty="0"/>
              <a:t>4) Non sono </a:t>
            </a:r>
            <a:r>
              <a:rPr lang="it-IT" dirty="0" smtClean="0"/>
              <a:t>espressamente richiamate </a:t>
            </a:r>
            <a:r>
              <a:rPr lang="it-IT" dirty="0"/>
              <a:t>le disposizioni delle Parti III, IV, V, VI, a differenza di quanto faceva il vecchio art. </a:t>
            </a:r>
            <a:r>
              <a:rPr lang="it-IT" dirty="0" smtClean="0"/>
              <a:t>206, </a:t>
            </a:r>
            <a:r>
              <a:rPr lang="it-IT" dirty="0"/>
              <a:t>primo </a:t>
            </a:r>
            <a:r>
              <a:rPr lang="it-IT" dirty="0" smtClean="0"/>
              <a:t>comma, del </a:t>
            </a:r>
            <a:r>
              <a:rPr lang="it-IT" dirty="0"/>
              <a:t>D. </a:t>
            </a:r>
            <a:r>
              <a:rPr lang="it-IT" dirty="0" err="1"/>
              <a:t>Lgs</a:t>
            </a:r>
            <a:r>
              <a:rPr lang="it-IT" dirty="0"/>
              <a:t>. n. 163/2006: </a:t>
            </a:r>
          </a:p>
          <a:p>
            <a:pPr marL="228600" lvl="1" indent="0">
              <a:buNone/>
            </a:pPr>
            <a:r>
              <a:rPr lang="it-IT" sz="1800" dirty="0"/>
              <a:t>- </a:t>
            </a:r>
            <a:r>
              <a:rPr lang="it-IT" sz="1800" dirty="0" smtClean="0"/>
              <a:t>Concessioni (Parte III);</a:t>
            </a:r>
            <a:r>
              <a:rPr lang="it-IT" sz="1800" dirty="0"/>
              <a:t/>
            </a:r>
            <a:br>
              <a:rPr lang="it-IT" sz="1800" dirty="0"/>
            </a:br>
            <a:r>
              <a:rPr lang="it-IT" sz="1800" dirty="0"/>
              <a:t>- </a:t>
            </a:r>
            <a:r>
              <a:rPr lang="it-IT" sz="1800" dirty="0" smtClean="0"/>
              <a:t>Partenariato e contraente generale (Parte IV);</a:t>
            </a:r>
            <a:r>
              <a:rPr lang="it-IT" sz="1800" dirty="0"/>
              <a:t/>
            </a:r>
            <a:br>
              <a:rPr lang="it-IT" sz="1800" dirty="0"/>
            </a:br>
            <a:r>
              <a:rPr lang="it-IT" sz="1800" dirty="0" smtClean="0"/>
              <a:t>- Infrastrutture prioritarie (Parte V);</a:t>
            </a:r>
            <a:r>
              <a:rPr lang="it-IT" sz="1800" dirty="0"/>
              <a:t/>
            </a:r>
            <a:br>
              <a:rPr lang="it-IT" sz="1800" dirty="0"/>
            </a:br>
            <a:r>
              <a:rPr lang="it-IT" sz="1800" dirty="0"/>
              <a:t>- </a:t>
            </a:r>
            <a:r>
              <a:rPr lang="it-IT" sz="1800" dirty="0" smtClean="0"/>
              <a:t>Precontenzioso</a:t>
            </a:r>
            <a:r>
              <a:rPr lang="it-IT" sz="1800" dirty="0"/>
              <a:t>, arbitrato, vigilanza A.N.A.C. </a:t>
            </a:r>
            <a:r>
              <a:rPr lang="it-IT" sz="1800" dirty="0" smtClean="0"/>
              <a:t>(Parte VI).</a:t>
            </a:r>
            <a:endParaRPr lang="it-IT" sz="1800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11448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7C6C273A-0A27-8344-8747-8EC45A652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355600"/>
            <a:ext cx="11341100" cy="614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/>
              <a:t>A) </a:t>
            </a:r>
            <a:r>
              <a:rPr lang="it-IT" b="1" u="sng" dirty="0"/>
              <a:t>In che cosa consiste la specialità dei settori speciali </a:t>
            </a:r>
            <a:r>
              <a:rPr lang="it-IT" dirty="0"/>
              <a:t>(del gas, dell’energia elettrica, dell’energia termica, dell’acqua, dei trasporti, dei porti e aeroporti, dei servizi postali e dello sfruttamento di area geografica – artt. da 115 a 121)? </a:t>
            </a:r>
          </a:p>
          <a:p>
            <a:pPr marL="0" indent="0">
              <a:buNone/>
            </a:pPr>
            <a:r>
              <a:rPr lang="it-IT" dirty="0"/>
              <a:t>Originariamente, nella direttiva 71/305/CEE del 26.7.1971 sugli appalti pubblici di lavori, vennero esclusi dall’applicazione dell’ordinamento comunitario i settori: </a:t>
            </a:r>
          </a:p>
          <a:p>
            <a:pPr marL="228600" lvl="1" indent="0">
              <a:buNone/>
            </a:pPr>
            <a:r>
              <a:rPr lang="it-IT" sz="1800" dirty="0"/>
              <a:t>- Che si caratterizzavano dalla contemporanea presenza di soggetti pubblici e privati, con l’esigenza, pertanto, di evitare che le stesse attività fossero soggette a discipline diverse a seconda della personalità giuridica del </a:t>
            </a:r>
            <a:r>
              <a:rPr lang="it-IT" sz="1800" dirty="0" smtClean="0"/>
              <a:t>gestore; </a:t>
            </a:r>
            <a:endParaRPr lang="it-IT" sz="1800" dirty="0"/>
          </a:p>
          <a:p>
            <a:pPr marL="228600" lvl="1" indent="0">
              <a:buNone/>
            </a:pPr>
            <a:r>
              <a:rPr lang="it-IT" sz="1800" dirty="0"/>
              <a:t>- Che si segnalavano per la rilevanza </a:t>
            </a:r>
            <a:r>
              <a:rPr lang="it-IT" sz="1800" dirty="0" smtClean="0"/>
              <a:t>strategica pubblica (prestazione di un servizio pubblico – operatività in ambiti tendenzialmente o naturalmente monopolistici). </a:t>
            </a:r>
            <a:endParaRPr lang="it-IT" sz="1800" dirty="0"/>
          </a:p>
          <a:p>
            <a:pPr marL="0" indent="0">
              <a:buNone/>
            </a:pPr>
            <a:r>
              <a:rPr lang="it-IT" dirty="0"/>
              <a:t>Successivamente, in luogo della sottrazione integrale al regime comunitario, viene introdotta una normativa differenziata, più flessibile e meno legata da vincoli procedurali (a partire dalla direttiva 90/531/CEE del 17.9.1990), per le ragioni: </a:t>
            </a:r>
          </a:p>
          <a:p>
            <a:pPr marL="228600" lvl="1" indent="0">
              <a:buNone/>
            </a:pPr>
            <a:r>
              <a:rPr lang="it-IT" sz="1800" dirty="0"/>
              <a:t>-  Che in questi settori, laddove non pienamente aperti alla concorrenza, si registra una capacità di influenza delle autorità pubbliche attraverso la partecipazione al capitale e la nomina degli amministratori degli enti gestori; </a:t>
            </a:r>
          </a:p>
          <a:p>
            <a:pPr marL="228600" lvl="1" indent="0">
              <a:buNone/>
            </a:pPr>
            <a:r>
              <a:rPr lang="it-IT" sz="1800" dirty="0"/>
              <a:t>-  Che questi enti agiscono sulla base di diritti speciali o esclusivi concessi dagli Stati per l’alimentazione, la fornitura o la gestione delle reti che consentono di erogare il pertinente servizio.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95777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7C6C273A-0A27-8344-8747-8EC45A652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355600"/>
            <a:ext cx="11341100" cy="6146800"/>
          </a:xfrm>
        </p:spPr>
        <p:txBody>
          <a:bodyPr/>
          <a:lstStyle/>
          <a:p>
            <a:pPr marL="0" indent="0">
              <a:buNone/>
            </a:pPr>
            <a:r>
              <a:rPr lang="it-IT" dirty="0"/>
              <a:t>Ne consegue che l’evidenza pubblica comunitaria </a:t>
            </a:r>
            <a:r>
              <a:rPr lang="it-IT" b="1" dirty="0"/>
              <a:t>non</a:t>
            </a:r>
            <a:r>
              <a:rPr lang="it-IT" dirty="0"/>
              <a:t> trova applicazione: </a:t>
            </a:r>
          </a:p>
          <a:p>
            <a:pPr marL="228600" lvl="1" indent="0">
              <a:buNone/>
            </a:pPr>
            <a:r>
              <a:rPr lang="it-IT" sz="1800" dirty="0"/>
              <a:t>-  Quando il settore è </a:t>
            </a:r>
            <a:r>
              <a:rPr lang="it-IT" sz="1800" b="1" dirty="0"/>
              <a:t>pienamente esposto alla concorrenza</a:t>
            </a:r>
            <a:r>
              <a:rPr lang="it-IT" sz="1800" dirty="0"/>
              <a:t>, e ciò è stato accertato dalla Commissione europea all’esito di una specifica procedura (43° considerando della direttiva 2014/25/UE e art. 8 del Codice); </a:t>
            </a:r>
          </a:p>
          <a:p>
            <a:pPr marL="228600" lvl="1" indent="0">
              <a:buNone/>
            </a:pPr>
            <a:r>
              <a:rPr lang="it-IT" sz="1800" dirty="0"/>
              <a:t>-  Quando l’ente aggiudicatore è una società privata alla quale il diritto speciale o esclusivo è stato assegnato o sulla base di norme conformi all’ordinamento comunitario o </a:t>
            </a:r>
            <a:r>
              <a:rPr lang="it-IT" sz="1800" b="1" dirty="0"/>
              <a:t>mediante procedura pubblicistica </a:t>
            </a:r>
            <a:r>
              <a:rPr lang="it-IT" sz="1800" dirty="0"/>
              <a:t>(20° considerando della direttiva 2014/25/UE e art. 9 del Codice); </a:t>
            </a:r>
          </a:p>
          <a:p>
            <a:pPr marL="228600" lvl="1" indent="0">
              <a:buNone/>
            </a:pPr>
            <a:r>
              <a:rPr lang="it-IT" sz="1800" dirty="0"/>
              <a:t>-  Quando l’ente aggiudicatore impresa pubblica, pur operando nell’ambito del settore speciale, affida un contratto che </a:t>
            </a:r>
            <a:r>
              <a:rPr lang="it-IT" sz="1800" b="1" dirty="0"/>
              <a:t>non è strumentale all’esercizio dell’attività </a:t>
            </a:r>
            <a:r>
              <a:rPr lang="it-IT" sz="1800" dirty="0"/>
              <a:t>(Ad. Plen. n. 16/2011).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21677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7C6C273A-0A27-8344-8747-8EC45A652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355600"/>
            <a:ext cx="11341100" cy="6146800"/>
          </a:xfrm>
        </p:spPr>
        <p:txBody>
          <a:bodyPr/>
          <a:lstStyle/>
          <a:p>
            <a:pPr marL="0" indent="0">
              <a:buNone/>
            </a:pPr>
            <a:r>
              <a:rPr lang="it-IT" dirty="0"/>
              <a:t>Dunque, affinché trovi applicazione la normativa di rilievo pubblicistico dei settori speciali, devono ricorrere </a:t>
            </a:r>
            <a:r>
              <a:rPr lang="it-IT" b="1" dirty="0"/>
              <a:t>due</a:t>
            </a:r>
            <a:r>
              <a:rPr lang="it-IT" dirty="0"/>
              <a:t> requisiti: </a:t>
            </a:r>
          </a:p>
          <a:p>
            <a:pPr marL="228600" lvl="1" indent="0">
              <a:buNone/>
            </a:pPr>
            <a:r>
              <a:rPr lang="it-IT" sz="1800" dirty="0"/>
              <a:t>-  Quello </a:t>
            </a:r>
            <a:r>
              <a:rPr lang="it-IT" sz="1800" b="1" dirty="0"/>
              <a:t>soggettivo </a:t>
            </a:r>
            <a:r>
              <a:rPr lang="it-IT" sz="1800" dirty="0"/>
              <a:t>(l’ente aggiudicatore è amministrazione aggiudicatrice, o impresa pubblica, oppure è soggetto privato che opera nel settore speciale in virtù di un diritto speciale o esclusivo – art. 4 della direttiva 2014/25/UE); </a:t>
            </a:r>
          </a:p>
          <a:p>
            <a:pPr marL="228600" lvl="1" indent="0">
              <a:buNone/>
            </a:pPr>
            <a:r>
              <a:rPr lang="it-IT" sz="1800" dirty="0"/>
              <a:t>-  Quello </a:t>
            </a:r>
            <a:r>
              <a:rPr lang="it-IT" sz="1800" b="1" dirty="0"/>
              <a:t>oggettivo </a:t>
            </a:r>
            <a:r>
              <a:rPr lang="it-IT" sz="1800" dirty="0"/>
              <a:t>(il contratto da affidare è strumentale alla gestione dell’attività ricompresa nel settore). </a:t>
            </a:r>
          </a:p>
          <a:p>
            <a:pPr marL="0" indent="0">
              <a:buNone/>
            </a:pPr>
            <a:r>
              <a:rPr lang="it-IT" dirty="0"/>
              <a:t>La ricostruzione trova conferma </a:t>
            </a:r>
            <a:r>
              <a:rPr lang="it-IT" b="1" dirty="0"/>
              <a:t>nell’art. 14 del d.lgs. n. 50/2016</a:t>
            </a:r>
            <a:r>
              <a:rPr lang="it-IT" dirty="0"/>
              <a:t>, per cui le norme del codice non si applicano ai contratti aggiudicati da enti aggiudicatori (cioè da imprese </a:t>
            </a:r>
            <a:r>
              <a:rPr lang="it-IT" dirty="0" smtClean="0"/>
              <a:t>pubbliche o privati) </a:t>
            </a:r>
            <a:r>
              <a:rPr lang="it-IT" dirty="0"/>
              <a:t>per scopi diversi dal perseguimento delle attività di cui agli artt. 115-121 o per l’esercizio di tali attività in </a:t>
            </a:r>
            <a:r>
              <a:rPr lang="it-IT" dirty="0" smtClean="0"/>
              <a:t>Paese </a:t>
            </a:r>
            <a:r>
              <a:rPr lang="it-IT" dirty="0"/>
              <a:t>terzo.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37868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7C6C273A-0A27-8344-8747-8EC45A652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355600"/>
            <a:ext cx="11341100" cy="614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/>
              <a:t>Secondo la </a:t>
            </a:r>
            <a:r>
              <a:rPr lang="it-IT" dirty="0" smtClean="0"/>
              <a:t>giurisprudenza (Ad. </a:t>
            </a:r>
            <a:r>
              <a:rPr lang="it-IT" dirty="0" err="1" smtClean="0"/>
              <a:t>Plen</a:t>
            </a:r>
            <a:r>
              <a:rPr lang="it-IT" dirty="0" smtClean="0"/>
              <a:t>. n. 16/2011), </a:t>
            </a:r>
            <a:r>
              <a:rPr lang="it-IT" dirty="0"/>
              <a:t>infatti: </a:t>
            </a:r>
          </a:p>
          <a:p>
            <a:pPr marL="0" indent="0">
              <a:buNone/>
            </a:pPr>
            <a:r>
              <a:rPr lang="it-IT" dirty="0"/>
              <a:t>-  Se la s.a. è un’amministrazione aggiudicatrice (dunque un ente pubblico o un organismo di diritto pubblico), e il contratto non è strumentale all’attività ricompresa nel settore speciale, essa sarà tenuta ad applicare la normativa dei settori ordinari, in quanto amministrazione aggiudicatrice; </a:t>
            </a:r>
          </a:p>
          <a:p>
            <a:pPr marL="0" indent="0">
              <a:buNone/>
            </a:pPr>
            <a:r>
              <a:rPr lang="it-IT" dirty="0"/>
              <a:t>-  Se la s.a. è un’impresa pubblica, </a:t>
            </a:r>
            <a:r>
              <a:rPr lang="it-IT" dirty="0" smtClean="0"/>
              <a:t>e </a:t>
            </a:r>
            <a:r>
              <a:rPr lang="it-IT" dirty="0"/>
              <a:t>il contratto non è strumentale all’attività ricompresa fra i settori speciali, l’attività non rientra nell’ambito di interesse del diritto comunitario, ma in quello del diritto comune, e la giurisdizione spetta al Giudice ordinario. Ad esempio: </a:t>
            </a:r>
          </a:p>
          <a:p>
            <a:pPr marL="228600" lvl="1" indent="0">
              <a:buNone/>
            </a:pPr>
            <a:r>
              <a:rPr lang="it-IT" sz="1800" dirty="0"/>
              <a:t>1)  Assegnazione di spazi aeroportuali per lo svolgimento di servizi a terra, come </a:t>
            </a:r>
            <a:r>
              <a:rPr lang="it-IT" sz="1800" dirty="0" smtClean="0"/>
              <a:t>l’avvolgimento </a:t>
            </a:r>
            <a:r>
              <a:rPr lang="it-IT" sz="1800" dirty="0"/>
              <a:t>bagagli (Corte Giust. UE, 13.7.2017, C-701/15; Cass., S.U., n. 7663/2016; Cons. Stato, V, n. 1192/2015); sull’assegnazione di spazi per l’attività di cambiavalute </a:t>
            </a:r>
            <a:r>
              <a:rPr lang="it-IT" sz="1800" dirty="0" smtClean="0"/>
              <a:t>è stata invece </a:t>
            </a:r>
            <a:r>
              <a:rPr lang="it-IT" sz="1800" dirty="0"/>
              <a:t>dichiarata la giurisdizione del </a:t>
            </a:r>
            <a:r>
              <a:rPr lang="it-IT" sz="1800" dirty="0" smtClean="0"/>
              <a:t>G.A. </a:t>
            </a:r>
            <a:r>
              <a:rPr lang="it-IT" sz="1800" dirty="0"/>
              <a:t>(T.A.R. Lazio – Roma, n. 11841/2017); </a:t>
            </a:r>
          </a:p>
          <a:p>
            <a:pPr marL="228600" lvl="1" indent="0">
              <a:buNone/>
            </a:pPr>
            <a:r>
              <a:rPr lang="it-IT" sz="1800" dirty="0"/>
              <a:t>2)  Affidamento dei servizi di pulizia di edifici o immobili non costituenti parte integrante della rete di distribuzione o trasporto </a:t>
            </a:r>
            <a:r>
              <a:rPr lang="it-IT" sz="1800" dirty="0" smtClean="0"/>
              <a:t>(al contrario, va </a:t>
            </a:r>
            <a:r>
              <a:rPr lang="it-IT" sz="1800" dirty="0"/>
              <a:t>bandita gara per la pulizia delle stazioni da parte di Grandi Stazioni S.p.A., che è impresa pubblica: Cons. Stato, Ad. Plen. n. 9/2004); </a:t>
            </a:r>
          </a:p>
          <a:p>
            <a:pPr marL="228600" lvl="1" indent="0">
              <a:buNone/>
            </a:pPr>
            <a:r>
              <a:rPr lang="it-IT" sz="1800" dirty="0"/>
              <a:t>3)  Affidamento del servizio di vigilanza presso gli uffici dell’impresa pubblica (T.A.R. Lazio, n. 9844/2011 – Acea S.p.A.; Cons. Stato, n. 6820/2011 – Enel S.p.A</a:t>
            </a:r>
            <a:r>
              <a:rPr lang="it-IT" sz="1800" dirty="0" smtClean="0"/>
              <a:t>.); </a:t>
            </a:r>
            <a:endParaRPr lang="it-IT" sz="1800" dirty="0"/>
          </a:p>
          <a:p>
            <a:pPr marL="228600" lvl="1" indent="0">
              <a:buNone/>
            </a:pPr>
            <a:r>
              <a:rPr lang="it-IT" sz="1800" dirty="0"/>
              <a:t>4)  Affidamento di contratti non strettamente strumentali all’attività, come la fornitura dei postamat (Cass., S.U., ord. 8511/2012), o il servizio sostitutivo di mensa mediante distribuzione dei buoni-pasto ai dipendenti di Poste Italiane S.p.A. (Cass., S.U., ord. n. 4899/2018) – Ma Cons. Stato, Ad. Plen. n. </a:t>
            </a:r>
            <a:r>
              <a:rPr lang="it-IT" sz="1800" dirty="0" smtClean="0"/>
              <a:t>13/2016 (sia pure ai fini dell’applicabilità delle norme in materia di accesso) </a:t>
            </a:r>
            <a:r>
              <a:rPr lang="it-IT" sz="1800" dirty="0"/>
              <a:t>ha qualificato Poste Italiane come “organismo di diritto pubblico”.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84617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7C6C273A-0A27-8344-8747-8EC45A652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355600"/>
            <a:ext cx="11341100" cy="614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/>
              <a:t>B) </a:t>
            </a:r>
            <a:r>
              <a:rPr lang="it-IT" b="1" u="sng" dirty="0"/>
              <a:t>In che cosa consiste la specialità della disciplina dettata dalla direttiva e dal codice per questi settori, e può considerarsi tuttora speciale</a:t>
            </a:r>
            <a:r>
              <a:rPr lang="it-IT" dirty="0"/>
              <a:t>? </a:t>
            </a:r>
          </a:p>
          <a:p>
            <a:pPr marL="0" indent="0">
              <a:buNone/>
            </a:pPr>
            <a:r>
              <a:rPr lang="it-IT" dirty="0"/>
              <a:t>La specialità consiste (è sempre stato così) in una maggior flessibilità e in un minor numero e peso dei vincoli </a:t>
            </a:r>
            <a:r>
              <a:rPr lang="it-IT" dirty="0" smtClean="0"/>
              <a:t>procedurali </a:t>
            </a:r>
            <a:r>
              <a:rPr lang="it-IT" dirty="0"/>
              <a:t>in capo al soggetto aggiudicatore. </a:t>
            </a:r>
          </a:p>
          <a:p>
            <a:pPr marL="0" indent="0">
              <a:buNone/>
            </a:pPr>
            <a:r>
              <a:rPr lang="it-IT" dirty="0"/>
              <a:t>Su questo punto occorre segnalare due linee di tendenza: </a:t>
            </a:r>
          </a:p>
          <a:p>
            <a:pPr marL="228600" lvl="1" indent="0">
              <a:buNone/>
            </a:pPr>
            <a:r>
              <a:rPr lang="it-IT" sz="1800" dirty="0"/>
              <a:t>-  A una progressiva (ma non completa) </a:t>
            </a:r>
            <a:r>
              <a:rPr lang="it-IT" sz="1800" b="1" dirty="0"/>
              <a:t>assimilazione</a:t>
            </a:r>
            <a:r>
              <a:rPr lang="it-IT" sz="1800" dirty="0"/>
              <a:t> della disciplina dei settori speciali a quella dei settori ordinari; </a:t>
            </a:r>
          </a:p>
          <a:p>
            <a:pPr marL="228600" lvl="1" indent="0">
              <a:buNone/>
            </a:pPr>
            <a:r>
              <a:rPr lang="it-IT" sz="1800" dirty="0"/>
              <a:t>-  All’assimilazione delle regole imposte alle </a:t>
            </a:r>
            <a:r>
              <a:rPr lang="it-IT" sz="1800" b="1" dirty="0"/>
              <a:t>amministrazioni aggiudicatrici </a:t>
            </a:r>
            <a:r>
              <a:rPr lang="it-IT" sz="1800" dirty="0"/>
              <a:t>che operano nei settori speciali rispetto a quelle relative alle amministrazioni aggiudicatrici che operano nei settori ordinari. </a:t>
            </a:r>
          </a:p>
          <a:p>
            <a:pPr marL="0" indent="0">
              <a:buNone/>
            </a:pPr>
            <a:r>
              <a:rPr lang="it-IT" dirty="0"/>
              <a:t>In questo secondo ambito, vanno segnalate le seguenti novità: </a:t>
            </a:r>
          </a:p>
          <a:p>
            <a:pPr marL="228600" lvl="1" indent="0">
              <a:buNone/>
            </a:pPr>
            <a:r>
              <a:rPr lang="it-IT" sz="1800" dirty="0"/>
              <a:t>-  L’art. 21, richiamato dall’art. 114, comma 1, in tema di obblighi di pianificazione e programmazione delle acquisizioni di lavori, servizi e forniture </a:t>
            </a:r>
            <a:r>
              <a:rPr lang="it-IT" sz="1800" dirty="0" smtClean="0"/>
              <a:t>(fa </a:t>
            </a:r>
            <a:r>
              <a:rPr lang="it-IT" sz="1800" dirty="0"/>
              <a:t>riferimento solo alle amm.ni aggiudicatrici); </a:t>
            </a:r>
          </a:p>
          <a:p>
            <a:pPr marL="228600" lvl="1" indent="0">
              <a:buNone/>
            </a:pPr>
            <a:r>
              <a:rPr lang="it-IT" sz="1800" dirty="0"/>
              <a:t>-  L’art. 38, in tema di qualificazione obbligatoria delle stazioni appaltanti (il comma 8 esclude gli enti aggiudicatori); </a:t>
            </a:r>
          </a:p>
          <a:p>
            <a:pPr marL="228600" lvl="1" indent="0">
              <a:buNone/>
            </a:pPr>
            <a:r>
              <a:rPr lang="it-IT" sz="1800" dirty="0"/>
              <a:t>-  Gli artt. 77 e 78, in materia di istituzione di un albo nazionale, gestito dall’ANAC, dei componenti delle commissioni giudicatrici (il comma 13 esclude gli enti aggiudicatori); </a:t>
            </a:r>
          </a:p>
          <a:p>
            <a:pPr marL="228600" lvl="1" indent="0">
              <a:buNone/>
            </a:pPr>
            <a:r>
              <a:rPr lang="it-IT" sz="1800" dirty="0"/>
              <a:t>-  L’art. 36 relativo agli appalti sotto-soglia, consente agli enti aggiudicatori di applicare i propri regolamenti interni (T.A.R. Lazio – Roma, n. </a:t>
            </a:r>
            <a:r>
              <a:rPr lang="it-IT" sz="1800" dirty="0" smtClean="0"/>
              <a:t>5353/2017 concernente </a:t>
            </a:r>
            <a:r>
              <a:rPr lang="it-IT" sz="1800" dirty="0"/>
              <a:t>lavori sotto-soglia di Aeroporti di Roma S.p.A.).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79290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7C6C273A-0A27-8344-8747-8EC45A652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355600"/>
            <a:ext cx="11341100" cy="614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/>
              <a:t>In linea generale, a tutti i soggetti aggiudicatori nei settori speciali (anche alle imprese pubbliche), si applicano </a:t>
            </a:r>
            <a:r>
              <a:rPr lang="it-IT" i="1" dirty="0"/>
              <a:t>ex novo</a:t>
            </a:r>
            <a:r>
              <a:rPr lang="it-IT" dirty="0"/>
              <a:t>: </a:t>
            </a:r>
          </a:p>
          <a:p>
            <a:pPr marL="228600" lvl="1" indent="0">
              <a:buNone/>
            </a:pPr>
            <a:r>
              <a:rPr lang="it-IT" sz="1800" dirty="0"/>
              <a:t>-  L’art. 23 in materia di servizi attinenti l’ingegneria e l’architettura, e quindi anche istituti specifici, quali il principio di continuità nell’esecuzione delle prestazioni di progettazione definitiva ed esecutiva dei lavori; il divieto di subappalto della relazione geologica; la verifica preventiva della progettazione dei lavori (art. 26); </a:t>
            </a:r>
          </a:p>
          <a:p>
            <a:pPr marL="228600" lvl="1" indent="0">
              <a:buNone/>
            </a:pPr>
            <a:r>
              <a:rPr lang="it-IT" sz="1800" dirty="0"/>
              <a:t>-  L’art. 23, commi 14 e 15, in tema di progettazione di servizi e forniture; </a:t>
            </a:r>
          </a:p>
          <a:p>
            <a:pPr marL="228600" lvl="1" indent="0">
              <a:buNone/>
            </a:pPr>
            <a:r>
              <a:rPr lang="it-IT" sz="1800" dirty="0"/>
              <a:t>-  Le regole in tema di predeterminazione della soglia di anomalia delle offerte e gli obblighi di verifica delle offerte anomale, previste dall’art. 97, richiamato </a:t>
            </a:r>
            <a:r>
              <a:rPr lang="it-IT" sz="1800" i="1" dirty="0"/>
              <a:t>in toto </a:t>
            </a:r>
            <a:r>
              <a:rPr lang="it-IT" sz="1800" dirty="0"/>
              <a:t>dall’art. 133, comma 1 (per l’obbligo di applicazione dei criteri del previgente art. </a:t>
            </a:r>
            <a:r>
              <a:rPr lang="it-IT" sz="1800" dirty="0" smtClean="0"/>
              <a:t>86 del D. </a:t>
            </a:r>
            <a:r>
              <a:rPr lang="it-IT" sz="1800" dirty="0" err="1" smtClean="0"/>
              <a:t>Lgs</a:t>
            </a:r>
            <a:r>
              <a:rPr lang="it-IT" sz="1800" dirty="0" smtClean="0"/>
              <a:t>. n. 163/2006, cfr. </a:t>
            </a:r>
            <a:r>
              <a:rPr lang="it-IT" sz="1800" dirty="0" err="1" smtClean="0"/>
              <a:t>Cons</a:t>
            </a:r>
            <a:r>
              <a:rPr lang="it-IT" sz="1800" dirty="0"/>
              <a:t>. Stato, Sez. V, 24.7.2017, n. 3640); </a:t>
            </a:r>
          </a:p>
          <a:p>
            <a:pPr marL="228600" lvl="1" indent="0">
              <a:buNone/>
            </a:pPr>
            <a:r>
              <a:rPr lang="it-IT" sz="1800" dirty="0"/>
              <a:t>-  Le disposizioni in materia di esecuzione dei contratti di cui all’art. 100 (principi di esecuzione), 105 (subappalto), 106 (varianti), 108 (risoluzione) e 112 (affidamento dell’esecuzione a operatori e cooperative sociali e loro consorzi il cui scopo principale è l’integrazione delle persone con disabilità o svantaggiate).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599096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7C6C273A-0A27-8344-8747-8EC45A652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355600"/>
            <a:ext cx="11341100" cy="61468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it-IT" b="1" dirty="0"/>
              <a:t>Rimangono elementi di specialità nella disciplina di questi settori</a:t>
            </a:r>
            <a:r>
              <a:rPr lang="it-IT" dirty="0"/>
              <a:t>? </a:t>
            </a:r>
          </a:p>
          <a:p>
            <a:pPr marL="0" lvl="0" indent="0">
              <a:buNone/>
            </a:pPr>
            <a:r>
              <a:rPr lang="it-IT" dirty="0"/>
              <a:t>1)  Non è</a:t>
            </a:r>
            <a:r>
              <a:rPr lang="it-IT" dirty="0" smtClean="0"/>
              <a:t> </a:t>
            </a:r>
            <a:r>
              <a:rPr lang="it-IT" dirty="0"/>
              <a:t>più </a:t>
            </a:r>
            <a:r>
              <a:rPr lang="it-IT" dirty="0" smtClean="0"/>
              <a:t>previsto che gli </a:t>
            </a:r>
            <a:r>
              <a:rPr lang="it-IT" dirty="0"/>
              <a:t>enti aggiudicatori nei settori speciali </a:t>
            </a:r>
            <a:r>
              <a:rPr lang="it-IT" dirty="0" smtClean="0"/>
              <a:t>possano decidere di </a:t>
            </a:r>
            <a:r>
              <a:rPr lang="it-IT" dirty="0"/>
              <a:t>applicare le regole previste per i settori ordinari, indicandolo nel bando (artt. 206, comma 3, vecchio </a:t>
            </a:r>
            <a:r>
              <a:rPr lang="it-IT" dirty="0" smtClean="0"/>
              <a:t>Codice </a:t>
            </a:r>
            <a:r>
              <a:rPr lang="it-IT" dirty="0"/>
              <a:t>e 339, comma 2, vecchio Regolamento</a:t>
            </a:r>
            <a:r>
              <a:rPr lang="it-IT" dirty="0" smtClean="0"/>
              <a:t>); va considerato il </a:t>
            </a:r>
            <a:r>
              <a:rPr lang="it-IT" dirty="0"/>
              <a:t>divieto di </a:t>
            </a:r>
            <a:r>
              <a:rPr lang="it-IT" dirty="0" err="1"/>
              <a:t>gold</a:t>
            </a:r>
            <a:r>
              <a:rPr lang="it-IT" dirty="0"/>
              <a:t> </a:t>
            </a:r>
            <a:r>
              <a:rPr lang="it-IT" dirty="0" err="1"/>
              <a:t>plating</a:t>
            </a:r>
            <a:r>
              <a:rPr lang="it-IT" dirty="0"/>
              <a:t>, </a:t>
            </a:r>
            <a:r>
              <a:rPr lang="it-IT" dirty="0" smtClean="0"/>
              <a:t>previsto </a:t>
            </a:r>
            <a:r>
              <a:rPr lang="it-IT" dirty="0"/>
              <a:t>dalla legge delega (art. 1, comma 1, </a:t>
            </a:r>
            <a:r>
              <a:rPr lang="it-IT" dirty="0" err="1"/>
              <a:t>lett</a:t>
            </a:r>
            <a:r>
              <a:rPr lang="it-IT" dirty="0"/>
              <a:t>. a, legge n. 11/2016 – i livelli di regolazione minimi richiesti dalle direttive, come definiti dall’art. 14, commi 24-ter e 24-quater, legge n. 246/2005); </a:t>
            </a:r>
          </a:p>
          <a:p>
            <a:pPr marL="0" lvl="0" indent="0">
              <a:buNone/>
            </a:pPr>
            <a:r>
              <a:rPr lang="it-IT" dirty="0"/>
              <a:t>2)  Le soglie comunitarie sono diverse (art. 35); </a:t>
            </a:r>
          </a:p>
          <a:p>
            <a:pPr marL="0" lvl="0" indent="0">
              <a:buNone/>
            </a:pPr>
            <a:r>
              <a:rPr lang="it-IT" dirty="0"/>
              <a:t>3)  Gli enti aggiudicatori possono introdurre autonomi sistemi di qualificazione (art. 128); </a:t>
            </a:r>
          </a:p>
          <a:p>
            <a:pPr marL="0" lvl="0" indent="0">
              <a:buNone/>
            </a:pPr>
            <a:r>
              <a:rPr lang="it-IT" dirty="0"/>
              <a:t>4)  Regime particolare per le offerte di prodotti originari da Paesi terzi (art. 137); </a:t>
            </a:r>
          </a:p>
          <a:p>
            <a:pPr marL="0" lvl="0" indent="0">
              <a:buNone/>
            </a:pPr>
            <a:r>
              <a:rPr lang="it-IT" dirty="0"/>
              <a:t>5)  Regime più flessibile nelle procedure di gara, relativamente ai seguenti istituti: </a:t>
            </a:r>
          </a:p>
          <a:p>
            <a:pPr marL="228600" lvl="1" indent="0">
              <a:buNone/>
            </a:pPr>
            <a:r>
              <a:rPr lang="it-IT" sz="1800" dirty="0"/>
              <a:t>-  Art. 123 sui criteri di scelta delle procedure, con possibilità più ampia di utilizzo della procedura negoziata con pubblicazione del bando, del dialogo competitivo e del partenariato per l’innovazione; non operano i limiti per l’affidamento congiunto di progettazione ed esecuzione; possibilità di indire la procedura con avviso periodico (procedura ristretta e negoziata), con avviso dell’esistenza del sistema autonomo di qualificazione (procedura ristretta e negoziata, dialogo competitivo e partenariato per l’innovazione), </a:t>
            </a:r>
            <a:r>
              <a:rPr lang="it-IT" sz="1800" dirty="0" smtClean="0"/>
              <a:t>oppure con bando</a:t>
            </a:r>
            <a:r>
              <a:rPr lang="it-IT" sz="1800" dirty="0"/>
              <a:t>; </a:t>
            </a:r>
          </a:p>
          <a:p>
            <a:pPr marL="228600" lvl="1" indent="0">
              <a:buNone/>
            </a:pPr>
            <a:r>
              <a:rPr lang="it-IT" sz="1800" dirty="0"/>
              <a:t>-  Art. 124 sulla procedura negoziata </a:t>
            </a:r>
            <a:r>
              <a:rPr lang="it-IT" sz="1800" dirty="0" smtClean="0"/>
              <a:t>previa pubblicazione di </a:t>
            </a:r>
            <a:r>
              <a:rPr lang="it-IT" sz="1800" dirty="0"/>
              <a:t>bando: non vi è procedimentalizzazione della fase di negoziazione e il termine di ricezione delle domande è più breve – si applica la forcella (art. 135), ossia la limitazione del numero di candidati da invitare; </a:t>
            </a:r>
          </a:p>
          <a:p>
            <a:pPr marL="228600" lvl="1" indent="0">
              <a:buNone/>
            </a:pPr>
            <a:r>
              <a:rPr lang="it-IT" sz="1800" dirty="0"/>
              <a:t>-  Art. 125 sulla procedura negoziata </a:t>
            </a:r>
            <a:r>
              <a:rPr lang="it-IT" sz="1800" dirty="0" smtClean="0"/>
              <a:t>senza pubblicazione di </a:t>
            </a:r>
            <a:r>
              <a:rPr lang="it-IT" sz="1800" dirty="0"/>
              <a:t>bando: maggior numero di ipotesi; non sono previste norme procedurali minime; </a:t>
            </a:r>
          </a:p>
          <a:p>
            <a:pPr marL="228600" lvl="1" indent="0">
              <a:buNone/>
            </a:pPr>
            <a:r>
              <a:rPr lang="it-IT" sz="1800" dirty="0"/>
              <a:t>-  Art. 126 sulla comunicazione delle specifiche tecniche; </a:t>
            </a:r>
          </a:p>
          <a:p>
            <a:pPr marL="0" indent="0">
              <a:buNone/>
            </a:pPr>
            <a:r>
              <a:rPr lang="it-IT" dirty="0"/>
              <a:t> 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080562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7C6C273A-0A27-8344-8747-8EC45A652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355600"/>
            <a:ext cx="11341100" cy="614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/>
              <a:t>6) Regime più flessibile sulla </a:t>
            </a:r>
            <a:r>
              <a:rPr lang="it-IT" b="1" dirty="0"/>
              <a:t>qualificazione dei concorrenti</a:t>
            </a:r>
            <a:r>
              <a:rPr lang="it-IT" dirty="0"/>
              <a:t>: </a:t>
            </a:r>
          </a:p>
          <a:p>
            <a:pPr marL="228600" lvl="1" indent="0">
              <a:buNone/>
            </a:pPr>
            <a:r>
              <a:rPr lang="it-IT" sz="1800" dirty="0"/>
              <a:t>-  </a:t>
            </a:r>
            <a:r>
              <a:rPr lang="it-IT" sz="1800" b="1" dirty="0"/>
              <a:t>Possibilità di verificare l’idoneità dei concorrenti dopo l’esame delle offerte, nelle procedure aperte </a:t>
            </a:r>
            <a:r>
              <a:rPr lang="it-IT" sz="1800" dirty="0"/>
              <a:t>(art. 133, comma 8), se prevista espressamente nel bando o nell’avviso di </a:t>
            </a:r>
            <a:r>
              <a:rPr lang="it-IT" sz="1800" dirty="0" smtClean="0"/>
              <a:t>gara, da parte degli enti aggiudicatori nelle procedure aperte; </a:t>
            </a:r>
            <a:r>
              <a:rPr lang="it-IT" sz="1800" dirty="0"/>
              <a:t>problema di coordinamento con il rito super-accelerato di cui all’art. 120, comma 2-bis, C.P.A. e con il principio di </a:t>
            </a:r>
            <a:r>
              <a:rPr lang="it-IT" sz="1800" dirty="0" err="1"/>
              <a:t>invariabilita</a:t>
            </a:r>
            <a:r>
              <a:rPr lang="it-IT" sz="1800" dirty="0"/>
              <a:t>̀ delle medie di cui all’art. 95, comma 15, del Codice; </a:t>
            </a:r>
          </a:p>
          <a:p>
            <a:pPr marL="228600" lvl="1" indent="0">
              <a:buNone/>
            </a:pPr>
            <a:r>
              <a:rPr lang="it-IT" sz="1800" dirty="0"/>
              <a:t>-  Possibilità di istituire un proprio sistema di qualificazione (134), di utilizzare il sistema S.O.A. (art. 134, comma 3), di procedere alla qualificazione per la singola gara (artt. 135-136); la qualificazione gara per gara non era prevista nel sistema previgente; sia per il sistema di qualificazione che nella singola </a:t>
            </a:r>
            <a:r>
              <a:rPr lang="it-IT" sz="1800" dirty="0" smtClean="0"/>
              <a:t>gara </a:t>
            </a:r>
            <a:r>
              <a:rPr lang="it-IT" sz="1800" dirty="0"/>
              <a:t>va applicato l’art. 80 sui requisiti generali (nella versione originaria del codice era facoltativo per gli enti aggiudicatori non </a:t>
            </a:r>
            <a:r>
              <a:rPr lang="it-IT" sz="1800" dirty="0" smtClean="0"/>
              <a:t>amm.ni aggiudicatrici, </a:t>
            </a:r>
            <a:r>
              <a:rPr lang="it-IT" sz="1800" dirty="0"/>
              <a:t>come consentito dall’art. 80 della direttiva), mentre vi è la facoltà di applicare la normativa generale dell’art. 83 (in tal caso, vanno applicati i parametri dei settori ordinari per il fatturato minimo annuale); è obbligatorio l’utilizzo del Documento di gara unico europeo di cui all’art. 85 (art. 136); si </a:t>
            </a:r>
            <a:r>
              <a:rPr lang="it-IT" sz="1800" dirty="0" smtClean="0"/>
              <a:t>applicano </a:t>
            </a:r>
            <a:r>
              <a:rPr lang="it-IT" sz="1800" dirty="0"/>
              <a:t>il soccorso istruttorio di cui all’art. 83, comma </a:t>
            </a:r>
            <a:r>
              <a:rPr lang="it-IT" sz="1800" dirty="0" smtClean="0"/>
              <a:t>9 </a:t>
            </a:r>
            <a:r>
              <a:rPr lang="it-IT" sz="1800" dirty="0"/>
              <a:t>e l’avvalimento (previsto dall’art. 135, comma 3). </a:t>
            </a:r>
          </a:p>
          <a:p>
            <a:pPr marL="0" indent="0">
              <a:buNone/>
            </a:pPr>
            <a:r>
              <a:rPr lang="it-IT" dirty="0"/>
              <a:t>7) </a:t>
            </a:r>
            <a:r>
              <a:rPr lang="it-IT" b="1" dirty="0"/>
              <a:t>Criteri di selezione </a:t>
            </a:r>
            <a:r>
              <a:rPr lang="it-IT" dirty="0"/>
              <a:t>delle offerte: </a:t>
            </a:r>
          </a:p>
          <a:p>
            <a:pPr marL="228600" lvl="1" indent="0">
              <a:buNone/>
            </a:pPr>
            <a:r>
              <a:rPr lang="it-IT" sz="1800" dirty="0"/>
              <a:t>-  Non è richiamato l’art. 93, sulla garanzia a corredo dell’offerta; </a:t>
            </a:r>
          </a:p>
          <a:p>
            <a:pPr marL="228600" lvl="1" indent="0">
              <a:buNone/>
            </a:pPr>
            <a:r>
              <a:rPr lang="it-IT" sz="1800" dirty="0"/>
              <a:t>-  Artt. 137 e 138 sulle offerte di prodotti originari da Paesi terzi, che non è disciplinata per i settori </a:t>
            </a:r>
            <a:r>
              <a:rPr lang="it-IT" sz="1800" dirty="0" smtClean="0"/>
              <a:t>ordinari.</a:t>
            </a:r>
            <a:endParaRPr lang="it-IT" sz="1800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38431294"/>
      </p:ext>
    </p:extLst>
  </p:cSld>
  <p:clrMapOvr>
    <a:masterClrMapping/>
  </p:clrMapOvr>
</p:sld>
</file>

<file path=ppt/theme/theme1.xml><?xml version="1.0" encoding="utf-8"?>
<a:theme xmlns:a="http://schemas.openxmlformats.org/drawingml/2006/main" name="Pacco">
  <a:themeElements>
    <a:clrScheme name="Pacco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cco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cco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{D7883823-3E7B-9D4A-B161-924EFFBA97DA}tf10001120</Template>
  <TotalTime>134</TotalTime>
  <Words>765</Words>
  <Application>Microsoft Office PowerPoint</Application>
  <PresentationFormat>Widescreen</PresentationFormat>
  <Paragraphs>70</Paragraphs>
  <Slides>11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4" baseType="lpstr">
      <vt:lpstr>Arial</vt:lpstr>
      <vt:lpstr>Gill Sans MT</vt:lpstr>
      <vt:lpstr>Pacco</vt:lpstr>
      <vt:lpstr>I settori speciali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Enrico Della Dora</dc:creator>
  <cp:lastModifiedBy>Giuliano Neri</cp:lastModifiedBy>
  <cp:revision>19</cp:revision>
  <dcterms:created xsi:type="dcterms:W3CDTF">2018-05-14T20:40:20Z</dcterms:created>
  <dcterms:modified xsi:type="dcterms:W3CDTF">2018-05-23T09:41:18Z</dcterms:modified>
</cp:coreProperties>
</file>