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1" r:id="rId1"/>
  </p:sldMasterIdLst>
  <p:notesMasterIdLst>
    <p:notesMasterId r:id="rId16"/>
  </p:notesMasterIdLst>
  <p:sldIdLst>
    <p:sldId id="256" r:id="rId2"/>
    <p:sldId id="268" r:id="rId3"/>
    <p:sldId id="269" r:id="rId4"/>
    <p:sldId id="258" r:id="rId5"/>
    <p:sldId id="259" r:id="rId6"/>
    <p:sldId id="257" r:id="rId7"/>
    <p:sldId id="260" r:id="rId8"/>
    <p:sldId id="261" r:id="rId9"/>
    <p:sldId id="262" r:id="rId10"/>
    <p:sldId id="263" r:id="rId11"/>
    <p:sldId id="264" r:id="rId12"/>
    <p:sldId id="265" r:id="rId13"/>
    <p:sldId id="266" r:id="rId14"/>
    <p:sldId id="267" r:id="rId15"/>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285" autoAdjust="0"/>
  </p:normalViewPr>
  <p:slideViewPr>
    <p:cSldViewPr snapToGrid="0">
      <p:cViewPr varScale="1">
        <p:scale>
          <a:sx n="82" d="100"/>
          <a:sy n="82" d="100"/>
        </p:scale>
        <p:origin x="634"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C282D6-6595-4767-BA94-7757B3CBA997}" type="datetimeFigureOut">
              <a:rPr lang="it-IT" smtClean="0"/>
              <a:t>05/05/2018</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40D5C3-7CB0-486D-9C5B-3ED59DE5AAED}" type="slidenum">
              <a:rPr lang="it-IT" smtClean="0"/>
              <a:t>‹N›</a:t>
            </a:fld>
            <a:endParaRPr lang="it-IT"/>
          </a:p>
        </p:txBody>
      </p:sp>
    </p:spTree>
    <p:extLst>
      <p:ext uri="{BB962C8B-B14F-4D97-AF65-F5344CB8AC3E}">
        <p14:creationId xmlns:p14="http://schemas.microsoft.com/office/powerpoint/2010/main" val="36050575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F740D5C3-7CB0-486D-9C5B-3ED59DE5AAED}" type="slidenum">
              <a:rPr lang="it-IT" smtClean="0"/>
              <a:t>2</a:t>
            </a:fld>
            <a:endParaRPr lang="it-IT"/>
          </a:p>
        </p:txBody>
      </p:sp>
    </p:spTree>
    <p:extLst>
      <p:ext uri="{BB962C8B-B14F-4D97-AF65-F5344CB8AC3E}">
        <p14:creationId xmlns:p14="http://schemas.microsoft.com/office/powerpoint/2010/main" val="28915771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F740D5C3-7CB0-486D-9C5B-3ED59DE5AAED}" type="slidenum">
              <a:rPr lang="it-IT" smtClean="0"/>
              <a:t>4</a:t>
            </a:fld>
            <a:endParaRPr lang="it-IT"/>
          </a:p>
        </p:txBody>
      </p:sp>
    </p:spTree>
    <p:extLst>
      <p:ext uri="{BB962C8B-B14F-4D97-AF65-F5344CB8AC3E}">
        <p14:creationId xmlns:p14="http://schemas.microsoft.com/office/powerpoint/2010/main" val="882947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8EE94C1-99C0-409B-9701-50EA9D6A1677}"/>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597ADF3C-3A0F-4471-A495-E2F0A8C0FD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504A0C1A-BB0E-4D46-BFCE-EA674D0AB1E8}"/>
              </a:ext>
            </a:extLst>
          </p:cNvPr>
          <p:cNvSpPr>
            <a:spLocks noGrp="1"/>
          </p:cNvSpPr>
          <p:nvPr>
            <p:ph type="dt" sz="half" idx="10"/>
          </p:nvPr>
        </p:nvSpPr>
        <p:spPr/>
        <p:txBody>
          <a:bodyPr/>
          <a:lstStyle/>
          <a:p>
            <a:fld id="{34C06435-5351-4EEE-B2FC-148CC15C7540}" type="datetimeFigureOut">
              <a:rPr lang="it-IT" smtClean="0"/>
              <a:t>05/05/2018</a:t>
            </a:fld>
            <a:endParaRPr lang="it-IT"/>
          </a:p>
        </p:txBody>
      </p:sp>
      <p:sp>
        <p:nvSpPr>
          <p:cNvPr id="5" name="Segnaposto piè di pagina 4">
            <a:extLst>
              <a:ext uri="{FF2B5EF4-FFF2-40B4-BE49-F238E27FC236}">
                <a16:creationId xmlns:a16="http://schemas.microsoft.com/office/drawing/2014/main" id="{537A30EC-17FA-4A5B-A67B-AB665858ECFC}"/>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E50A6B3B-C6D3-488E-A5EB-CC1968C8F6C7}"/>
              </a:ext>
            </a:extLst>
          </p:cNvPr>
          <p:cNvSpPr>
            <a:spLocks noGrp="1"/>
          </p:cNvSpPr>
          <p:nvPr>
            <p:ph type="sldNum" sz="quarter" idx="12"/>
          </p:nvPr>
        </p:nvSpPr>
        <p:spPr/>
        <p:txBody>
          <a:bodyPr/>
          <a:lstStyle/>
          <a:p>
            <a:fld id="{93C6AAAC-770E-47DD-8A4B-663B67D0F4BC}" type="slidenum">
              <a:rPr lang="it-IT" smtClean="0"/>
              <a:t>‹N›</a:t>
            </a:fld>
            <a:endParaRPr lang="it-IT"/>
          </a:p>
        </p:txBody>
      </p:sp>
    </p:spTree>
    <p:extLst>
      <p:ext uri="{BB962C8B-B14F-4D97-AF65-F5344CB8AC3E}">
        <p14:creationId xmlns:p14="http://schemas.microsoft.com/office/powerpoint/2010/main" val="1937577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94E32BE-08C8-4342-94B0-8B515944FCEB}"/>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0AAE9A2C-2C4F-4A24-843F-11FD8292EAAD}"/>
              </a:ext>
            </a:extLst>
          </p:cNvPr>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9B3CB1B3-B3B9-4FBE-9229-32F47D23ACA7}"/>
              </a:ext>
            </a:extLst>
          </p:cNvPr>
          <p:cNvSpPr>
            <a:spLocks noGrp="1"/>
          </p:cNvSpPr>
          <p:nvPr>
            <p:ph type="dt" sz="half" idx="10"/>
          </p:nvPr>
        </p:nvSpPr>
        <p:spPr/>
        <p:txBody>
          <a:bodyPr/>
          <a:lstStyle/>
          <a:p>
            <a:fld id="{34C06435-5351-4EEE-B2FC-148CC15C7540}" type="datetimeFigureOut">
              <a:rPr lang="it-IT" smtClean="0"/>
              <a:t>05/05/2018</a:t>
            </a:fld>
            <a:endParaRPr lang="it-IT"/>
          </a:p>
        </p:txBody>
      </p:sp>
      <p:sp>
        <p:nvSpPr>
          <p:cNvPr id="5" name="Segnaposto piè di pagina 4">
            <a:extLst>
              <a:ext uri="{FF2B5EF4-FFF2-40B4-BE49-F238E27FC236}">
                <a16:creationId xmlns:a16="http://schemas.microsoft.com/office/drawing/2014/main" id="{6B8EB9F8-6E3A-47CE-B79C-5EC3780B8F6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6B6EA04D-24C0-440F-AEDA-50FB2D0F9012}"/>
              </a:ext>
            </a:extLst>
          </p:cNvPr>
          <p:cNvSpPr>
            <a:spLocks noGrp="1"/>
          </p:cNvSpPr>
          <p:nvPr>
            <p:ph type="sldNum" sz="quarter" idx="12"/>
          </p:nvPr>
        </p:nvSpPr>
        <p:spPr/>
        <p:txBody>
          <a:bodyPr/>
          <a:lstStyle/>
          <a:p>
            <a:fld id="{93C6AAAC-770E-47DD-8A4B-663B67D0F4BC}" type="slidenum">
              <a:rPr lang="it-IT" smtClean="0"/>
              <a:t>‹N›</a:t>
            </a:fld>
            <a:endParaRPr lang="it-IT"/>
          </a:p>
        </p:txBody>
      </p:sp>
    </p:spTree>
    <p:extLst>
      <p:ext uri="{BB962C8B-B14F-4D97-AF65-F5344CB8AC3E}">
        <p14:creationId xmlns:p14="http://schemas.microsoft.com/office/powerpoint/2010/main" val="4068084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50CCE35-A535-42AD-998A-8018C0F6DA50}"/>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518AD565-1345-4B4A-AEB5-CF20B19A8A4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Segnaposto data 3">
            <a:extLst>
              <a:ext uri="{FF2B5EF4-FFF2-40B4-BE49-F238E27FC236}">
                <a16:creationId xmlns:a16="http://schemas.microsoft.com/office/drawing/2014/main" id="{898B2ACA-728E-4275-BB4E-50DB0D5B8FC1}"/>
              </a:ext>
            </a:extLst>
          </p:cNvPr>
          <p:cNvSpPr>
            <a:spLocks noGrp="1"/>
          </p:cNvSpPr>
          <p:nvPr>
            <p:ph type="dt" sz="half" idx="10"/>
          </p:nvPr>
        </p:nvSpPr>
        <p:spPr/>
        <p:txBody>
          <a:bodyPr/>
          <a:lstStyle/>
          <a:p>
            <a:fld id="{34C06435-5351-4EEE-B2FC-148CC15C7540}" type="datetimeFigureOut">
              <a:rPr lang="it-IT" smtClean="0"/>
              <a:t>05/05/2018</a:t>
            </a:fld>
            <a:endParaRPr lang="it-IT"/>
          </a:p>
        </p:txBody>
      </p:sp>
      <p:sp>
        <p:nvSpPr>
          <p:cNvPr id="5" name="Segnaposto piè di pagina 4">
            <a:extLst>
              <a:ext uri="{FF2B5EF4-FFF2-40B4-BE49-F238E27FC236}">
                <a16:creationId xmlns:a16="http://schemas.microsoft.com/office/drawing/2014/main" id="{FAB41B3D-762D-4D03-BE8D-8176E6CFC852}"/>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7F0DEE09-3376-492C-A4D5-5685E5A4EC5F}"/>
              </a:ext>
            </a:extLst>
          </p:cNvPr>
          <p:cNvSpPr>
            <a:spLocks noGrp="1"/>
          </p:cNvSpPr>
          <p:nvPr>
            <p:ph type="sldNum" sz="quarter" idx="12"/>
          </p:nvPr>
        </p:nvSpPr>
        <p:spPr/>
        <p:txBody>
          <a:bodyPr/>
          <a:lstStyle/>
          <a:p>
            <a:fld id="{93C6AAAC-770E-47DD-8A4B-663B67D0F4BC}" type="slidenum">
              <a:rPr lang="it-IT" smtClean="0"/>
              <a:t>‹N›</a:t>
            </a:fld>
            <a:endParaRPr lang="it-IT"/>
          </a:p>
        </p:txBody>
      </p:sp>
    </p:spTree>
    <p:extLst>
      <p:ext uri="{BB962C8B-B14F-4D97-AF65-F5344CB8AC3E}">
        <p14:creationId xmlns:p14="http://schemas.microsoft.com/office/powerpoint/2010/main" val="1894815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5C27EA6-6F9D-4CB0-942F-D9176D86FB1C}"/>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0E2D7C29-A26D-441C-A71B-9EF0DE282255}"/>
              </a:ext>
            </a:extLst>
          </p:cNvPr>
          <p:cNvSpPr>
            <a:spLocks noGrp="1"/>
          </p:cNvSpPr>
          <p:nvPr>
            <p:ph sz="half" idx="1"/>
          </p:nvPr>
        </p:nvSpPr>
        <p:spPr>
          <a:xfrm>
            <a:off x="838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ECBCC76F-BC5B-4093-B932-0351F137849E}"/>
              </a:ext>
            </a:extLst>
          </p:cNvPr>
          <p:cNvSpPr>
            <a:spLocks noGrp="1"/>
          </p:cNvSpPr>
          <p:nvPr>
            <p:ph sz="half" idx="2"/>
          </p:nvPr>
        </p:nvSpPr>
        <p:spPr>
          <a:xfrm>
            <a:off x="6172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809AF7ED-D513-423F-8F0F-90C1314BA803}"/>
              </a:ext>
            </a:extLst>
          </p:cNvPr>
          <p:cNvSpPr>
            <a:spLocks noGrp="1"/>
          </p:cNvSpPr>
          <p:nvPr>
            <p:ph type="dt" sz="half" idx="10"/>
          </p:nvPr>
        </p:nvSpPr>
        <p:spPr/>
        <p:txBody>
          <a:bodyPr/>
          <a:lstStyle/>
          <a:p>
            <a:fld id="{34C06435-5351-4EEE-B2FC-148CC15C7540}" type="datetimeFigureOut">
              <a:rPr lang="it-IT" smtClean="0"/>
              <a:t>05/05/2018</a:t>
            </a:fld>
            <a:endParaRPr lang="it-IT"/>
          </a:p>
        </p:txBody>
      </p:sp>
      <p:sp>
        <p:nvSpPr>
          <p:cNvPr id="6" name="Segnaposto piè di pagina 5">
            <a:extLst>
              <a:ext uri="{FF2B5EF4-FFF2-40B4-BE49-F238E27FC236}">
                <a16:creationId xmlns:a16="http://schemas.microsoft.com/office/drawing/2014/main" id="{FED721F0-24EB-4F18-BE9C-A0C30ED147DA}"/>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00A4B8A5-6E63-432B-8660-111F410FC66B}"/>
              </a:ext>
            </a:extLst>
          </p:cNvPr>
          <p:cNvSpPr>
            <a:spLocks noGrp="1"/>
          </p:cNvSpPr>
          <p:nvPr>
            <p:ph type="sldNum" sz="quarter" idx="12"/>
          </p:nvPr>
        </p:nvSpPr>
        <p:spPr/>
        <p:txBody>
          <a:bodyPr/>
          <a:lstStyle/>
          <a:p>
            <a:fld id="{93C6AAAC-770E-47DD-8A4B-663B67D0F4BC}" type="slidenum">
              <a:rPr lang="it-IT" smtClean="0"/>
              <a:t>‹N›</a:t>
            </a:fld>
            <a:endParaRPr lang="it-IT"/>
          </a:p>
        </p:txBody>
      </p:sp>
    </p:spTree>
    <p:extLst>
      <p:ext uri="{BB962C8B-B14F-4D97-AF65-F5344CB8AC3E}">
        <p14:creationId xmlns:p14="http://schemas.microsoft.com/office/powerpoint/2010/main" val="4226952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B443E8F-71FE-4B9E-8BE7-DA293A95B091}"/>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D558D558-6AAF-45FB-A65A-4381A4BB57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Segnaposto contenuto 3">
            <a:extLst>
              <a:ext uri="{FF2B5EF4-FFF2-40B4-BE49-F238E27FC236}">
                <a16:creationId xmlns:a16="http://schemas.microsoft.com/office/drawing/2014/main" id="{F782676D-4152-4FD4-91C9-36B786734A3C}"/>
              </a:ext>
            </a:extLst>
          </p:cNvPr>
          <p:cNvSpPr>
            <a:spLocks noGrp="1"/>
          </p:cNvSpPr>
          <p:nvPr>
            <p:ph sz="half" idx="2"/>
          </p:nvPr>
        </p:nvSpPr>
        <p:spPr>
          <a:xfrm>
            <a:off x="839788" y="2505075"/>
            <a:ext cx="5157787"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F8D4CDF0-6CD1-4FA1-AB3E-23CD5E9A00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Segnaposto contenuto 5">
            <a:extLst>
              <a:ext uri="{FF2B5EF4-FFF2-40B4-BE49-F238E27FC236}">
                <a16:creationId xmlns:a16="http://schemas.microsoft.com/office/drawing/2014/main" id="{4E621481-4FD2-4B05-ADB5-DAF1A6BB6865}"/>
              </a:ext>
            </a:extLst>
          </p:cNvPr>
          <p:cNvSpPr>
            <a:spLocks noGrp="1"/>
          </p:cNvSpPr>
          <p:nvPr>
            <p:ph sz="quarter" idx="4"/>
          </p:nvPr>
        </p:nvSpPr>
        <p:spPr>
          <a:xfrm>
            <a:off x="6172200" y="2505075"/>
            <a:ext cx="5183188"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E503A510-6B2C-4E0E-82E4-D2831C950678}"/>
              </a:ext>
            </a:extLst>
          </p:cNvPr>
          <p:cNvSpPr>
            <a:spLocks noGrp="1"/>
          </p:cNvSpPr>
          <p:nvPr>
            <p:ph type="dt" sz="half" idx="10"/>
          </p:nvPr>
        </p:nvSpPr>
        <p:spPr/>
        <p:txBody>
          <a:bodyPr/>
          <a:lstStyle/>
          <a:p>
            <a:fld id="{34C06435-5351-4EEE-B2FC-148CC15C7540}" type="datetimeFigureOut">
              <a:rPr lang="it-IT" smtClean="0"/>
              <a:t>05/05/2018</a:t>
            </a:fld>
            <a:endParaRPr lang="it-IT"/>
          </a:p>
        </p:txBody>
      </p:sp>
      <p:sp>
        <p:nvSpPr>
          <p:cNvPr id="8" name="Segnaposto piè di pagina 7">
            <a:extLst>
              <a:ext uri="{FF2B5EF4-FFF2-40B4-BE49-F238E27FC236}">
                <a16:creationId xmlns:a16="http://schemas.microsoft.com/office/drawing/2014/main" id="{D73D8F1A-5F52-45C0-BB0F-6939511CCFB0}"/>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41674135-3E42-4EFE-935D-B39C7BA82AE9}"/>
              </a:ext>
            </a:extLst>
          </p:cNvPr>
          <p:cNvSpPr>
            <a:spLocks noGrp="1"/>
          </p:cNvSpPr>
          <p:nvPr>
            <p:ph type="sldNum" sz="quarter" idx="12"/>
          </p:nvPr>
        </p:nvSpPr>
        <p:spPr/>
        <p:txBody>
          <a:bodyPr/>
          <a:lstStyle/>
          <a:p>
            <a:fld id="{93C6AAAC-770E-47DD-8A4B-663B67D0F4BC}" type="slidenum">
              <a:rPr lang="it-IT" smtClean="0"/>
              <a:t>‹N›</a:t>
            </a:fld>
            <a:endParaRPr lang="it-IT"/>
          </a:p>
        </p:txBody>
      </p:sp>
    </p:spTree>
    <p:extLst>
      <p:ext uri="{BB962C8B-B14F-4D97-AF65-F5344CB8AC3E}">
        <p14:creationId xmlns:p14="http://schemas.microsoft.com/office/powerpoint/2010/main" val="1870101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C66FF79-8763-4F8E-B813-339B378AC1C0}"/>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0BD6CDE3-F71A-4182-8A06-BDE67E33C2DF}"/>
              </a:ext>
            </a:extLst>
          </p:cNvPr>
          <p:cNvSpPr>
            <a:spLocks noGrp="1"/>
          </p:cNvSpPr>
          <p:nvPr>
            <p:ph type="dt" sz="half" idx="10"/>
          </p:nvPr>
        </p:nvSpPr>
        <p:spPr/>
        <p:txBody>
          <a:bodyPr/>
          <a:lstStyle/>
          <a:p>
            <a:fld id="{34C06435-5351-4EEE-B2FC-148CC15C7540}" type="datetimeFigureOut">
              <a:rPr lang="it-IT" smtClean="0"/>
              <a:t>05/05/2018</a:t>
            </a:fld>
            <a:endParaRPr lang="it-IT"/>
          </a:p>
        </p:txBody>
      </p:sp>
      <p:sp>
        <p:nvSpPr>
          <p:cNvPr id="4" name="Segnaposto piè di pagina 3">
            <a:extLst>
              <a:ext uri="{FF2B5EF4-FFF2-40B4-BE49-F238E27FC236}">
                <a16:creationId xmlns:a16="http://schemas.microsoft.com/office/drawing/2014/main" id="{82A11556-BDB6-4486-B885-04F098B2090B}"/>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6C1998BB-F40B-40B3-8319-F04AB789FF95}"/>
              </a:ext>
            </a:extLst>
          </p:cNvPr>
          <p:cNvSpPr>
            <a:spLocks noGrp="1"/>
          </p:cNvSpPr>
          <p:nvPr>
            <p:ph type="sldNum" sz="quarter" idx="12"/>
          </p:nvPr>
        </p:nvSpPr>
        <p:spPr/>
        <p:txBody>
          <a:bodyPr/>
          <a:lstStyle/>
          <a:p>
            <a:fld id="{93C6AAAC-770E-47DD-8A4B-663B67D0F4BC}" type="slidenum">
              <a:rPr lang="it-IT" smtClean="0"/>
              <a:t>‹N›</a:t>
            </a:fld>
            <a:endParaRPr lang="it-IT"/>
          </a:p>
        </p:txBody>
      </p:sp>
    </p:spTree>
    <p:extLst>
      <p:ext uri="{BB962C8B-B14F-4D97-AF65-F5344CB8AC3E}">
        <p14:creationId xmlns:p14="http://schemas.microsoft.com/office/powerpoint/2010/main" val="3676515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5DF486DE-8456-4918-984C-1E3EE9D892AD}"/>
              </a:ext>
            </a:extLst>
          </p:cNvPr>
          <p:cNvSpPr>
            <a:spLocks noGrp="1"/>
          </p:cNvSpPr>
          <p:nvPr>
            <p:ph type="dt" sz="half" idx="10"/>
          </p:nvPr>
        </p:nvSpPr>
        <p:spPr/>
        <p:txBody>
          <a:bodyPr/>
          <a:lstStyle/>
          <a:p>
            <a:fld id="{34C06435-5351-4EEE-B2FC-148CC15C7540}" type="datetimeFigureOut">
              <a:rPr lang="it-IT" smtClean="0"/>
              <a:t>05/05/2018</a:t>
            </a:fld>
            <a:endParaRPr lang="it-IT"/>
          </a:p>
        </p:txBody>
      </p:sp>
      <p:sp>
        <p:nvSpPr>
          <p:cNvPr id="3" name="Segnaposto piè di pagina 2">
            <a:extLst>
              <a:ext uri="{FF2B5EF4-FFF2-40B4-BE49-F238E27FC236}">
                <a16:creationId xmlns:a16="http://schemas.microsoft.com/office/drawing/2014/main" id="{889B679F-16BE-428E-8A9F-8F4A854C8B6A}"/>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DDCD73B6-4E64-4C0C-8274-30B8F75D7FAA}"/>
              </a:ext>
            </a:extLst>
          </p:cNvPr>
          <p:cNvSpPr>
            <a:spLocks noGrp="1"/>
          </p:cNvSpPr>
          <p:nvPr>
            <p:ph type="sldNum" sz="quarter" idx="12"/>
          </p:nvPr>
        </p:nvSpPr>
        <p:spPr/>
        <p:txBody>
          <a:bodyPr/>
          <a:lstStyle/>
          <a:p>
            <a:fld id="{93C6AAAC-770E-47DD-8A4B-663B67D0F4BC}" type="slidenum">
              <a:rPr lang="it-IT" smtClean="0"/>
              <a:t>‹N›</a:t>
            </a:fld>
            <a:endParaRPr lang="it-IT"/>
          </a:p>
        </p:txBody>
      </p:sp>
    </p:spTree>
    <p:extLst>
      <p:ext uri="{BB962C8B-B14F-4D97-AF65-F5344CB8AC3E}">
        <p14:creationId xmlns:p14="http://schemas.microsoft.com/office/powerpoint/2010/main" val="2922176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A68C8FE-DE12-457F-97A5-78753642E8C2}"/>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B3DFADDC-09CE-47DE-96ED-7301C68BD6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08FD0E75-6FD5-4ACD-B16E-4AF18FC8AA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a:extLst>
              <a:ext uri="{FF2B5EF4-FFF2-40B4-BE49-F238E27FC236}">
                <a16:creationId xmlns:a16="http://schemas.microsoft.com/office/drawing/2014/main" id="{E2BD9DF8-D884-4D71-BA4D-D1C8A14608D5}"/>
              </a:ext>
            </a:extLst>
          </p:cNvPr>
          <p:cNvSpPr>
            <a:spLocks noGrp="1"/>
          </p:cNvSpPr>
          <p:nvPr>
            <p:ph type="dt" sz="half" idx="10"/>
          </p:nvPr>
        </p:nvSpPr>
        <p:spPr/>
        <p:txBody>
          <a:bodyPr/>
          <a:lstStyle/>
          <a:p>
            <a:fld id="{34C06435-5351-4EEE-B2FC-148CC15C7540}" type="datetimeFigureOut">
              <a:rPr lang="it-IT" smtClean="0"/>
              <a:t>05/05/2018</a:t>
            </a:fld>
            <a:endParaRPr lang="it-IT"/>
          </a:p>
        </p:txBody>
      </p:sp>
      <p:sp>
        <p:nvSpPr>
          <p:cNvPr id="6" name="Segnaposto piè di pagina 5">
            <a:extLst>
              <a:ext uri="{FF2B5EF4-FFF2-40B4-BE49-F238E27FC236}">
                <a16:creationId xmlns:a16="http://schemas.microsoft.com/office/drawing/2014/main" id="{5C7DC06D-73EA-47E1-92FB-EC3761694511}"/>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F06136BC-0129-4573-AACF-02D20E1FE453}"/>
              </a:ext>
            </a:extLst>
          </p:cNvPr>
          <p:cNvSpPr>
            <a:spLocks noGrp="1"/>
          </p:cNvSpPr>
          <p:nvPr>
            <p:ph type="sldNum" sz="quarter" idx="12"/>
          </p:nvPr>
        </p:nvSpPr>
        <p:spPr/>
        <p:txBody>
          <a:bodyPr/>
          <a:lstStyle/>
          <a:p>
            <a:fld id="{93C6AAAC-770E-47DD-8A4B-663B67D0F4BC}" type="slidenum">
              <a:rPr lang="it-IT" smtClean="0"/>
              <a:t>‹N›</a:t>
            </a:fld>
            <a:endParaRPr lang="it-IT"/>
          </a:p>
        </p:txBody>
      </p:sp>
    </p:spTree>
    <p:extLst>
      <p:ext uri="{BB962C8B-B14F-4D97-AF65-F5344CB8AC3E}">
        <p14:creationId xmlns:p14="http://schemas.microsoft.com/office/powerpoint/2010/main" val="3047795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43F01D8-D4D6-496E-B6C7-3CFF42FC818F}"/>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50734D9B-677B-468A-8BAC-C6FD8CDAEE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F36F3B64-FF3D-4F48-9C7D-44A4397F7E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a:extLst>
              <a:ext uri="{FF2B5EF4-FFF2-40B4-BE49-F238E27FC236}">
                <a16:creationId xmlns:a16="http://schemas.microsoft.com/office/drawing/2014/main" id="{046A4744-91B8-4C06-98FE-086E09324254}"/>
              </a:ext>
            </a:extLst>
          </p:cNvPr>
          <p:cNvSpPr>
            <a:spLocks noGrp="1"/>
          </p:cNvSpPr>
          <p:nvPr>
            <p:ph type="dt" sz="half" idx="10"/>
          </p:nvPr>
        </p:nvSpPr>
        <p:spPr/>
        <p:txBody>
          <a:bodyPr/>
          <a:lstStyle/>
          <a:p>
            <a:fld id="{34C06435-5351-4EEE-B2FC-148CC15C7540}" type="datetimeFigureOut">
              <a:rPr lang="it-IT" smtClean="0"/>
              <a:t>05/05/2018</a:t>
            </a:fld>
            <a:endParaRPr lang="it-IT"/>
          </a:p>
        </p:txBody>
      </p:sp>
      <p:sp>
        <p:nvSpPr>
          <p:cNvPr id="6" name="Segnaposto piè di pagina 5">
            <a:extLst>
              <a:ext uri="{FF2B5EF4-FFF2-40B4-BE49-F238E27FC236}">
                <a16:creationId xmlns:a16="http://schemas.microsoft.com/office/drawing/2014/main" id="{7689F5AD-ACE6-4725-8D6E-48809C748C5C}"/>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0DB1AD4A-5DF6-4032-A79A-9DF946C99B0F}"/>
              </a:ext>
            </a:extLst>
          </p:cNvPr>
          <p:cNvSpPr>
            <a:spLocks noGrp="1"/>
          </p:cNvSpPr>
          <p:nvPr>
            <p:ph type="sldNum" sz="quarter" idx="12"/>
          </p:nvPr>
        </p:nvSpPr>
        <p:spPr/>
        <p:txBody>
          <a:bodyPr/>
          <a:lstStyle/>
          <a:p>
            <a:fld id="{93C6AAAC-770E-47DD-8A4B-663B67D0F4BC}" type="slidenum">
              <a:rPr lang="it-IT" smtClean="0"/>
              <a:t>‹N›</a:t>
            </a:fld>
            <a:endParaRPr lang="it-IT"/>
          </a:p>
        </p:txBody>
      </p:sp>
    </p:spTree>
    <p:extLst>
      <p:ext uri="{BB962C8B-B14F-4D97-AF65-F5344CB8AC3E}">
        <p14:creationId xmlns:p14="http://schemas.microsoft.com/office/powerpoint/2010/main" val="3236924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CEC31FE-6478-47EA-A045-1648F4127F89}"/>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EB0DF6D5-6BC1-4494-9CE8-444D57547CA1}"/>
              </a:ext>
            </a:extLst>
          </p:cNvPr>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36C45AE1-B6A9-44D7-A0A8-D72B36F0673D}"/>
              </a:ext>
            </a:extLst>
          </p:cNvPr>
          <p:cNvSpPr>
            <a:spLocks noGrp="1"/>
          </p:cNvSpPr>
          <p:nvPr>
            <p:ph type="dt" sz="half" idx="10"/>
          </p:nvPr>
        </p:nvSpPr>
        <p:spPr/>
        <p:txBody>
          <a:bodyPr/>
          <a:lstStyle/>
          <a:p>
            <a:fld id="{34C06435-5351-4EEE-B2FC-148CC15C7540}" type="datetimeFigureOut">
              <a:rPr lang="it-IT" smtClean="0"/>
              <a:t>05/05/2018</a:t>
            </a:fld>
            <a:endParaRPr lang="it-IT"/>
          </a:p>
        </p:txBody>
      </p:sp>
      <p:sp>
        <p:nvSpPr>
          <p:cNvPr id="5" name="Segnaposto piè di pagina 4">
            <a:extLst>
              <a:ext uri="{FF2B5EF4-FFF2-40B4-BE49-F238E27FC236}">
                <a16:creationId xmlns:a16="http://schemas.microsoft.com/office/drawing/2014/main" id="{3C7E210C-5B1E-4AA6-BB46-DC79E9261372}"/>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D02044E4-2AA3-4BC8-941D-B7D46053F9CC}"/>
              </a:ext>
            </a:extLst>
          </p:cNvPr>
          <p:cNvSpPr>
            <a:spLocks noGrp="1"/>
          </p:cNvSpPr>
          <p:nvPr>
            <p:ph type="sldNum" sz="quarter" idx="12"/>
          </p:nvPr>
        </p:nvSpPr>
        <p:spPr/>
        <p:txBody>
          <a:bodyPr/>
          <a:lstStyle/>
          <a:p>
            <a:fld id="{93C6AAAC-770E-47DD-8A4B-663B67D0F4BC}" type="slidenum">
              <a:rPr lang="it-IT" smtClean="0"/>
              <a:t>‹N›</a:t>
            </a:fld>
            <a:endParaRPr lang="it-IT"/>
          </a:p>
        </p:txBody>
      </p:sp>
    </p:spTree>
    <p:extLst>
      <p:ext uri="{BB962C8B-B14F-4D97-AF65-F5344CB8AC3E}">
        <p14:creationId xmlns:p14="http://schemas.microsoft.com/office/powerpoint/2010/main" val="1719298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E18D496E-EB30-412C-A4D6-A3875D593FD4}"/>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123D782C-45F1-4FC7-95F5-A498D70C3F1C}"/>
              </a:ext>
            </a:extLst>
          </p:cNvPr>
          <p:cNvSpPr>
            <a:spLocks noGrp="1"/>
          </p:cNvSpPr>
          <p:nvPr>
            <p:ph type="body" orient="vert" idx="1"/>
          </p:nvPr>
        </p:nvSpPr>
        <p:spPr>
          <a:xfrm>
            <a:off x="838200" y="365125"/>
            <a:ext cx="7734300"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C7F46AE9-507A-4603-8FD7-D740062A153B}"/>
              </a:ext>
            </a:extLst>
          </p:cNvPr>
          <p:cNvSpPr>
            <a:spLocks noGrp="1"/>
          </p:cNvSpPr>
          <p:nvPr>
            <p:ph type="dt" sz="half" idx="10"/>
          </p:nvPr>
        </p:nvSpPr>
        <p:spPr/>
        <p:txBody>
          <a:bodyPr/>
          <a:lstStyle/>
          <a:p>
            <a:fld id="{34C06435-5351-4EEE-B2FC-148CC15C7540}" type="datetimeFigureOut">
              <a:rPr lang="it-IT" smtClean="0"/>
              <a:t>05/05/2018</a:t>
            </a:fld>
            <a:endParaRPr lang="it-IT"/>
          </a:p>
        </p:txBody>
      </p:sp>
      <p:sp>
        <p:nvSpPr>
          <p:cNvPr id="5" name="Segnaposto piè di pagina 4">
            <a:extLst>
              <a:ext uri="{FF2B5EF4-FFF2-40B4-BE49-F238E27FC236}">
                <a16:creationId xmlns:a16="http://schemas.microsoft.com/office/drawing/2014/main" id="{FB356DEC-4AE6-426C-8426-A5095862A17B}"/>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E6B3EB2-E4AA-4F49-84E2-6C111F34D2E9}"/>
              </a:ext>
            </a:extLst>
          </p:cNvPr>
          <p:cNvSpPr>
            <a:spLocks noGrp="1"/>
          </p:cNvSpPr>
          <p:nvPr>
            <p:ph type="sldNum" sz="quarter" idx="12"/>
          </p:nvPr>
        </p:nvSpPr>
        <p:spPr/>
        <p:txBody>
          <a:bodyPr/>
          <a:lstStyle/>
          <a:p>
            <a:fld id="{93C6AAAC-770E-47DD-8A4B-663B67D0F4BC}" type="slidenum">
              <a:rPr lang="it-IT" smtClean="0"/>
              <a:t>‹N›</a:t>
            </a:fld>
            <a:endParaRPr lang="it-IT"/>
          </a:p>
        </p:txBody>
      </p:sp>
    </p:spTree>
    <p:extLst>
      <p:ext uri="{BB962C8B-B14F-4D97-AF65-F5344CB8AC3E}">
        <p14:creationId xmlns:p14="http://schemas.microsoft.com/office/powerpoint/2010/main" val="1258320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495FAF66-397C-4202-A67C-72016ADD3F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57B3EE75-11CA-4B8B-B12C-814130CB0F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CB3EEC99-B6BC-4EAE-B0C5-D466D69337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C06435-5351-4EEE-B2FC-148CC15C7540}" type="datetimeFigureOut">
              <a:rPr lang="it-IT" smtClean="0"/>
              <a:t>05/05/2018</a:t>
            </a:fld>
            <a:endParaRPr lang="it-IT"/>
          </a:p>
        </p:txBody>
      </p:sp>
      <p:sp>
        <p:nvSpPr>
          <p:cNvPr id="5" name="Segnaposto piè di pagina 4">
            <a:extLst>
              <a:ext uri="{FF2B5EF4-FFF2-40B4-BE49-F238E27FC236}">
                <a16:creationId xmlns:a16="http://schemas.microsoft.com/office/drawing/2014/main" id="{8AE089E1-F1EC-4501-A0B7-28A97D147AE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CA5068EF-07F9-4DB1-B288-DA787C78A0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C6AAAC-770E-47DD-8A4B-663B67D0F4BC}" type="slidenum">
              <a:rPr lang="it-IT" smtClean="0"/>
              <a:t>‹N›</a:t>
            </a:fld>
            <a:endParaRPr lang="it-IT"/>
          </a:p>
        </p:txBody>
      </p:sp>
    </p:spTree>
    <p:extLst>
      <p:ext uri="{BB962C8B-B14F-4D97-AF65-F5344CB8AC3E}">
        <p14:creationId xmlns:p14="http://schemas.microsoft.com/office/powerpoint/2010/main" val="3913282851"/>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06839E-5DE0-492F-9C7F-1D873887DBCD}"/>
              </a:ext>
            </a:extLst>
          </p:cNvPr>
          <p:cNvSpPr>
            <a:spLocks noGrp="1"/>
          </p:cNvSpPr>
          <p:nvPr>
            <p:ph type="ctrTitle"/>
          </p:nvPr>
        </p:nvSpPr>
        <p:spPr>
          <a:xfrm>
            <a:off x="1524000" y="713793"/>
            <a:ext cx="9144000" cy="2099388"/>
          </a:xfrm>
          <a:solidFill>
            <a:srgbClr val="FF0000"/>
          </a:solidFill>
        </p:spPr>
        <p:txBody>
          <a:bodyPr>
            <a:normAutofit/>
          </a:bodyPr>
          <a:lstStyle/>
          <a:p>
            <a:pPr algn="ctr"/>
            <a:r>
              <a:rPr lang="it-IT" sz="4000" dirty="0">
                <a:latin typeface="Arial Black" panose="020B0A04020102020204" pitchFamily="34" charset="0"/>
              </a:rPr>
              <a:t>Applicazione art. 80 </a:t>
            </a:r>
            <a:br>
              <a:rPr lang="it-IT" sz="4000" dirty="0">
                <a:latin typeface="Arial Black" panose="020B0A04020102020204" pitchFamily="34" charset="0"/>
              </a:rPr>
            </a:br>
            <a:r>
              <a:rPr lang="it-IT" sz="4000" dirty="0">
                <a:latin typeface="Arial Black" panose="020B0A04020102020204" pitchFamily="34" charset="0"/>
              </a:rPr>
              <a:t>d.lgs. 50/2016</a:t>
            </a:r>
            <a:br>
              <a:rPr lang="it-IT" sz="4000" dirty="0">
                <a:latin typeface="Arial Black" panose="020B0A04020102020204" pitchFamily="34" charset="0"/>
              </a:rPr>
            </a:br>
            <a:endParaRPr lang="it-IT" sz="4000" dirty="0">
              <a:latin typeface="Arial Black" panose="020B0A04020102020204" pitchFamily="34" charset="0"/>
            </a:endParaRPr>
          </a:p>
        </p:txBody>
      </p:sp>
      <p:sp>
        <p:nvSpPr>
          <p:cNvPr id="4" name="Rettangolo con angoli arrotondati 3">
            <a:extLst>
              <a:ext uri="{FF2B5EF4-FFF2-40B4-BE49-F238E27FC236}">
                <a16:creationId xmlns:a16="http://schemas.microsoft.com/office/drawing/2014/main" id="{117FDF49-55AF-4626-9F1D-C862206EE135}"/>
              </a:ext>
            </a:extLst>
          </p:cNvPr>
          <p:cNvSpPr/>
          <p:nvPr/>
        </p:nvSpPr>
        <p:spPr>
          <a:xfrm>
            <a:off x="1524001" y="5061857"/>
            <a:ext cx="9144000" cy="634482"/>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 name="Sottotitolo 2">
            <a:extLst>
              <a:ext uri="{FF2B5EF4-FFF2-40B4-BE49-F238E27FC236}">
                <a16:creationId xmlns:a16="http://schemas.microsoft.com/office/drawing/2014/main" id="{39C685E4-D385-450A-8932-5092D4B0B9C6}"/>
              </a:ext>
            </a:extLst>
          </p:cNvPr>
          <p:cNvSpPr>
            <a:spLocks noGrp="1"/>
          </p:cNvSpPr>
          <p:nvPr>
            <p:ph type="subTitle" idx="1"/>
          </p:nvPr>
        </p:nvSpPr>
        <p:spPr>
          <a:xfrm>
            <a:off x="1524000" y="3279710"/>
            <a:ext cx="9144000" cy="1268963"/>
          </a:xfrm>
          <a:solidFill>
            <a:srgbClr val="FFC000"/>
          </a:solidFill>
        </p:spPr>
        <p:txBody>
          <a:bodyPr>
            <a:noAutofit/>
          </a:bodyPr>
          <a:lstStyle/>
          <a:p>
            <a:r>
              <a:rPr lang="it-IT" sz="2200" cap="small" dirty="0">
                <a:latin typeface="Arial Nova" panose="020B0604020202020204" pitchFamily="34" charset="0"/>
              </a:rPr>
              <a:t>requisiti di moralità</a:t>
            </a:r>
          </a:p>
          <a:p>
            <a:r>
              <a:rPr lang="it-IT" sz="2200" dirty="0">
                <a:latin typeface="Arial Nova" panose="020B0604020202020204" pitchFamily="34" charset="0"/>
              </a:rPr>
              <a:t>(gravi illeciti professionali)</a:t>
            </a:r>
          </a:p>
          <a:p>
            <a:endParaRPr lang="it-IT" sz="1600" dirty="0">
              <a:latin typeface="Arial Nova" panose="020B0604020202020204" pitchFamily="34" charset="0"/>
            </a:endParaRPr>
          </a:p>
          <a:p>
            <a:endParaRPr lang="it-IT" sz="1600" dirty="0">
              <a:latin typeface="Arial Nova" panose="020B0604020202020204" pitchFamily="34" charset="0"/>
            </a:endParaRPr>
          </a:p>
          <a:p>
            <a:pPr algn="r"/>
            <a:endParaRPr lang="it-IT" sz="1600" dirty="0">
              <a:latin typeface="Arial Nova" panose="020B0604020202020204" pitchFamily="34" charset="0"/>
            </a:endParaRPr>
          </a:p>
          <a:p>
            <a:r>
              <a:rPr lang="it-IT" sz="1600" i="1" dirty="0">
                <a:latin typeface="Arial Nova" panose="020B0604020202020204" pitchFamily="34" charset="0"/>
              </a:rPr>
              <a:t>							      Padova, 5 maggio 2018</a:t>
            </a:r>
          </a:p>
        </p:txBody>
      </p:sp>
    </p:spTree>
    <p:extLst>
      <p:ext uri="{BB962C8B-B14F-4D97-AF65-F5344CB8AC3E}">
        <p14:creationId xmlns:p14="http://schemas.microsoft.com/office/powerpoint/2010/main" val="46433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106CA5C-6AB4-4B6C-9A5E-1E87C689F4A2}"/>
              </a:ext>
            </a:extLst>
          </p:cNvPr>
          <p:cNvSpPr>
            <a:spLocks noGrp="1"/>
          </p:cNvSpPr>
          <p:nvPr>
            <p:ph type="title"/>
          </p:nvPr>
        </p:nvSpPr>
        <p:spPr>
          <a:xfrm>
            <a:off x="838200" y="365125"/>
            <a:ext cx="10515600" cy="833859"/>
          </a:xfrm>
        </p:spPr>
        <p:txBody>
          <a:bodyPr>
            <a:noAutofit/>
          </a:bodyPr>
          <a:lstStyle/>
          <a:p>
            <a:pPr algn="ctr"/>
            <a:r>
              <a:rPr lang="it-IT" sz="2400" b="1" dirty="0">
                <a:latin typeface="Arial Nova" panose="020B0504020202020204" pitchFamily="34" charset="0"/>
              </a:rPr>
              <a:t>Sommario</a:t>
            </a:r>
            <a:br>
              <a:rPr lang="it-IT" sz="2400" b="1" dirty="0">
                <a:latin typeface="Arial Nova" panose="020B0504020202020204" pitchFamily="34" charset="0"/>
              </a:rPr>
            </a:br>
            <a:br>
              <a:rPr lang="it-IT" sz="2400" b="1" dirty="0">
                <a:latin typeface="Arial Nova" panose="020B0504020202020204" pitchFamily="34" charset="0"/>
              </a:rPr>
            </a:br>
            <a:r>
              <a:rPr lang="it-IT" sz="2400" b="1" i="1" dirty="0">
                <a:latin typeface="Arial Nova" panose="020B0504020202020204" pitchFamily="34" charset="0"/>
              </a:rPr>
              <a:t>parte generale</a:t>
            </a:r>
            <a:endParaRPr lang="it-IT" sz="2400" b="1" dirty="0">
              <a:latin typeface="Arial Nova" panose="020B0504020202020204" pitchFamily="34" charset="0"/>
            </a:endParaRPr>
          </a:p>
        </p:txBody>
      </p:sp>
      <p:sp>
        <p:nvSpPr>
          <p:cNvPr id="3" name="Segnaposto contenuto 2">
            <a:extLst>
              <a:ext uri="{FF2B5EF4-FFF2-40B4-BE49-F238E27FC236}">
                <a16:creationId xmlns:a16="http://schemas.microsoft.com/office/drawing/2014/main" id="{ECB20167-DFF0-4DF3-A1A0-9ECB9FABA5B9}"/>
              </a:ext>
            </a:extLst>
          </p:cNvPr>
          <p:cNvSpPr>
            <a:spLocks noGrp="1"/>
          </p:cNvSpPr>
          <p:nvPr>
            <p:ph idx="1"/>
          </p:nvPr>
        </p:nvSpPr>
        <p:spPr>
          <a:xfrm>
            <a:off x="838200" y="1828800"/>
            <a:ext cx="10515600" cy="4609321"/>
          </a:xfrm>
        </p:spPr>
        <p:txBody>
          <a:bodyPr>
            <a:normAutofit/>
          </a:bodyPr>
          <a:lstStyle/>
          <a:p>
            <a:pPr marL="0" indent="0">
              <a:buNone/>
            </a:pPr>
            <a:r>
              <a:rPr lang="it-IT" sz="2000" dirty="0">
                <a:latin typeface="Arial Narrow" panose="020B0606020202030204" pitchFamily="34" charset="0"/>
              </a:rPr>
              <a:t>Requisiti di carattere generale: definizione e </a:t>
            </a:r>
            <a:r>
              <a:rPr lang="it-IT" sz="2000" i="1" dirty="0">
                <a:latin typeface="Arial Narrow" panose="020B0606020202030204" pitchFamily="34" charset="0"/>
              </a:rPr>
              <a:t>ratio</a:t>
            </a:r>
            <a:endParaRPr lang="it-IT" sz="2000" dirty="0">
              <a:latin typeface="Arial Narrow" panose="020B0606020202030204" pitchFamily="34" charset="0"/>
            </a:endParaRPr>
          </a:p>
          <a:p>
            <a:pPr marL="0" indent="0">
              <a:buNone/>
            </a:pPr>
            <a:r>
              <a:rPr lang="it-IT" sz="2000" dirty="0">
                <a:latin typeface="Arial Narrow" panose="020B0606020202030204" pitchFamily="34" charset="0"/>
              </a:rPr>
              <a:t>Fonti</a:t>
            </a:r>
          </a:p>
          <a:p>
            <a:pPr marL="0" indent="0">
              <a:buNone/>
            </a:pPr>
            <a:r>
              <a:rPr lang="it-IT" sz="2000" dirty="0">
                <a:latin typeface="Arial Narrow" panose="020B0606020202030204" pitchFamily="34" charset="0"/>
              </a:rPr>
              <a:t>Art. 80: Ambito di applicazione</a:t>
            </a:r>
          </a:p>
          <a:p>
            <a:pPr marL="0" indent="0">
              <a:buNone/>
            </a:pPr>
            <a:r>
              <a:rPr lang="it-IT" sz="2000" dirty="0">
                <a:latin typeface="Arial Narrow" panose="020B0606020202030204" pitchFamily="34" charset="0"/>
              </a:rPr>
              <a:t>(segue) Inapplicabilità (co. 11)</a:t>
            </a:r>
          </a:p>
          <a:p>
            <a:pPr marL="0" indent="0">
              <a:buNone/>
            </a:pPr>
            <a:r>
              <a:rPr lang="it-IT" sz="2000" dirty="0">
                <a:latin typeface="Arial Narrow" panose="020B0606020202030204" pitchFamily="34" charset="0"/>
              </a:rPr>
              <a:t>Momento del possesso dei requisiti</a:t>
            </a:r>
          </a:p>
          <a:p>
            <a:pPr marL="0" indent="0">
              <a:buNone/>
            </a:pPr>
            <a:r>
              <a:rPr lang="it-IT" sz="2000" dirty="0">
                <a:latin typeface="Arial Narrow" panose="020B0606020202030204" pitchFamily="34" charset="0"/>
              </a:rPr>
              <a:t>Controlli della PA</a:t>
            </a:r>
          </a:p>
          <a:p>
            <a:pPr marL="0" indent="0">
              <a:buNone/>
            </a:pPr>
            <a:r>
              <a:rPr lang="it-IT" sz="2000" dirty="0">
                <a:latin typeface="Arial Narrow" panose="020B0606020202030204" pitchFamily="34" charset="0"/>
              </a:rPr>
              <a:t>Conseguenze della mancanza dei requisiti</a:t>
            </a:r>
          </a:p>
          <a:p>
            <a:pPr marL="0" indent="0">
              <a:buNone/>
            </a:pPr>
            <a:r>
              <a:rPr lang="it-IT" sz="2000" dirty="0">
                <a:latin typeface="Arial Narrow" panose="020B0606020202030204" pitchFamily="34" charset="0"/>
              </a:rPr>
              <a:t>Prova del possesso dei requisiti: di onere in onere …</a:t>
            </a:r>
          </a:p>
          <a:p>
            <a:pPr marL="0" indent="0">
              <a:buNone/>
            </a:pPr>
            <a:r>
              <a:rPr lang="it-IT" sz="2000" dirty="0">
                <a:latin typeface="Arial Narrow" panose="020B0606020202030204" pitchFamily="34" charset="0"/>
              </a:rPr>
              <a:t>Cessati e Trasmissibilità dell’inidoneità morale</a:t>
            </a:r>
          </a:p>
          <a:p>
            <a:pPr marL="0" indent="0">
              <a:buNone/>
            </a:pPr>
            <a:endParaRPr lang="it-IT" sz="2000" dirty="0">
              <a:latin typeface="Arial Narrow" panose="020B0606020202030204" pitchFamily="34" charset="0"/>
            </a:endParaRPr>
          </a:p>
        </p:txBody>
      </p:sp>
    </p:spTree>
    <p:extLst>
      <p:ext uri="{BB962C8B-B14F-4D97-AF65-F5344CB8AC3E}">
        <p14:creationId xmlns:p14="http://schemas.microsoft.com/office/powerpoint/2010/main" val="12804187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106CA5C-6AB4-4B6C-9A5E-1E87C689F4A2}"/>
              </a:ext>
            </a:extLst>
          </p:cNvPr>
          <p:cNvSpPr>
            <a:spLocks noGrp="1"/>
          </p:cNvSpPr>
          <p:nvPr>
            <p:ph type="title"/>
          </p:nvPr>
        </p:nvSpPr>
        <p:spPr>
          <a:xfrm>
            <a:off x="838200" y="365125"/>
            <a:ext cx="10515600" cy="833859"/>
          </a:xfrm>
        </p:spPr>
        <p:txBody>
          <a:bodyPr>
            <a:noAutofit/>
          </a:bodyPr>
          <a:lstStyle/>
          <a:p>
            <a:pPr algn="ctr"/>
            <a:r>
              <a:rPr lang="it-IT" sz="2400" b="1" dirty="0">
                <a:latin typeface="Arial Nova" panose="020B0504020202020204" pitchFamily="34" charset="0"/>
              </a:rPr>
              <a:t>Sommario</a:t>
            </a:r>
            <a:br>
              <a:rPr lang="it-IT" sz="2400" b="1" dirty="0">
                <a:latin typeface="Arial Nova" panose="020B0504020202020204" pitchFamily="34" charset="0"/>
              </a:rPr>
            </a:br>
            <a:br>
              <a:rPr lang="it-IT" sz="2400" b="1" dirty="0">
                <a:latin typeface="Arial Nova" panose="020B0504020202020204" pitchFamily="34" charset="0"/>
              </a:rPr>
            </a:br>
            <a:r>
              <a:rPr lang="it-IT" sz="2400" b="1" i="1" dirty="0">
                <a:latin typeface="Arial Nova" panose="020B0504020202020204" pitchFamily="34" charset="0"/>
              </a:rPr>
              <a:t>parte speciale</a:t>
            </a:r>
            <a:endParaRPr lang="it-IT" sz="2400" b="1" dirty="0">
              <a:latin typeface="Arial Nova" panose="020B0504020202020204" pitchFamily="34" charset="0"/>
            </a:endParaRPr>
          </a:p>
        </p:txBody>
      </p:sp>
      <p:sp>
        <p:nvSpPr>
          <p:cNvPr id="3" name="Segnaposto contenuto 2">
            <a:extLst>
              <a:ext uri="{FF2B5EF4-FFF2-40B4-BE49-F238E27FC236}">
                <a16:creationId xmlns:a16="http://schemas.microsoft.com/office/drawing/2014/main" id="{ECB20167-DFF0-4DF3-A1A0-9ECB9FABA5B9}"/>
              </a:ext>
            </a:extLst>
          </p:cNvPr>
          <p:cNvSpPr>
            <a:spLocks noGrp="1"/>
          </p:cNvSpPr>
          <p:nvPr>
            <p:ph idx="1"/>
          </p:nvPr>
        </p:nvSpPr>
        <p:spPr>
          <a:xfrm>
            <a:off x="838200" y="1828800"/>
            <a:ext cx="10515600" cy="4609321"/>
          </a:xfrm>
        </p:spPr>
        <p:txBody>
          <a:bodyPr>
            <a:normAutofit/>
          </a:bodyPr>
          <a:lstStyle/>
          <a:p>
            <a:pPr marL="0" indent="0">
              <a:buNone/>
            </a:pPr>
            <a:r>
              <a:rPr lang="it-IT" sz="2000" dirty="0">
                <a:latin typeface="Arial Narrow" panose="020B0606020202030204" pitchFamily="34" charset="0"/>
              </a:rPr>
              <a:t>Cause di esclusione ex art. 80, co. 5, lett. c)</a:t>
            </a:r>
          </a:p>
          <a:p>
            <a:pPr marL="0" indent="0">
              <a:buNone/>
            </a:pPr>
            <a:r>
              <a:rPr lang="it-IT" sz="2000" dirty="0">
                <a:latin typeface="Arial Narrow" panose="020B0606020202030204" pitchFamily="34" charset="0"/>
              </a:rPr>
              <a:t>Natura cause</a:t>
            </a:r>
          </a:p>
          <a:p>
            <a:pPr marL="0" indent="0">
              <a:buNone/>
            </a:pPr>
            <a:r>
              <a:rPr lang="it-IT" sz="2000" dirty="0">
                <a:latin typeface="Arial Narrow" panose="020B0606020202030204" pitchFamily="34" charset="0"/>
              </a:rPr>
              <a:t>Confronto con le Direttive: obbligatorietà (CGUE, IV, 14.12.2016, C-171/15)</a:t>
            </a:r>
          </a:p>
          <a:p>
            <a:pPr marL="0" indent="0">
              <a:buNone/>
            </a:pPr>
            <a:r>
              <a:rPr lang="it-IT" sz="2000" dirty="0">
                <a:latin typeface="Arial Narrow" panose="020B0606020202030204" pitchFamily="34" charset="0"/>
              </a:rPr>
              <a:t>Confronto con la disciplina previgente</a:t>
            </a:r>
          </a:p>
          <a:p>
            <a:pPr marL="0" indent="0">
              <a:buNone/>
            </a:pPr>
            <a:r>
              <a:rPr lang="it-IT" sz="2000" dirty="0">
                <a:latin typeface="Arial Narrow" panose="020B0606020202030204" pitchFamily="34" charset="0"/>
              </a:rPr>
              <a:t>Le Linee Guida ANAC n. 6/2016: natura ed oggetto</a:t>
            </a:r>
          </a:p>
          <a:p>
            <a:pPr marL="0" indent="0">
              <a:buNone/>
            </a:pPr>
            <a:r>
              <a:rPr lang="it-IT" sz="2000" dirty="0">
                <a:latin typeface="Arial Narrow" panose="020B0606020202030204" pitchFamily="34" charset="0"/>
              </a:rPr>
              <a:t>Rilevanza temporale (art. 80, co. 10)</a:t>
            </a:r>
          </a:p>
          <a:p>
            <a:pPr marL="0" indent="0">
              <a:buNone/>
            </a:pPr>
            <a:r>
              <a:rPr lang="it-IT" sz="2000" dirty="0">
                <a:latin typeface="Arial Narrow" panose="020B0606020202030204" pitchFamily="34" charset="0"/>
              </a:rPr>
              <a:t>Procedimento e provvedimento di esclusione (LG 6/16 6.1, 6.2)</a:t>
            </a:r>
          </a:p>
          <a:p>
            <a:pPr marL="0" indent="0">
              <a:buNone/>
            </a:pPr>
            <a:r>
              <a:rPr lang="it-IT" sz="2000" dirty="0">
                <a:latin typeface="Arial Narrow" panose="020B0606020202030204" pitchFamily="34" charset="0"/>
              </a:rPr>
              <a:t>Misure di </a:t>
            </a:r>
            <a:r>
              <a:rPr lang="it-IT" sz="2000" i="1" dirty="0">
                <a:latin typeface="Arial Narrow" panose="020B0606020202030204" pitchFamily="34" charset="0"/>
              </a:rPr>
              <a:t>self-</a:t>
            </a:r>
            <a:r>
              <a:rPr lang="it-IT" sz="2000" i="1" dirty="0" err="1">
                <a:latin typeface="Arial Narrow" panose="020B0606020202030204" pitchFamily="34" charset="0"/>
              </a:rPr>
              <a:t>cleaning</a:t>
            </a:r>
            <a:r>
              <a:rPr lang="it-IT" sz="2000" dirty="0">
                <a:latin typeface="Arial Narrow" panose="020B0606020202030204" pitchFamily="34" charset="0"/>
              </a:rPr>
              <a:t> (art. 80, co. 11 – LG 6/16 7.3)</a:t>
            </a:r>
          </a:p>
          <a:p>
            <a:pPr marL="0" indent="0">
              <a:buNone/>
            </a:pPr>
            <a:endParaRPr lang="it-IT" sz="2000" dirty="0">
              <a:latin typeface="Arial Narrow" panose="020B0606020202030204" pitchFamily="34" charset="0"/>
            </a:endParaRPr>
          </a:p>
          <a:p>
            <a:pPr marL="0" indent="0">
              <a:buNone/>
            </a:pPr>
            <a:r>
              <a:rPr lang="it-IT" sz="2000" u="sng" dirty="0">
                <a:latin typeface="Arial Narrow" panose="020B0606020202030204" pitchFamily="34" charset="0"/>
              </a:rPr>
              <a:t>Questioni aperte</a:t>
            </a:r>
          </a:p>
        </p:txBody>
      </p:sp>
    </p:spTree>
    <p:extLst>
      <p:ext uri="{BB962C8B-B14F-4D97-AF65-F5344CB8AC3E}">
        <p14:creationId xmlns:p14="http://schemas.microsoft.com/office/powerpoint/2010/main" val="1114158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4D6E03A-A56D-4137-84F3-44201CF7649A}"/>
              </a:ext>
            </a:extLst>
          </p:cNvPr>
          <p:cNvSpPr>
            <a:spLocks noGrp="1"/>
          </p:cNvSpPr>
          <p:nvPr>
            <p:ph type="title"/>
          </p:nvPr>
        </p:nvSpPr>
        <p:spPr>
          <a:xfrm>
            <a:off x="1097280" y="286604"/>
            <a:ext cx="10058400" cy="45719"/>
          </a:xfrm>
        </p:spPr>
        <p:txBody>
          <a:bodyPr>
            <a:normAutofit fontScale="90000"/>
          </a:bodyPr>
          <a:lstStyle/>
          <a:p>
            <a:pPr algn="ctr"/>
            <a:r>
              <a:rPr lang="it-IT" sz="2400" dirty="0">
                <a:latin typeface="Arial Narrow" panose="020B0606020202030204" pitchFamily="34" charset="0"/>
              </a:rPr>
              <a:t>Titolo</a:t>
            </a:r>
          </a:p>
        </p:txBody>
      </p:sp>
      <p:graphicFrame>
        <p:nvGraphicFramePr>
          <p:cNvPr id="4" name="Segnaposto contenuto 3">
            <a:extLst>
              <a:ext uri="{FF2B5EF4-FFF2-40B4-BE49-F238E27FC236}">
                <a16:creationId xmlns:a16="http://schemas.microsoft.com/office/drawing/2014/main" id="{B28695CA-BE04-4104-85D3-E47165A611B1}"/>
              </a:ext>
            </a:extLst>
          </p:cNvPr>
          <p:cNvGraphicFramePr>
            <a:graphicFrameLocks noGrp="1"/>
          </p:cNvGraphicFramePr>
          <p:nvPr>
            <p:ph idx="1"/>
            <p:extLst>
              <p:ext uri="{D42A27DB-BD31-4B8C-83A1-F6EECF244321}">
                <p14:modId xmlns:p14="http://schemas.microsoft.com/office/powerpoint/2010/main" val="1265511076"/>
              </p:ext>
            </p:extLst>
          </p:nvPr>
        </p:nvGraphicFramePr>
        <p:xfrm>
          <a:off x="1066800" y="-227254"/>
          <a:ext cx="10058400" cy="6683727"/>
        </p:xfrm>
        <a:graphic>
          <a:graphicData uri="http://schemas.openxmlformats.org/drawingml/2006/table">
            <a:tbl>
              <a:tblPr firstRow="1" bandRow="1">
                <a:tableStyleId>{5C22544A-7EE6-4342-B048-85BDC9FD1C3A}</a:tableStyleId>
              </a:tblPr>
              <a:tblGrid>
                <a:gridCol w="757335">
                  <a:extLst>
                    <a:ext uri="{9D8B030D-6E8A-4147-A177-3AD203B41FA5}">
                      <a16:colId xmlns:a16="http://schemas.microsoft.com/office/drawing/2014/main" val="344136868"/>
                    </a:ext>
                  </a:extLst>
                </a:gridCol>
                <a:gridCol w="9301065">
                  <a:extLst>
                    <a:ext uri="{9D8B030D-6E8A-4147-A177-3AD203B41FA5}">
                      <a16:colId xmlns:a16="http://schemas.microsoft.com/office/drawing/2014/main" val="4241447948"/>
                    </a:ext>
                  </a:extLst>
                </a:gridCol>
              </a:tblGrid>
              <a:tr h="497089">
                <a:tc gridSpan="2">
                  <a:txBody>
                    <a:bodyPr/>
                    <a:lstStyle/>
                    <a:p>
                      <a:pPr algn="ctr"/>
                      <a:r>
                        <a:rPr lang="it-IT" dirty="0">
                          <a:latin typeface="Arial Narrow" panose="020B0606020202030204" pitchFamily="34" charset="0"/>
                        </a:rPr>
                        <a:t>Tassatività, esemplificazione, discrezionalità ?</a:t>
                      </a:r>
                    </a:p>
                  </a:txBody>
                  <a:tcPr/>
                </a:tc>
                <a:tc hMerge="1">
                  <a:txBody>
                    <a:bodyPr/>
                    <a:lstStyle/>
                    <a:p>
                      <a:endParaRPr lang="it-IT" dirty="0"/>
                    </a:p>
                  </a:txBody>
                  <a:tcPr/>
                </a:tc>
                <a:extLst>
                  <a:ext uri="{0D108BD9-81ED-4DB2-BD59-A6C34878D82A}">
                    <a16:rowId xmlns:a16="http://schemas.microsoft.com/office/drawing/2014/main" val="2324827303"/>
                  </a:ext>
                </a:extLst>
              </a:tr>
              <a:tr h="2522933">
                <a:tc>
                  <a:txBody>
                    <a:bodyPr/>
                    <a:lstStyle/>
                    <a:p>
                      <a:endParaRPr lang="it-IT" dirty="0"/>
                    </a:p>
                  </a:txBody>
                  <a:tcPr>
                    <a:solidFill>
                      <a:schemeClr val="bg1">
                        <a:lumMod val="75000"/>
                      </a:schemeClr>
                    </a:solidFill>
                  </a:tcPr>
                </a:tc>
                <a:tc>
                  <a:txBody>
                    <a:bodyPr/>
                    <a:lstStyle/>
                    <a:p>
                      <a:r>
                        <a:rPr lang="it-IT" sz="1400" dirty="0">
                          <a:latin typeface="Arial Narrow" panose="020B0606020202030204" pitchFamily="34" charset="0"/>
                        </a:rPr>
                        <a:t>«la lettera dell’art. 80, c. 5, lett. c), </a:t>
                      </a:r>
                      <a:r>
                        <a:rPr lang="it-IT" sz="1400" u="sng" dirty="0">
                          <a:latin typeface="Arial Narrow" panose="020B0606020202030204" pitchFamily="34" charset="0"/>
                        </a:rPr>
                        <a:t>non contempla un numero chiuso di illeciti professionali</a:t>
                      </a:r>
                      <a:r>
                        <a:rPr lang="it-IT" sz="1400" dirty="0">
                          <a:latin typeface="Arial Narrow" panose="020B0606020202030204" pitchFamily="34" charset="0"/>
                        </a:rPr>
                        <a:t>, ma disegna una </a:t>
                      </a:r>
                      <a:r>
                        <a:rPr lang="it-IT" sz="1400" u="sng" dirty="0">
                          <a:latin typeface="Arial Narrow" panose="020B0606020202030204" pitchFamily="34" charset="0"/>
                        </a:rPr>
                        <a:t>fattispecie aperta</a:t>
                      </a:r>
                      <a:r>
                        <a:rPr lang="it-IT" sz="1400" dirty="0">
                          <a:latin typeface="Arial Narrow" panose="020B0606020202030204" pitchFamily="34" charset="0"/>
                        </a:rPr>
                        <a:t> contenente una elencazione avente chiara natura esemplificativa e non tassativa, rimettendo alle stazioni appaltanti la possibilità di individuare altre ipotesi, non espressamente contemplate dalla norma primaria o dalle linee guida </a:t>
                      </a:r>
                      <a:r>
                        <a:rPr lang="it-IT" sz="1400" dirty="0" err="1">
                          <a:latin typeface="Arial Narrow" panose="020B0606020202030204" pitchFamily="34" charset="0"/>
                        </a:rPr>
                        <a:t>Anac</a:t>
                      </a:r>
                      <a:r>
                        <a:rPr lang="it-IT" sz="1400" dirty="0">
                          <a:latin typeface="Arial Narrow" panose="020B0606020202030204" pitchFamily="34" charset="0"/>
                        </a:rPr>
                        <a:t>, che siano oggettivamente riconducibili alla fattispecie astratta del grave illecito professionale. </a:t>
                      </a:r>
                    </a:p>
                    <a:p>
                      <a:r>
                        <a:rPr lang="it-IT" sz="1400" dirty="0">
                          <a:latin typeface="Arial Narrow" panose="020B0606020202030204" pitchFamily="34" charset="0"/>
                        </a:rPr>
                        <a:t>Ciò è inequivocabilmente confermato dall’utilizzo dell’espressione “tra questi rientrano” e dalla correlazione dell’effetto escludente ad una particolare sintomaticità dei fatti (tali da rendere dubbia l’[..]integrità o affidabilità” dell’operato economico), piuttosto che alla loro riconducibilità ad un concetto giuridico definito. </a:t>
                      </a:r>
                    </a:p>
                    <a:p>
                      <a:r>
                        <a:rPr lang="it-IT" sz="1400" dirty="0">
                          <a:latin typeface="Arial Narrow" panose="020B0606020202030204" pitchFamily="34" charset="0"/>
                        </a:rPr>
                        <a:t>La rilevata necessità di correlare l’effetto escludente alla dimostrazione, con mezzi adeguati, della sintomaticità del grave illecito professionale di una carente integrità o affidabilità dell’operatore economico, poi, ponendo in capo alla stazione appaltante la necessità di una motivazione particolarmente rigorosa, scongiura i possibili pericoli di genericità o indeterminatezza delle previsione»</a:t>
                      </a:r>
                    </a:p>
                    <a:p>
                      <a:r>
                        <a:rPr lang="it-IT" sz="1400" dirty="0">
                          <a:latin typeface="Arial Narrow" panose="020B0606020202030204" pitchFamily="34" charset="0"/>
                        </a:rPr>
                        <a:t>(TAR Lazio-Roma, sez. I, 31.01.2018, n. 1119)</a:t>
                      </a:r>
                    </a:p>
                  </a:txBody>
                  <a:tcPr/>
                </a:tc>
                <a:extLst>
                  <a:ext uri="{0D108BD9-81ED-4DB2-BD59-A6C34878D82A}">
                    <a16:rowId xmlns:a16="http://schemas.microsoft.com/office/drawing/2014/main" val="3735592000"/>
                  </a:ext>
                </a:extLst>
              </a:tr>
              <a:tr h="1438665">
                <a:tc>
                  <a:txBody>
                    <a:bodyPr/>
                    <a:lstStyle/>
                    <a:p>
                      <a:endParaRPr lang="it-IT" dirty="0"/>
                    </a:p>
                  </a:txBody>
                  <a:tcPr>
                    <a:solidFill>
                      <a:schemeClr val="bg1">
                        <a:lumMod val="50000"/>
                      </a:schemeClr>
                    </a:solidFill>
                  </a:tcPr>
                </a:tc>
                <a:tc>
                  <a:txBody>
                    <a:bodyPr/>
                    <a:lstStyle/>
                    <a:p>
                      <a:r>
                        <a:rPr lang="it-IT" sz="1400" dirty="0">
                          <a:latin typeface="Arial Narrow" panose="020B0606020202030204" pitchFamily="34" charset="0"/>
                        </a:rPr>
                        <a:t>L’elencazione dei «gravi illeciti» ha natura «</a:t>
                      </a:r>
                      <a:r>
                        <a:rPr lang="it-IT" sz="1400" u="sng" dirty="0">
                          <a:latin typeface="Arial Narrow" panose="020B0606020202030204" pitchFamily="34" charset="0"/>
                        </a:rPr>
                        <a:t>meramente esemplificativa</a:t>
                      </a:r>
                      <a:r>
                        <a:rPr lang="it-IT" sz="1400" dirty="0">
                          <a:latin typeface="Arial Narrow" panose="020B0606020202030204" pitchFamily="34" charset="0"/>
                        </a:rPr>
                        <a:t>»;</a:t>
                      </a:r>
                    </a:p>
                    <a:p>
                      <a:r>
                        <a:rPr lang="it-IT" sz="1400" dirty="0">
                          <a:latin typeface="Arial Narrow" panose="020B0606020202030204" pitchFamily="34" charset="0"/>
                        </a:rPr>
                        <a:t>Ha lo scopo di «</a:t>
                      </a:r>
                      <a:r>
                        <a:rPr lang="it-IT" sz="1400" u="sng" dirty="0">
                          <a:latin typeface="Arial Narrow" panose="020B0606020202030204" pitchFamily="34" charset="0"/>
                        </a:rPr>
                        <a:t>alleggerire l’onere della stazione appaltante di fornire la dimostrazione con ‘mezzi adeguati’</a:t>
                      </a:r>
                      <a:r>
                        <a:rPr lang="it-IT" sz="1400" dirty="0">
                          <a:latin typeface="Arial Narrow" panose="020B0606020202030204" pitchFamily="34" charset="0"/>
                        </a:rPr>
                        <a:t>»</a:t>
                      </a:r>
                    </a:p>
                    <a:p>
                      <a:r>
                        <a:rPr lang="it-IT" sz="1400" dirty="0">
                          <a:latin typeface="Arial Narrow" panose="020B0606020202030204" pitchFamily="34" charset="0"/>
                        </a:rPr>
                        <a:t>La stazione appaltante può escludere un operatore anche per gravi inadempienze con riconducibili a quelle tipizzate, ossia anche se non ha prodotto effetti risolutivi, risarcitori o sanzionatori tipizzati, che, però, siano qualificabili come «gravi illeciti» e mettano in dubbio integrità e affidabilità del concorrente, dando adeguata motivazione.</a:t>
                      </a:r>
                    </a:p>
                    <a:p>
                      <a:r>
                        <a:rPr lang="it-IT" sz="1400" dirty="0">
                          <a:latin typeface="Arial Narrow" panose="020B0606020202030204" pitchFamily="34" charset="0"/>
                        </a:rPr>
                        <a:t>(</a:t>
                      </a:r>
                      <a:r>
                        <a:rPr lang="it-IT" sz="1400" dirty="0" err="1">
                          <a:latin typeface="Arial Narrow" panose="020B0606020202030204" pitchFamily="34" charset="0"/>
                        </a:rPr>
                        <a:t>C.d.S</a:t>
                      </a:r>
                      <a:r>
                        <a:rPr lang="it-IT" sz="1400" dirty="0">
                          <a:latin typeface="Arial Narrow" panose="020B0606020202030204" pitchFamily="34" charset="0"/>
                        </a:rPr>
                        <a:t>., sez. V, 2.03.2018, n. 1299)</a:t>
                      </a:r>
                    </a:p>
                  </a:txBody>
                  <a:tcPr/>
                </a:tc>
                <a:extLst>
                  <a:ext uri="{0D108BD9-81ED-4DB2-BD59-A6C34878D82A}">
                    <a16:rowId xmlns:a16="http://schemas.microsoft.com/office/drawing/2014/main" val="1962695769"/>
                  </a:ext>
                </a:extLst>
              </a:tr>
              <a:tr h="1607225">
                <a:tc>
                  <a:txBody>
                    <a:bodyPr/>
                    <a:lstStyle/>
                    <a:p>
                      <a:endParaRPr lang="it-IT" sz="1300" dirty="0"/>
                    </a:p>
                  </a:txBody>
                  <a:tcPr>
                    <a:solidFill>
                      <a:schemeClr val="bg2">
                        <a:lumMod val="75000"/>
                      </a:schemeClr>
                    </a:solidFill>
                  </a:tcPr>
                </a:tc>
                <a:tc>
                  <a:txBody>
                    <a:bodyPr/>
                    <a:lstStyle/>
                    <a:p>
                      <a:r>
                        <a:rPr lang="it-IT" sz="1400" dirty="0">
                          <a:latin typeface="Arial Narrow" panose="020B0606020202030204" pitchFamily="34" charset="0"/>
                        </a:rPr>
                        <a:t>Pur essendo «una disciplina normativa che </a:t>
                      </a:r>
                      <a:r>
                        <a:rPr lang="it-IT" sz="1400" u="sng" dirty="0">
                          <a:latin typeface="Arial Narrow" panose="020B0606020202030204" pitchFamily="34" charset="0"/>
                        </a:rPr>
                        <a:t>detta ipotesi tassative </a:t>
                      </a:r>
                      <a:r>
                        <a:rPr lang="it-IT" sz="1400" dirty="0">
                          <a:latin typeface="Arial Narrow" panose="020B0606020202030204" pitchFamily="34" charset="0"/>
                        </a:rPr>
                        <a:t>(T.A.R. Latina Lazio, sez. I, 23 dicembre 2013, n. 1058) non è del tutto scevra, come meglio si dirà, da profili di discrezionalità ascrivibili alle stazioni appaltanti. L’esclusione per difetto dei requisiti morali viene disposta ove ci si trovi in presenza di determinate situazioni tassativamente indicate, che proprio in virtù della loro gravità e rilevanza comportano l’obbligatoria ed immediata esclusione. … </a:t>
                      </a:r>
                      <a:r>
                        <a:rPr lang="it-IT" sz="1400" u="sng" dirty="0">
                          <a:latin typeface="Arial Narrow" panose="020B0606020202030204" pitchFamily="34" charset="0"/>
                        </a:rPr>
                        <a:t>persiste in capo alla Stazione appaltante un coefficiente di discrezionalità (cosiddetta monobasica)</a:t>
                      </a:r>
                      <a:r>
                        <a:rPr lang="it-IT" sz="1400" u="none" dirty="0">
                          <a:latin typeface="Arial Narrow" panose="020B0606020202030204" pitchFamily="34" charset="0"/>
                        </a:rPr>
                        <a:t>, </a:t>
                      </a:r>
                      <a:r>
                        <a:rPr lang="it-IT" sz="1400" dirty="0">
                          <a:latin typeface="Arial Narrow" panose="020B0606020202030204" pitchFamily="34" charset="0"/>
                        </a:rPr>
                        <a:t>il cui esercizio comporta la esatta riconduzione della fattispecie astratta contemplata dalla norma (grave illecito professionale) a quella concretamente palesatasi nella singola gara»</a:t>
                      </a:r>
                    </a:p>
                    <a:p>
                      <a:r>
                        <a:rPr lang="it-IT" sz="1400" dirty="0">
                          <a:latin typeface="Arial Narrow" panose="020B0606020202030204" pitchFamily="34" charset="0"/>
                        </a:rPr>
                        <a:t>(TAR Campania-Napoli, 02.01.2017, n. 10)</a:t>
                      </a:r>
                    </a:p>
                    <a:p>
                      <a:r>
                        <a:rPr lang="it-IT" sz="1400" dirty="0">
                          <a:latin typeface="Arial Narrow" panose="020B0606020202030204" pitchFamily="34" charset="0"/>
                        </a:rPr>
                        <a:t>Discrezionalità tecnica sindacabile «nei soli limiti della manifesta irragionevolezza, palese illogicità e/o chiaro travisamento dei fatti»</a:t>
                      </a:r>
                    </a:p>
                    <a:p>
                      <a:r>
                        <a:rPr lang="it-IT" sz="1400" dirty="0">
                          <a:latin typeface="Arial Narrow" panose="020B0606020202030204" pitchFamily="34" charset="0"/>
                        </a:rPr>
                        <a:t>(TAR Lazio-Roma, sez. I, 23.04.2018, n. 4452)</a:t>
                      </a:r>
                    </a:p>
                    <a:p>
                      <a:endParaRPr lang="it-IT" sz="1400" dirty="0">
                        <a:latin typeface="Arial Narrow" panose="020B0606020202030204" pitchFamily="34" charset="0"/>
                      </a:endParaRPr>
                    </a:p>
                  </a:txBody>
                  <a:tcPr/>
                </a:tc>
                <a:extLst>
                  <a:ext uri="{0D108BD9-81ED-4DB2-BD59-A6C34878D82A}">
                    <a16:rowId xmlns:a16="http://schemas.microsoft.com/office/drawing/2014/main" val="1581752180"/>
                  </a:ext>
                </a:extLst>
              </a:tr>
            </a:tbl>
          </a:graphicData>
        </a:graphic>
      </p:graphicFrame>
    </p:spTree>
    <p:extLst>
      <p:ext uri="{BB962C8B-B14F-4D97-AF65-F5344CB8AC3E}">
        <p14:creationId xmlns:p14="http://schemas.microsoft.com/office/powerpoint/2010/main" val="37844147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4D6E03A-A56D-4137-84F3-44201CF7649A}"/>
              </a:ext>
            </a:extLst>
          </p:cNvPr>
          <p:cNvSpPr>
            <a:spLocks noGrp="1"/>
          </p:cNvSpPr>
          <p:nvPr>
            <p:ph type="title"/>
          </p:nvPr>
        </p:nvSpPr>
        <p:spPr>
          <a:xfrm>
            <a:off x="1097280" y="286604"/>
            <a:ext cx="10058400" cy="45719"/>
          </a:xfrm>
        </p:spPr>
        <p:txBody>
          <a:bodyPr>
            <a:normAutofit fontScale="90000"/>
          </a:bodyPr>
          <a:lstStyle/>
          <a:p>
            <a:pPr algn="ctr"/>
            <a:r>
              <a:rPr lang="it-IT" sz="2400" dirty="0">
                <a:latin typeface="Arial Narrow" panose="020B0606020202030204" pitchFamily="34" charset="0"/>
              </a:rPr>
              <a:t>Titolo</a:t>
            </a:r>
          </a:p>
        </p:txBody>
      </p:sp>
      <p:graphicFrame>
        <p:nvGraphicFramePr>
          <p:cNvPr id="4" name="Segnaposto contenuto 3">
            <a:extLst>
              <a:ext uri="{FF2B5EF4-FFF2-40B4-BE49-F238E27FC236}">
                <a16:creationId xmlns:a16="http://schemas.microsoft.com/office/drawing/2014/main" id="{B28695CA-BE04-4104-85D3-E47165A611B1}"/>
              </a:ext>
            </a:extLst>
          </p:cNvPr>
          <p:cNvGraphicFramePr>
            <a:graphicFrameLocks noGrp="1"/>
          </p:cNvGraphicFramePr>
          <p:nvPr>
            <p:ph idx="1"/>
            <p:extLst>
              <p:ext uri="{D42A27DB-BD31-4B8C-83A1-F6EECF244321}">
                <p14:modId xmlns:p14="http://schemas.microsoft.com/office/powerpoint/2010/main" val="618452960"/>
              </p:ext>
            </p:extLst>
          </p:nvPr>
        </p:nvGraphicFramePr>
        <p:xfrm>
          <a:off x="1096963" y="191279"/>
          <a:ext cx="10058400" cy="6512780"/>
        </p:xfrm>
        <a:graphic>
          <a:graphicData uri="http://schemas.openxmlformats.org/drawingml/2006/table">
            <a:tbl>
              <a:tblPr firstRow="1" bandRow="1">
                <a:tableStyleId>{5C22544A-7EE6-4342-B048-85BDC9FD1C3A}</a:tableStyleId>
              </a:tblPr>
              <a:tblGrid>
                <a:gridCol w="1042922">
                  <a:extLst>
                    <a:ext uri="{9D8B030D-6E8A-4147-A177-3AD203B41FA5}">
                      <a16:colId xmlns:a16="http://schemas.microsoft.com/office/drawing/2014/main" val="344136868"/>
                    </a:ext>
                  </a:extLst>
                </a:gridCol>
                <a:gridCol w="9015478">
                  <a:extLst>
                    <a:ext uri="{9D8B030D-6E8A-4147-A177-3AD203B41FA5}">
                      <a16:colId xmlns:a16="http://schemas.microsoft.com/office/drawing/2014/main" val="4241447948"/>
                    </a:ext>
                  </a:extLst>
                </a:gridCol>
              </a:tblGrid>
              <a:tr h="1005737">
                <a:tc gridSpan="2">
                  <a:txBody>
                    <a:bodyPr/>
                    <a:lstStyle/>
                    <a:p>
                      <a:pPr algn="ctr"/>
                      <a:r>
                        <a:rPr lang="it-IT" dirty="0">
                          <a:latin typeface="Arial Narrow" panose="020B0606020202030204" pitchFamily="34" charset="0"/>
                        </a:rPr>
                        <a:t>La PA può escludere </a:t>
                      </a:r>
                    </a:p>
                    <a:p>
                      <a:pPr algn="ctr"/>
                      <a:r>
                        <a:rPr lang="it-IT" dirty="0">
                          <a:latin typeface="Arial Narrow" panose="020B0606020202030204" pitchFamily="34" charset="0"/>
                        </a:rPr>
                        <a:t>chi si sia reso colpevole di un precedente inadempimento</a:t>
                      </a:r>
                    </a:p>
                    <a:p>
                      <a:pPr algn="ctr"/>
                      <a:r>
                        <a:rPr lang="it-IT" dirty="0">
                          <a:latin typeface="Arial Narrow" panose="020B0606020202030204" pitchFamily="34" charset="0"/>
                        </a:rPr>
                        <a:t>che però non ha dato luogo ad una risoluzione contrattuale?</a:t>
                      </a:r>
                    </a:p>
                  </a:txBody>
                  <a:tcPr/>
                </a:tc>
                <a:tc hMerge="1">
                  <a:txBody>
                    <a:bodyPr/>
                    <a:lstStyle/>
                    <a:p>
                      <a:endParaRPr lang="it-IT" dirty="0"/>
                    </a:p>
                  </a:txBody>
                  <a:tcPr/>
                </a:tc>
                <a:extLst>
                  <a:ext uri="{0D108BD9-81ED-4DB2-BD59-A6C34878D82A}">
                    <a16:rowId xmlns:a16="http://schemas.microsoft.com/office/drawing/2014/main" val="2324827303"/>
                  </a:ext>
                </a:extLst>
              </a:tr>
              <a:tr h="1608504">
                <a:tc>
                  <a:txBody>
                    <a:bodyPr/>
                    <a:lstStyle/>
                    <a:p>
                      <a:endParaRPr lang="it-IT" dirty="0"/>
                    </a:p>
                  </a:txBody>
                  <a:tcPr>
                    <a:solidFill>
                      <a:srgbClr val="FF0000"/>
                    </a:solidFill>
                  </a:tcPr>
                </a:tc>
                <a:tc>
                  <a:txBody>
                    <a:bodyPr/>
                    <a:lstStyle/>
                    <a:p>
                      <a:r>
                        <a:rPr lang="it-IT" sz="1400" dirty="0">
                          <a:latin typeface="Arial Narrow" panose="020B0606020202030204" pitchFamily="34" charset="0"/>
                        </a:rPr>
                        <a:t>«quando, in relazione alle gravi carenze nell’esecuzione di un precedente contratto, con la stessa o con altra stazione appaltante, non si siano prodotti gli effetti giuridici della risoluzione anticipata “definitiva” (perché non contestata ovvero confermata in giudizio) o dell’applicazione di sanzioni (penali, risarcimento, incameramento della garanzia), </a:t>
                      </a:r>
                      <a:r>
                        <a:rPr lang="it-IT" sz="1400" u="sng" dirty="0">
                          <a:latin typeface="Arial Narrow" panose="020B0606020202030204" pitchFamily="34" charset="0"/>
                        </a:rPr>
                        <a:t>è preclusa </a:t>
                      </a:r>
                      <a:r>
                        <a:rPr lang="it-IT" sz="1400" dirty="0">
                          <a:latin typeface="Arial Narrow" panose="020B0606020202030204" pitchFamily="34" charset="0"/>
                        </a:rPr>
                        <a:t>all’amministrazione ogni possibilità di valutazione sull’affidabilità del concorrente»</a:t>
                      </a:r>
                    </a:p>
                    <a:p>
                      <a:r>
                        <a:rPr lang="it-IT" sz="1400" dirty="0">
                          <a:latin typeface="Arial Narrow" panose="020B0606020202030204" pitchFamily="34" charset="0"/>
                        </a:rPr>
                        <a:t>(cfr. </a:t>
                      </a:r>
                      <a:r>
                        <a:rPr lang="it-IT" sz="1400" dirty="0" err="1">
                          <a:latin typeface="Arial Narrow" panose="020B0606020202030204" pitchFamily="34" charset="0"/>
                        </a:rPr>
                        <a:t>C.d.S</a:t>
                      </a:r>
                      <a:r>
                        <a:rPr lang="it-IT" sz="1400" dirty="0">
                          <a:latin typeface="Arial Narrow" panose="020B0606020202030204" pitchFamily="34" charset="0"/>
                        </a:rPr>
                        <a:t>, sez. V, 27.04.2017 n. 1955; TAR per la Sicilia, 3.11.2017, n. 2511; TAR per la Puglia, sez. III, 18.07.2017, n. 828; TAR per la Puglia, sez. I, 30.12.2016, n. 1480; TAR per la Puglia – Lecce, sez. III, 22.12.2016, n. 1935; TAR per la Calabria, sez. I, 19.12.2016, n. 2522, nonché TAR per la Campania – Napoli, sez. V, 12 ottobre 2017, n. 4781 e TAR Palermo, 17 novembre 2017, n. 2511)</a:t>
                      </a:r>
                    </a:p>
                  </a:txBody>
                  <a:tcPr/>
                </a:tc>
                <a:extLst>
                  <a:ext uri="{0D108BD9-81ED-4DB2-BD59-A6C34878D82A}">
                    <a16:rowId xmlns:a16="http://schemas.microsoft.com/office/drawing/2014/main" val="3735592000"/>
                  </a:ext>
                </a:extLst>
              </a:tr>
              <a:tr h="2258091">
                <a:tc>
                  <a:txBody>
                    <a:bodyPr/>
                    <a:lstStyle/>
                    <a:p>
                      <a:endParaRPr lang="it-IT" dirty="0"/>
                    </a:p>
                  </a:txBody>
                  <a:tcPr>
                    <a:solidFill>
                      <a:srgbClr val="FFC000"/>
                    </a:solidFill>
                  </a:tcPr>
                </a:tc>
                <a:tc>
                  <a:txBody>
                    <a:bodyPr/>
                    <a:lstStyle/>
                    <a:p>
                      <a:r>
                        <a:rPr lang="it-IT" sz="1400" dirty="0">
                          <a:solidFill>
                            <a:srgbClr val="FF0000"/>
                          </a:solidFill>
                          <a:latin typeface="Arial Narrow" panose="020B0606020202030204" pitchFamily="34" charset="0"/>
                        </a:rPr>
                        <a:t>Rimette alla CGUE la seguente questione:</a:t>
                      </a:r>
                    </a:p>
                    <a:p>
                      <a:r>
                        <a:rPr lang="it-IT" sz="1400" dirty="0">
                          <a:solidFill>
                            <a:srgbClr val="FF0000"/>
                          </a:solidFill>
                          <a:latin typeface="Arial Narrow" panose="020B0606020202030204" pitchFamily="34" charset="0"/>
                        </a:rPr>
                        <a:t>«se i principi comunitari di tutela del legittimo affidamento e di certezza del diritto, di cui al Trattato sul Funzionamento dell’Unione Europea (TFUE), ed i principi che ne derivano, come la parità di trattamento, la non discriminazione, la proporzionalità e la effettività, di cui alla direttiva n. 2014/24/UE, nonché la disposizione di cui all’art. 57 comma 4 lettere c) e g) di detta Direttiva, ostino all’applicazione di una normativa nazionale, quale quella italiana derivante dall’art. 80, comma 5, lettera c) del D. </a:t>
                      </a:r>
                      <a:r>
                        <a:rPr lang="it-IT" sz="1400" dirty="0" err="1">
                          <a:solidFill>
                            <a:srgbClr val="FF0000"/>
                          </a:solidFill>
                          <a:latin typeface="Arial Narrow" panose="020B0606020202030204" pitchFamily="34" charset="0"/>
                        </a:rPr>
                        <a:t>Lg.vo</a:t>
                      </a:r>
                      <a:r>
                        <a:rPr lang="it-IT" sz="1400" dirty="0">
                          <a:solidFill>
                            <a:srgbClr val="FF0000"/>
                          </a:solidFill>
                          <a:latin typeface="Arial Narrow" panose="020B0606020202030204" pitchFamily="34" charset="0"/>
                        </a:rPr>
                        <a:t> n. 50/2016, secondo la quale la contestazione in giudizio di significative carenze evidenziate nell’esecuzione di un pregresso appalto, che </a:t>
                      </a:r>
                      <a:r>
                        <a:rPr lang="it-IT" sz="1400" i="1" dirty="0">
                          <a:solidFill>
                            <a:srgbClr val="FF0000"/>
                          </a:solidFill>
                          <a:latin typeface="Arial Narrow" panose="020B0606020202030204" pitchFamily="34" charset="0"/>
                        </a:rPr>
                        <a:t>hanno condotto alla risoluzione anticipata di un precedente contratto di appalto</a:t>
                      </a:r>
                      <a:r>
                        <a:rPr lang="it-IT" sz="1400" dirty="0">
                          <a:solidFill>
                            <a:srgbClr val="FF0000"/>
                          </a:solidFill>
                          <a:latin typeface="Arial Narrow" panose="020B0606020202030204" pitchFamily="34" charset="0"/>
                        </a:rPr>
                        <a:t>, preclude ogni valutazione alla stazione appaltante circa l’affidabilità del concorrente, sino alla definitiva statuizione del giudizio civile, e senza che la ditta abbia dimostrato la adozione delle misure di self </a:t>
                      </a:r>
                      <a:r>
                        <a:rPr lang="it-IT" sz="1400" dirty="0" err="1">
                          <a:solidFill>
                            <a:srgbClr val="FF0000"/>
                          </a:solidFill>
                          <a:latin typeface="Arial Narrow" panose="020B0606020202030204" pitchFamily="34" charset="0"/>
                        </a:rPr>
                        <a:t>cleaning</a:t>
                      </a:r>
                      <a:r>
                        <a:rPr lang="it-IT" sz="1400" dirty="0">
                          <a:solidFill>
                            <a:srgbClr val="FF0000"/>
                          </a:solidFill>
                          <a:latin typeface="Arial Narrow" panose="020B0606020202030204" pitchFamily="34" charset="0"/>
                        </a:rPr>
                        <a:t> volte a porre rimedio alle violazioni e ad evitare la loro reiterazione»</a:t>
                      </a:r>
                    </a:p>
                    <a:p>
                      <a:r>
                        <a:rPr lang="it-IT" sz="1400" dirty="0">
                          <a:solidFill>
                            <a:srgbClr val="FF0000"/>
                          </a:solidFill>
                          <a:latin typeface="Arial Narrow" panose="020B0606020202030204" pitchFamily="34" charset="0"/>
                        </a:rPr>
                        <a:t>(TAR Campania-Napoli, sez. IV, </a:t>
                      </a:r>
                      <a:r>
                        <a:rPr lang="it-IT" sz="1400" dirty="0" err="1">
                          <a:solidFill>
                            <a:srgbClr val="FF0000"/>
                          </a:solidFill>
                          <a:latin typeface="Arial Narrow" panose="020B0606020202030204" pitchFamily="34" charset="0"/>
                        </a:rPr>
                        <a:t>ord</a:t>
                      </a:r>
                      <a:r>
                        <a:rPr lang="it-IT" sz="1400" dirty="0">
                          <a:solidFill>
                            <a:srgbClr val="FF0000"/>
                          </a:solidFill>
                          <a:latin typeface="Arial Narrow" panose="020B0606020202030204" pitchFamily="34" charset="0"/>
                        </a:rPr>
                        <a:t>. 13.12.2017, n. 5893)</a:t>
                      </a:r>
                    </a:p>
                  </a:txBody>
                  <a:tcPr/>
                </a:tc>
                <a:extLst>
                  <a:ext uri="{0D108BD9-81ED-4DB2-BD59-A6C34878D82A}">
                    <a16:rowId xmlns:a16="http://schemas.microsoft.com/office/drawing/2014/main" val="1962695769"/>
                  </a:ext>
                </a:extLst>
              </a:tr>
              <a:tr h="1640448">
                <a:tc>
                  <a:txBody>
                    <a:bodyPr/>
                    <a:lstStyle/>
                    <a:p>
                      <a:endParaRPr lang="it-IT" dirty="0"/>
                    </a:p>
                  </a:txBody>
                  <a:tcPr>
                    <a:solidFill>
                      <a:srgbClr val="00B050"/>
                    </a:solidFill>
                  </a:tcPr>
                </a:tc>
                <a:tc>
                  <a:txBody>
                    <a:bodyPr/>
                    <a:lstStyle/>
                    <a:p>
                      <a:r>
                        <a:rPr lang="it-IT" sz="1400" dirty="0">
                          <a:latin typeface="Arial Narrow" panose="020B0606020202030204" pitchFamily="34" charset="0"/>
                        </a:rPr>
                        <a:t>«…il pregresso inadempimento rileva a fini escludenti, </a:t>
                      </a:r>
                      <a:r>
                        <a:rPr lang="it-IT" sz="1400" u="sng" dirty="0">
                          <a:latin typeface="Arial Narrow" panose="020B0606020202030204" pitchFamily="34" charset="0"/>
                        </a:rPr>
                        <a:t>qualora assurga al rango di &lt;&lt;grave illecito professionale&gt;&gt;</a:t>
                      </a:r>
                      <a:r>
                        <a:rPr lang="it-IT" sz="1400" dirty="0">
                          <a:latin typeface="Arial Narrow" panose="020B0606020202030204" pitchFamily="34" charset="0"/>
                        </a:rPr>
                        <a:t>, tale da rendere dubbia l’integrità e l’affidabilità dell’operatore economico, anche se non abbia prodotto gli effetti risolutivi, risarcitori o sanzionatori tipizzati. Pertanto, è rimessa alla discrezionalità della stazione appaltante la valutazione della portata di pregressi inadempimenti che non abbiano (o non abbiano ancora) prodotto questi effetti specifici; in tale eventualità, però, i correlati </a:t>
                      </a:r>
                      <a:r>
                        <a:rPr lang="it-IT" sz="1400" u="sng" dirty="0">
                          <a:latin typeface="Arial Narrow" panose="020B0606020202030204" pitchFamily="34" charset="0"/>
                        </a:rPr>
                        <a:t>oneri di prova e di motivazione</a:t>
                      </a:r>
                      <a:r>
                        <a:rPr lang="it-IT" sz="1400" dirty="0">
                          <a:latin typeface="Arial Narrow" panose="020B0606020202030204" pitchFamily="34" charset="0"/>
                        </a:rPr>
                        <a:t> sono ben più rigorosi ed impegnativi rispetto alle ipotesi esemplificate nel testo di legge e nelle linee guida»</a:t>
                      </a:r>
                    </a:p>
                    <a:p>
                      <a:r>
                        <a:rPr lang="it-IT" sz="1400" dirty="0">
                          <a:latin typeface="Arial Narrow" panose="020B0606020202030204" pitchFamily="34" charset="0"/>
                        </a:rPr>
                        <a:t>(</a:t>
                      </a:r>
                      <a:r>
                        <a:rPr lang="it-IT" sz="1400" dirty="0" err="1">
                          <a:latin typeface="Arial Narrow" panose="020B0606020202030204" pitchFamily="34" charset="0"/>
                        </a:rPr>
                        <a:t>C.d.S</a:t>
                      </a:r>
                      <a:r>
                        <a:rPr lang="it-IT" sz="1400" dirty="0">
                          <a:latin typeface="Arial Narrow" panose="020B0606020202030204" pitchFamily="34" charset="0"/>
                        </a:rPr>
                        <a:t>., sez. V, 02.03.2018, n. 1299) </a:t>
                      </a:r>
                    </a:p>
                  </a:txBody>
                  <a:tcPr/>
                </a:tc>
                <a:extLst>
                  <a:ext uri="{0D108BD9-81ED-4DB2-BD59-A6C34878D82A}">
                    <a16:rowId xmlns:a16="http://schemas.microsoft.com/office/drawing/2014/main" val="1581752180"/>
                  </a:ext>
                </a:extLst>
              </a:tr>
            </a:tbl>
          </a:graphicData>
        </a:graphic>
      </p:graphicFrame>
      <p:sp>
        <p:nvSpPr>
          <p:cNvPr id="3" name="Freccia angolare bidirezionale 2">
            <a:extLst>
              <a:ext uri="{FF2B5EF4-FFF2-40B4-BE49-F238E27FC236}">
                <a16:creationId xmlns:a16="http://schemas.microsoft.com/office/drawing/2014/main" id="{5422D283-3BBD-43C4-8960-14DBB1900B54}"/>
              </a:ext>
            </a:extLst>
          </p:cNvPr>
          <p:cNvSpPr/>
          <p:nvPr/>
        </p:nvSpPr>
        <p:spPr>
          <a:xfrm>
            <a:off x="4711959" y="6265506"/>
            <a:ext cx="270588" cy="247261"/>
          </a:xfrm>
          <a:prstGeom prst="lef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535288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4D6E03A-A56D-4137-84F3-44201CF7649A}"/>
              </a:ext>
            </a:extLst>
          </p:cNvPr>
          <p:cNvSpPr>
            <a:spLocks noGrp="1"/>
          </p:cNvSpPr>
          <p:nvPr>
            <p:ph type="title"/>
          </p:nvPr>
        </p:nvSpPr>
        <p:spPr>
          <a:xfrm>
            <a:off x="1097280" y="286604"/>
            <a:ext cx="10058400" cy="45719"/>
          </a:xfrm>
        </p:spPr>
        <p:txBody>
          <a:bodyPr>
            <a:normAutofit fontScale="90000"/>
          </a:bodyPr>
          <a:lstStyle/>
          <a:p>
            <a:pPr algn="ctr"/>
            <a:r>
              <a:rPr lang="it-IT" sz="2400" dirty="0">
                <a:latin typeface="Arial Narrow" panose="020B0606020202030204" pitchFamily="34" charset="0"/>
              </a:rPr>
              <a:t>Titolo</a:t>
            </a:r>
          </a:p>
        </p:txBody>
      </p:sp>
      <p:graphicFrame>
        <p:nvGraphicFramePr>
          <p:cNvPr id="4" name="Segnaposto contenuto 3">
            <a:extLst>
              <a:ext uri="{FF2B5EF4-FFF2-40B4-BE49-F238E27FC236}">
                <a16:creationId xmlns:a16="http://schemas.microsoft.com/office/drawing/2014/main" id="{B28695CA-BE04-4104-85D3-E47165A611B1}"/>
              </a:ext>
            </a:extLst>
          </p:cNvPr>
          <p:cNvGraphicFramePr>
            <a:graphicFrameLocks noGrp="1"/>
          </p:cNvGraphicFramePr>
          <p:nvPr>
            <p:ph idx="1"/>
            <p:extLst>
              <p:ext uri="{D42A27DB-BD31-4B8C-83A1-F6EECF244321}">
                <p14:modId xmlns:p14="http://schemas.microsoft.com/office/powerpoint/2010/main" val="2475974656"/>
              </p:ext>
            </p:extLst>
          </p:nvPr>
        </p:nvGraphicFramePr>
        <p:xfrm>
          <a:off x="1096963" y="332323"/>
          <a:ext cx="10058400" cy="6280123"/>
        </p:xfrm>
        <a:graphic>
          <a:graphicData uri="http://schemas.openxmlformats.org/drawingml/2006/table">
            <a:tbl>
              <a:tblPr firstRow="1" bandRow="1">
                <a:tableStyleId>{5C22544A-7EE6-4342-B048-85BDC9FD1C3A}</a:tableStyleId>
              </a:tblPr>
              <a:tblGrid>
                <a:gridCol w="1042922">
                  <a:extLst>
                    <a:ext uri="{9D8B030D-6E8A-4147-A177-3AD203B41FA5}">
                      <a16:colId xmlns:a16="http://schemas.microsoft.com/office/drawing/2014/main" val="344136868"/>
                    </a:ext>
                  </a:extLst>
                </a:gridCol>
                <a:gridCol w="9015478">
                  <a:extLst>
                    <a:ext uri="{9D8B030D-6E8A-4147-A177-3AD203B41FA5}">
                      <a16:colId xmlns:a16="http://schemas.microsoft.com/office/drawing/2014/main" val="4241447948"/>
                    </a:ext>
                  </a:extLst>
                </a:gridCol>
              </a:tblGrid>
              <a:tr h="1381931">
                <a:tc gridSpan="2">
                  <a:txBody>
                    <a:bodyPr/>
                    <a:lstStyle/>
                    <a:p>
                      <a:pPr algn="ctr"/>
                      <a:r>
                        <a:rPr lang="it-IT" dirty="0">
                          <a:latin typeface="Arial Narrow" panose="020B0606020202030204" pitchFamily="34" charset="0"/>
                        </a:rPr>
                        <a:t>La PA può adottare un provvedimento di esclusione dalla procedura </a:t>
                      </a:r>
                    </a:p>
                    <a:p>
                      <a:pPr algn="ctr"/>
                      <a:r>
                        <a:rPr lang="it-IT" dirty="0">
                          <a:latin typeface="Arial Narrow" panose="020B0606020202030204" pitchFamily="34" charset="0"/>
                        </a:rPr>
                        <a:t>in caso di grave illecito professionale (art. 80, co. 5, lett. c)</a:t>
                      </a:r>
                    </a:p>
                    <a:p>
                      <a:pPr algn="ctr"/>
                      <a:r>
                        <a:rPr lang="it-IT" dirty="0">
                          <a:latin typeface="Arial Narrow" panose="020B0606020202030204" pitchFamily="34" charset="0"/>
                        </a:rPr>
                        <a:t>oggetto di precedente risoluzione contestata in sede giudiziaria </a:t>
                      </a:r>
                    </a:p>
                    <a:p>
                      <a:pPr algn="ctr"/>
                      <a:r>
                        <a:rPr lang="it-IT" dirty="0">
                          <a:latin typeface="Arial Narrow" panose="020B0606020202030204" pitchFamily="34" charset="0"/>
                        </a:rPr>
                        <a:t>quando il giudizio risulti pendente?</a:t>
                      </a:r>
                    </a:p>
                  </a:txBody>
                  <a:tcPr/>
                </a:tc>
                <a:tc hMerge="1">
                  <a:txBody>
                    <a:bodyPr/>
                    <a:lstStyle/>
                    <a:p>
                      <a:endParaRPr lang="it-IT" dirty="0"/>
                    </a:p>
                  </a:txBody>
                  <a:tcPr/>
                </a:tc>
                <a:extLst>
                  <a:ext uri="{0D108BD9-81ED-4DB2-BD59-A6C34878D82A}">
                    <a16:rowId xmlns:a16="http://schemas.microsoft.com/office/drawing/2014/main" val="2324827303"/>
                  </a:ext>
                </a:extLst>
              </a:tr>
              <a:tr h="1415992">
                <a:tc>
                  <a:txBody>
                    <a:bodyPr/>
                    <a:lstStyle/>
                    <a:p>
                      <a:endParaRPr lang="it-IT" dirty="0"/>
                    </a:p>
                  </a:txBody>
                  <a:tcPr>
                    <a:solidFill>
                      <a:srgbClr val="FF0000"/>
                    </a:solidFill>
                  </a:tcPr>
                </a:tc>
                <a:tc>
                  <a:txBody>
                    <a:bodyPr/>
                    <a:lstStyle/>
                    <a:p>
                      <a:r>
                        <a:rPr lang="it-IT" sz="1400" dirty="0">
                          <a:latin typeface="Arial Narrow" panose="020B0606020202030204" pitchFamily="34" charset="0"/>
                        </a:rPr>
                        <a:t>Sussiste un «</a:t>
                      </a:r>
                      <a:r>
                        <a:rPr lang="it-IT" sz="1400" u="sng" dirty="0">
                          <a:latin typeface="Arial Narrow" panose="020B0606020202030204" pitchFamily="34" charset="0"/>
                        </a:rPr>
                        <a:t>ineludibile obbligo legale di ammissione della concorrente</a:t>
                      </a:r>
                      <a:r>
                        <a:rPr lang="it-IT" sz="1400" dirty="0">
                          <a:latin typeface="Arial Narrow" panose="020B0606020202030204" pitchFamily="34" charset="0"/>
                        </a:rPr>
                        <a:t>, qualora la anticipata risoluzione del contratto sia contestata in giudizio» (parole in TAR Napoli, sez. IV, 13.12.2017, n. 5893)</a:t>
                      </a:r>
                    </a:p>
                    <a:p>
                      <a:r>
                        <a:rPr lang="it-IT" sz="1400" dirty="0">
                          <a:latin typeface="Arial Narrow" panose="020B0606020202030204" pitchFamily="34" charset="0"/>
                        </a:rPr>
                        <a:t>(TAR Puglia, sez. I, 30.12.2016, n. 1480; TAR Bari, n. 828/2017; TAR Catanzaro, n. 2522/2016; TAR Lecce, n. 1935/2016; TAR Palermo, n. 2511/2017)</a:t>
                      </a:r>
                    </a:p>
                    <a:p>
                      <a:r>
                        <a:rPr lang="it-IT" sz="1400" dirty="0">
                          <a:latin typeface="Arial Narrow" panose="020B0606020202030204" pitchFamily="34" charset="0"/>
                        </a:rPr>
                        <a:t>Altrimenti </a:t>
                      </a:r>
                      <a:r>
                        <a:rPr lang="it-IT" sz="1400" dirty="0">
                          <a:latin typeface="Arial Narrow" panose="020B0606020202030204" pitchFamily="34" charset="0"/>
                          <a:sym typeface="Wingdings" panose="05000000000000000000" pitchFamily="2" charset="2"/>
                        </a:rPr>
                        <a:t>serve una pronuncia di merito (non basta quella cautelare)!</a:t>
                      </a:r>
                      <a:endParaRPr lang="it-IT" sz="1400" dirty="0">
                        <a:latin typeface="Arial Narrow" panose="020B0606020202030204" pitchFamily="34" charset="0"/>
                      </a:endParaRPr>
                    </a:p>
                    <a:p>
                      <a:r>
                        <a:rPr lang="it-IT" sz="1400" dirty="0">
                          <a:latin typeface="Arial Narrow" panose="020B0606020202030204" pitchFamily="34" charset="0"/>
                        </a:rPr>
                        <a:t>(</a:t>
                      </a:r>
                      <a:r>
                        <a:rPr lang="it-IT" sz="1400" dirty="0" err="1">
                          <a:latin typeface="Arial Narrow" panose="020B0606020202030204" pitchFamily="34" charset="0"/>
                        </a:rPr>
                        <a:t>C.d.S</a:t>
                      </a:r>
                      <a:r>
                        <a:rPr lang="it-IT" sz="1400" dirty="0">
                          <a:latin typeface="Arial Narrow" panose="020B0606020202030204" pitchFamily="34" charset="0"/>
                        </a:rPr>
                        <a:t>., sez. V, 21.04.2017, n. 1955; ma anche TAR Lazio-Roma, sez. I, 23.04.2018, n. 4452)</a:t>
                      </a:r>
                    </a:p>
                  </a:txBody>
                  <a:tcPr/>
                </a:tc>
                <a:extLst>
                  <a:ext uri="{0D108BD9-81ED-4DB2-BD59-A6C34878D82A}">
                    <a16:rowId xmlns:a16="http://schemas.microsoft.com/office/drawing/2014/main" val="3735592000"/>
                  </a:ext>
                </a:extLst>
              </a:tr>
              <a:tr h="1561110">
                <a:tc>
                  <a:txBody>
                    <a:bodyPr/>
                    <a:lstStyle/>
                    <a:p>
                      <a:endParaRPr lang="it-IT" dirty="0"/>
                    </a:p>
                  </a:txBody>
                  <a:tcPr>
                    <a:solidFill>
                      <a:srgbClr val="FFC000"/>
                    </a:solidFill>
                  </a:tcPr>
                </a:tc>
                <a:tc>
                  <a:txBody>
                    <a:bodyPr/>
                    <a:lstStyle/>
                    <a:p>
                      <a:r>
                        <a:rPr lang="it-IT" sz="1400" b="1" dirty="0">
                          <a:latin typeface="Arial Narrow" panose="020B0606020202030204" pitchFamily="34" charset="0"/>
                        </a:rPr>
                        <a:t>Rimette alla CGUE la seguente questione:</a:t>
                      </a:r>
                    </a:p>
                    <a:p>
                      <a:r>
                        <a:rPr lang="it-IT" sz="1400" b="1" dirty="0">
                          <a:latin typeface="Arial Narrow" panose="020B0606020202030204" pitchFamily="34" charset="0"/>
                        </a:rPr>
                        <a:t>“Se il diritto dell’Unione europea e, precisamente, l’art. 57 par. 4 della Direttiva 2014/24/UE sugli appalti pubblici, unitamente al Considerando 101 della medesima Direttiva e al principio di proporzionalità e di parità di trattamento ostano ad una normativa nazionale, come quella in esame, che, definita quale causa di esclusione obbligatoria di un operatore economico il “grave illecito professionale”, stabilisce che, nel caso in cui l’illecito professionale abbia causato la risoluzione anticipata di un contratto d’appalto, l’operatore può essere escluso solo se la risoluzione non è contestata o è confermata all’esito di un giudizio”.</a:t>
                      </a:r>
                    </a:p>
                    <a:p>
                      <a:r>
                        <a:rPr lang="it-IT" sz="1400" b="1" dirty="0">
                          <a:latin typeface="Arial Narrow" panose="020B0606020202030204" pitchFamily="34" charset="0"/>
                        </a:rPr>
                        <a:t>(</a:t>
                      </a:r>
                      <a:r>
                        <a:rPr lang="it-IT" sz="1400" b="1" dirty="0" err="1">
                          <a:latin typeface="Arial Narrow" panose="020B0606020202030204" pitchFamily="34" charset="0"/>
                        </a:rPr>
                        <a:t>C.d.S</a:t>
                      </a:r>
                      <a:r>
                        <a:rPr lang="it-IT" sz="1400" b="1" dirty="0">
                          <a:latin typeface="Arial Narrow" panose="020B0606020202030204" pitchFamily="34" charset="0"/>
                        </a:rPr>
                        <a:t>., sez. V, </a:t>
                      </a:r>
                      <a:r>
                        <a:rPr lang="it-IT" sz="1400" b="1" dirty="0" err="1">
                          <a:latin typeface="Arial Narrow" panose="020B0606020202030204" pitchFamily="34" charset="0"/>
                        </a:rPr>
                        <a:t>ord</a:t>
                      </a:r>
                      <a:r>
                        <a:rPr lang="it-IT" sz="1400" b="1" dirty="0">
                          <a:latin typeface="Arial Narrow" panose="020B0606020202030204" pitchFamily="34" charset="0"/>
                        </a:rPr>
                        <a:t>. 3.05.2018, n. 2639)</a:t>
                      </a:r>
                    </a:p>
                  </a:txBody>
                  <a:tcPr/>
                </a:tc>
                <a:extLst>
                  <a:ext uri="{0D108BD9-81ED-4DB2-BD59-A6C34878D82A}">
                    <a16:rowId xmlns:a16="http://schemas.microsoft.com/office/drawing/2014/main" val="1962695769"/>
                  </a:ext>
                </a:extLst>
              </a:tr>
              <a:tr h="1683880">
                <a:tc>
                  <a:txBody>
                    <a:bodyPr/>
                    <a:lstStyle/>
                    <a:p>
                      <a:endParaRPr lang="it-IT" dirty="0"/>
                    </a:p>
                  </a:txBody>
                  <a:tcPr>
                    <a:solidFill>
                      <a:srgbClr val="00B050"/>
                    </a:solidFill>
                  </a:tcPr>
                </a:tc>
                <a:tc>
                  <a:txBody>
                    <a:bodyPr/>
                    <a:lstStyle/>
                    <a:p>
                      <a:r>
                        <a:rPr lang="it-IT" sz="1400" kern="1200" dirty="0">
                          <a:solidFill>
                            <a:schemeClr val="dk1"/>
                          </a:solidFill>
                          <a:effectLst/>
                          <a:latin typeface="Arial Narrow" panose="020B0606020202030204" pitchFamily="34" charset="0"/>
                          <a:ea typeface="+mn-ea"/>
                          <a:cs typeface="+mn-cs"/>
                        </a:rPr>
                        <a:t>«l’esistenza di una contestazione giudiziale della risoluzione non implica che la fattispecie concreta ricada esclusivamente nell’ipotesi esemplificativa, con applicazione del relativo regime operativo; difatti, il “fatto” in sé di inadempimento resta pur sempre un presupposto rilevante ai fini dell’individuazione di un grave illecito professionale, secondo l’ipotesi generale (Consiglio di Stato V Sezione 2 marzo 2018 n. 1299) … In altri termini, scomponendo la fattispecie concreta, </a:t>
                      </a:r>
                      <a:r>
                        <a:rPr lang="it-IT" sz="1400" u="sng" kern="1200" dirty="0">
                          <a:solidFill>
                            <a:schemeClr val="dk1"/>
                          </a:solidFill>
                          <a:effectLst/>
                          <a:latin typeface="Arial Narrow" panose="020B0606020202030204" pitchFamily="34" charset="0"/>
                          <a:ea typeface="+mn-ea"/>
                          <a:cs typeface="+mn-cs"/>
                        </a:rPr>
                        <a:t>ben può la stazione appaltante qualificare il fatto, inteso come comportamento contrattuale del concorrente, quale grave illecito professionale, dovendo tuttavia dimostrarne l’incidenza in punto di inaffidabilità, e quindi prescindendo dalla pendenza di un giudizio che viene a collocarsi all’esterno della fattispecie normativa utilizzata</a:t>
                      </a:r>
                      <a:r>
                        <a:rPr lang="it-IT" sz="1400" kern="1200" dirty="0">
                          <a:solidFill>
                            <a:schemeClr val="dk1"/>
                          </a:solidFill>
                          <a:effectLst/>
                          <a:latin typeface="Arial Narrow" panose="020B0606020202030204" pitchFamily="34" charset="0"/>
                          <a:ea typeface="+mn-ea"/>
                          <a:cs typeface="+mn-cs"/>
                        </a:rPr>
                        <a:t>»</a:t>
                      </a:r>
                    </a:p>
                    <a:p>
                      <a:r>
                        <a:rPr lang="it-IT" sz="1400" kern="1200" dirty="0">
                          <a:solidFill>
                            <a:schemeClr val="dk1"/>
                          </a:solidFill>
                          <a:effectLst/>
                          <a:latin typeface="Arial Narrow" panose="020B0606020202030204" pitchFamily="34" charset="0"/>
                          <a:ea typeface="+mn-ea"/>
                          <a:cs typeface="+mn-cs"/>
                        </a:rPr>
                        <a:t>(TAR Napoli, sez. I, 11.04.2018)</a:t>
                      </a:r>
                      <a:endParaRPr lang="it-IT" sz="1400" dirty="0">
                        <a:latin typeface="Arial Narrow" panose="020B0606020202030204" pitchFamily="34" charset="0"/>
                      </a:endParaRPr>
                    </a:p>
                  </a:txBody>
                  <a:tcPr/>
                </a:tc>
                <a:extLst>
                  <a:ext uri="{0D108BD9-81ED-4DB2-BD59-A6C34878D82A}">
                    <a16:rowId xmlns:a16="http://schemas.microsoft.com/office/drawing/2014/main" val="1581752180"/>
                  </a:ext>
                </a:extLst>
              </a:tr>
            </a:tbl>
          </a:graphicData>
        </a:graphic>
      </p:graphicFrame>
      <p:sp>
        <p:nvSpPr>
          <p:cNvPr id="3" name="Simbolo &quot;Non consentito&quot; 2">
            <a:extLst>
              <a:ext uri="{FF2B5EF4-FFF2-40B4-BE49-F238E27FC236}">
                <a16:creationId xmlns:a16="http://schemas.microsoft.com/office/drawing/2014/main" id="{EE4F4952-927A-4E6C-982A-27FB7155044E}"/>
              </a:ext>
            </a:extLst>
          </p:cNvPr>
          <p:cNvSpPr/>
          <p:nvPr/>
        </p:nvSpPr>
        <p:spPr>
          <a:xfrm>
            <a:off x="9125339" y="951723"/>
            <a:ext cx="186612" cy="186612"/>
          </a:xfrm>
          <a:prstGeom prst="noSmoking">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Tree>
    <p:extLst>
      <p:ext uri="{BB962C8B-B14F-4D97-AF65-F5344CB8AC3E}">
        <p14:creationId xmlns:p14="http://schemas.microsoft.com/office/powerpoint/2010/main" val="1781723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4D6E03A-A56D-4137-84F3-44201CF7649A}"/>
              </a:ext>
            </a:extLst>
          </p:cNvPr>
          <p:cNvSpPr>
            <a:spLocks noGrp="1"/>
          </p:cNvSpPr>
          <p:nvPr>
            <p:ph type="title"/>
          </p:nvPr>
        </p:nvSpPr>
        <p:spPr>
          <a:xfrm>
            <a:off x="1097280" y="286604"/>
            <a:ext cx="10058400" cy="45719"/>
          </a:xfrm>
        </p:spPr>
        <p:txBody>
          <a:bodyPr>
            <a:normAutofit fontScale="90000"/>
          </a:bodyPr>
          <a:lstStyle/>
          <a:p>
            <a:pPr algn="ctr"/>
            <a:r>
              <a:rPr lang="it-IT" sz="2400" dirty="0">
                <a:latin typeface="Arial Narrow" panose="020B0606020202030204" pitchFamily="34" charset="0"/>
              </a:rPr>
              <a:t>Titolo</a:t>
            </a:r>
          </a:p>
        </p:txBody>
      </p:sp>
      <p:graphicFrame>
        <p:nvGraphicFramePr>
          <p:cNvPr id="4" name="Segnaposto contenuto 3">
            <a:extLst>
              <a:ext uri="{FF2B5EF4-FFF2-40B4-BE49-F238E27FC236}">
                <a16:creationId xmlns:a16="http://schemas.microsoft.com/office/drawing/2014/main" id="{B28695CA-BE04-4104-85D3-E47165A611B1}"/>
              </a:ext>
            </a:extLst>
          </p:cNvPr>
          <p:cNvGraphicFramePr>
            <a:graphicFrameLocks noGrp="1"/>
          </p:cNvGraphicFramePr>
          <p:nvPr>
            <p:ph idx="1"/>
            <p:extLst>
              <p:ext uri="{D42A27DB-BD31-4B8C-83A1-F6EECF244321}">
                <p14:modId xmlns:p14="http://schemas.microsoft.com/office/powerpoint/2010/main" val="3713419610"/>
              </p:ext>
            </p:extLst>
          </p:nvPr>
        </p:nvGraphicFramePr>
        <p:xfrm>
          <a:off x="1096963" y="179109"/>
          <a:ext cx="10058400" cy="6383595"/>
        </p:xfrm>
        <a:graphic>
          <a:graphicData uri="http://schemas.openxmlformats.org/drawingml/2006/table">
            <a:tbl>
              <a:tblPr firstRow="1" bandRow="1">
                <a:tableStyleId>{5C22544A-7EE6-4342-B048-85BDC9FD1C3A}</a:tableStyleId>
              </a:tblPr>
              <a:tblGrid>
                <a:gridCol w="1042922">
                  <a:extLst>
                    <a:ext uri="{9D8B030D-6E8A-4147-A177-3AD203B41FA5}">
                      <a16:colId xmlns:a16="http://schemas.microsoft.com/office/drawing/2014/main" val="344136868"/>
                    </a:ext>
                  </a:extLst>
                </a:gridCol>
                <a:gridCol w="9015478">
                  <a:extLst>
                    <a:ext uri="{9D8B030D-6E8A-4147-A177-3AD203B41FA5}">
                      <a16:colId xmlns:a16="http://schemas.microsoft.com/office/drawing/2014/main" val="4241447948"/>
                    </a:ext>
                  </a:extLst>
                </a:gridCol>
              </a:tblGrid>
              <a:tr h="1094520">
                <a:tc gridSpan="2">
                  <a:txBody>
                    <a:bodyPr/>
                    <a:lstStyle/>
                    <a:p>
                      <a:pPr algn="ctr"/>
                      <a:r>
                        <a:rPr lang="it-IT" dirty="0">
                          <a:latin typeface="Arial Narrow" panose="020B0606020202030204" pitchFamily="34" charset="0"/>
                        </a:rPr>
                        <a:t>La PA può escludere </a:t>
                      </a:r>
                    </a:p>
                    <a:p>
                      <a:pPr algn="ctr"/>
                      <a:r>
                        <a:rPr lang="it-IT" dirty="0">
                          <a:latin typeface="Arial Narrow" panose="020B0606020202030204" pitchFamily="34" charset="0"/>
                        </a:rPr>
                        <a:t>un concorrente al quale siano state irrogate penali</a:t>
                      </a:r>
                    </a:p>
                    <a:p>
                      <a:pPr algn="ctr"/>
                      <a:r>
                        <a:rPr lang="it-IT" dirty="0">
                          <a:latin typeface="Arial Narrow" panose="020B0606020202030204" pitchFamily="34" charset="0"/>
                        </a:rPr>
                        <a:t>ma che le abbia contestate in giudizio?</a:t>
                      </a:r>
                    </a:p>
                    <a:p>
                      <a:pPr algn="ctr"/>
                      <a:r>
                        <a:rPr lang="it-IT" dirty="0">
                          <a:latin typeface="Arial Narrow" panose="020B0606020202030204" pitchFamily="34" charset="0"/>
                        </a:rPr>
                        <a:t>(LG 6/2016 4.1)</a:t>
                      </a:r>
                    </a:p>
                  </a:txBody>
                  <a:tcPr/>
                </a:tc>
                <a:tc hMerge="1">
                  <a:txBody>
                    <a:bodyPr/>
                    <a:lstStyle/>
                    <a:p>
                      <a:endParaRPr lang="it-IT" dirty="0"/>
                    </a:p>
                  </a:txBody>
                  <a:tcPr/>
                </a:tc>
                <a:extLst>
                  <a:ext uri="{0D108BD9-81ED-4DB2-BD59-A6C34878D82A}">
                    <a16:rowId xmlns:a16="http://schemas.microsoft.com/office/drawing/2014/main" val="2324827303"/>
                  </a:ext>
                </a:extLst>
              </a:tr>
              <a:tr h="3062286">
                <a:tc>
                  <a:txBody>
                    <a:bodyPr/>
                    <a:lstStyle/>
                    <a:p>
                      <a:endParaRPr lang="it-IT" dirty="0"/>
                    </a:p>
                  </a:txBody>
                  <a:tcPr>
                    <a:solidFill>
                      <a:srgbClr val="FF0000"/>
                    </a:solidFill>
                  </a:tcPr>
                </a:tc>
                <a:tc>
                  <a:txBody>
                    <a:bodyPr/>
                    <a:lstStyle/>
                    <a:p>
                      <a:r>
                        <a:rPr lang="it-IT" sz="1400" dirty="0">
                          <a:latin typeface="Arial Narrow" panose="020B0606020202030204" pitchFamily="34" charset="0"/>
                        </a:rPr>
                        <a:t>No, «</a:t>
                      </a:r>
                      <a:r>
                        <a:rPr lang="it-IT" sz="1400" u="sng" dirty="0">
                          <a:latin typeface="Arial Narrow" panose="020B0606020202030204" pitchFamily="34" charset="0"/>
                        </a:rPr>
                        <a:t>non sembra possibile </a:t>
                      </a:r>
                      <a:r>
                        <a:rPr lang="it-IT" sz="1400" dirty="0">
                          <a:latin typeface="Arial Narrow" panose="020B0606020202030204" pitchFamily="34" charset="0"/>
                        </a:rPr>
                        <a:t>interpretare la dizione normativa ritenendo che la sanzione inflitta direttamente dall’Amministrazione possa rientrare nella tipizzazione legislativa che costituisce il nucleo della norma in esame </a:t>
                      </a:r>
                      <a:r>
                        <a:rPr lang="it-IT" sz="1400" u="sng" dirty="0">
                          <a:latin typeface="Arial Narrow" panose="020B0606020202030204" pitchFamily="34" charset="0"/>
                        </a:rPr>
                        <a:t>prescindendosi dal rispetto di quella garanzia giurisdizionale che permea comunque di sé, come si è visto, la norma nel suo insieme</a:t>
                      </a:r>
                      <a:r>
                        <a:rPr lang="it-IT" sz="1400" dirty="0">
                          <a:latin typeface="Arial Narrow" panose="020B0606020202030204" pitchFamily="34" charset="0"/>
                        </a:rPr>
                        <a:t>, presentandosi come un valore cui il legislatore, nello specifico del conflitto d’interessi considerato, ha mostrato di voler assegnare un ruolo essenziale … Se è ben vero, quindi, che tra le “altre sanzioni” possono essere incluse anche le penali contrattuali, deve però ritenersi che quando l’applicazione di una “altra sanzione” promani da una semplice controparte contrattuale, senza la mediazione dell’Autorità giudiziaria, anch’essa per ragioni di garanzia per l’impresa debba soddisfare, per poter efficacemente integrare la tipizzazione legislativa di cui si è detto, il requisito della definitività o conferma giurisdizionale»</a:t>
                      </a:r>
                    </a:p>
                    <a:p>
                      <a:endParaRPr lang="it-IT" sz="1400" dirty="0">
                        <a:latin typeface="Arial Narrow" panose="020B0606020202030204" pitchFamily="34" charset="0"/>
                      </a:endParaRPr>
                    </a:p>
                    <a:p>
                      <a:pPr marL="0" indent="0">
                        <a:buFont typeface="Wingdings" panose="05000000000000000000" pitchFamily="2" charset="2"/>
                        <a:buChar char="è"/>
                      </a:pPr>
                      <a:r>
                        <a:rPr lang="it-IT" sz="1400" dirty="0">
                          <a:latin typeface="Arial Narrow" panose="020B0606020202030204" pitchFamily="34" charset="0"/>
                          <a:sym typeface="Wingdings" panose="05000000000000000000" pitchFamily="2" charset="2"/>
                        </a:rPr>
                        <a:t>La specifica dichiarazione nel DGUE non può ritenersi dovuta «posto che le penali in discussione erano ancora sub </a:t>
                      </a:r>
                      <a:r>
                        <a:rPr lang="it-IT" sz="1400" dirty="0" err="1">
                          <a:latin typeface="Arial Narrow" panose="020B0606020202030204" pitchFamily="34" charset="0"/>
                          <a:sym typeface="Wingdings" panose="05000000000000000000" pitchFamily="2" charset="2"/>
                        </a:rPr>
                        <a:t>judice</a:t>
                      </a:r>
                      <a:r>
                        <a:rPr lang="it-IT" sz="1400" dirty="0">
                          <a:latin typeface="Arial Narrow" panose="020B0606020202030204" pitchFamily="34" charset="0"/>
                          <a:sym typeface="Wingdings" panose="05000000000000000000" pitchFamily="2" charset="2"/>
                        </a:rPr>
                        <a:t>, esse non integravano ex lege una “significativa carenza nell'esecuzione di un precedente contratto”, bensì rimanevano fuori della tipizzazione costituente il nucleo della pertinente norma di legge a base della dichiarazione sostitutiva da rendere».</a:t>
                      </a:r>
                    </a:p>
                    <a:p>
                      <a:pPr marL="0" indent="0">
                        <a:buFont typeface="Wingdings" panose="05000000000000000000" pitchFamily="2" charset="2"/>
                        <a:buNone/>
                      </a:pPr>
                      <a:r>
                        <a:rPr lang="it-IT" sz="1400" dirty="0">
                          <a:latin typeface="Arial Narrow" panose="020B0606020202030204" pitchFamily="34" charset="0"/>
                          <a:sym typeface="Wingdings" panose="05000000000000000000" pitchFamily="2" charset="2"/>
                        </a:rPr>
                        <a:t>(CGA Reg. Sic., 28.12.2017, n. 575)</a:t>
                      </a:r>
                      <a:endParaRPr lang="it-IT" sz="1400" dirty="0">
                        <a:latin typeface="Arial Narrow" panose="020B0606020202030204" pitchFamily="34" charset="0"/>
                      </a:endParaRPr>
                    </a:p>
                    <a:p>
                      <a:endParaRPr lang="it-IT" sz="1400" dirty="0">
                        <a:latin typeface="Arial Narrow" panose="020B0606020202030204" pitchFamily="34" charset="0"/>
                      </a:endParaRPr>
                    </a:p>
                  </a:txBody>
                  <a:tcPr/>
                </a:tc>
                <a:extLst>
                  <a:ext uri="{0D108BD9-81ED-4DB2-BD59-A6C34878D82A}">
                    <a16:rowId xmlns:a16="http://schemas.microsoft.com/office/drawing/2014/main" val="3735592000"/>
                  </a:ext>
                </a:extLst>
              </a:tr>
              <a:tr h="2116395">
                <a:tc>
                  <a:txBody>
                    <a:bodyPr/>
                    <a:lstStyle/>
                    <a:p>
                      <a:endParaRPr lang="it-IT" dirty="0"/>
                    </a:p>
                  </a:txBody>
                  <a:tcPr>
                    <a:solidFill>
                      <a:srgbClr val="00B050"/>
                    </a:solidFill>
                  </a:tcPr>
                </a:tc>
                <a:tc>
                  <a:txBody>
                    <a:bodyPr/>
                    <a:lstStyle/>
                    <a:p>
                      <a:r>
                        <a:rPr lang="it-IT" sz="1400" dirty="0">
                          <a:latin typeface="Arial Narrow" panose="020B0606020202030204" pitchFamily="34" charset="0"/>
                        </a:rPr>
                        <a:t>Sì, </a:t>
                      </a:r>
                    </a:p>
                    <a:p>
                      <a:endParaRPr lang="it-IT" sz="1400" dirty="0">
                        <a:latin typeface="Arial Narrow" panose="020B0606020202030204" pitchFamily="34" charset="0"/>
                      </a:endParaRPr>
                    </a:p>
                    <a:p>
                      <a:r>
                        <a:rPr lang="it-IT" sz="1400" dirty="0">
                          <a:latin typeface="Arial Narrow" panose="020B0606020202030204" pitchFamily="34" charset="0"/>
                          <a:sym typeface="Wingdings" panose="05000000000000000000" pitchFamily="2" charset="2"/>
                        </a:rPr>
                        <a:t> </a:t>
                      </a:r>
                      <a:r>
                        <a:rPr lang="it-IT" sz="1400" dirty="0">
                          <a:latin typeface="Arial Narrow" panose="020B0606020202030204" pitchFamily="34" charset="0"/>
                        </a:rPr>
                        <a:t>ciò implica che: «le concorrenti siano obbligate a dichiarare sempre e comunque l'applicazione delle penali nell'ottica della massima trasparenza, per altro verso implica, sul piano fattuale, che le circostanze concrete - quali la tenuità della penale, l'essere stata singolarmente applicata o l'essere stata contestata - devono contestualmente essere offerte alla Stazione appaltante al fine di consentirle l'esercizio del potere discrezionale di valutazione nel modo più compiuto possibile (T.A.R. Sicilia, Palermo, III, 8.5.2017, n.1210)</a:t>
                      </a:r>
                    </a:p>
                    <a:p>
                      <a:r>
                        <a:rPr lang="it-IT" sz="1400" dirty="0">
                          <a:latin typeface="Arial Narrow" panose="020B0606020202030204" pitchFamily="34" charset="0"/>
                        </a:rPr>
                        <a:t>(TAR Campania-Napoli, sez. II, 13.11.2017, n. 5349)</a:t>
                      </a:r>
                    </a:p>
                  </a:txBody>
                  <a:tcPr/>
                </a:tc>
                <a:extLst>
                  <a:ext uri="{0D108BD9-81ED-4DB2-BD59-A6C34878D82A}">
                    <a16:rowId xmlns:a16="http://schemas.microsoft.com/office/drawing/2014/main" val="1581752180"/>
                  </a:ext>
                </a:extLst>
              </a:tr>
            </a:tbl>
          </a:graphicData>
        </a:graphic>
      </p:graphicFrame>
    </p:spTree>
    <p:extLst>
      <p:ext uri="{BB962C8B-B14F-4D97-AF65-F5344CB8AC3E}">
        <p14:creationId xmlns:p14="http://schemas.microsoft.com/office/powerpoint/2010/main" val="415182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4D6E03A-A56D-4137-84F3-44201CF7649A}"/>
              </a:ext>
            </a:extLst>
          </p:cNvPr>
          <p:cNvSpPr>
            <a:spLocks noGrp="1"/>
          </p:cNvSpPr>
          <p:nvPr>
            <p:ph type="title"/>
          </p:nvPr>
        </p:nvSpPr>
        <p:spPr>
          <a:xfrm>
            <a:off x="1097280" y="286604"/>
            <a:ext cx="10058400" cy="45719"/>
          </a:xfrm>
        </p:spPr>
        <p:txBody>
          <a:bodyPr>
            <a:normAutofit fontScale="90000"/>
          </a:bodyPr>
          <a:lstStyle/>
          <a:p>
            <a:pPr algn="ctr"/>
            <a:r>
              <a:rPr lang="it-IT" sz="2400" dirty="0">
                <a:latin typeface="Arial Narrow" panose="020B0606020202030204" pitchFamily="34" charset="0"/>
              </a:rPr>
              <a:t>Titolo</a:t>
            </a:r>
          </a:p>
        </p:txBody>
      </p:sp>
      <p:graphicFrame>
        <p:nvGraphicFramePr>
          <p:cNvPr id="4" name="Segnaposto contenuto 3">
            <a:extLst>
              <a:ext uri="{FF2B5EF4-FFF2-40B4-BE49-F238E27FC236}">
                <a16:creationId xmlns:a16="http://schemas.microsoft.com/office/drawing/2014/main" id="{B28695CA-BE04-4104-85D3-E47165A611B1}"/>
              </a:ext>
            </a:extLst>
          </p:cNvPr>
          <p:cNvGraphicFramePr>
            <a:graphicFrameLocks noGrp="1"/>
          </p:cNvGraphicFramePr>
          <p:nvPr>
            <p:ph idx="1"/>
            <p:extLst>
              <p:ext uri="{D42A27DB-BD31-4B8C-83A1-F6EECF244321}">
                <p14:modId xmlns:p14="http://schemas.microsoft.com/office/powerpoint/2010/main" val="1494535854"/>
              </p:ext>
            </p:extLst>
          </p:nvPr>
        </p:nvGraphicFramePr>
        <p:xfrm>
          <a:off x="1096963" y="179108"/>
          <a:ext cx="10058400" cy="6411493"/>
        </p:xfrm>
        <a:graphic>
          <a:graphicData uri="http://schemas.openxmlformats.org/drawingml/2006/table">
            <a:tbl>
              <a:tblPr firstRow="1" bandRow="1">
                <a:tableStyleId>{5C22544A-7EE6-4342-B048-85BDC9FD1C3A}</a:tableStyleId>
              </a:tblPr>
              <a:tblGrid>
                <a:gridCol w="1042922">
                  <a:extLst>
                    <a:ext uri="{9D8B030D-6E8A-4147-A177-3AD203B41FA5}">
                      <a16:colId xmlns:a16="http://schemas.microsoft.com/office/drawing/2014/main" val="344136868"/>
                    </a:ext>
                  </a:extLst>
                </a:gridCol>
                <a:gridCol w="9015478">
                  <a:extLst>
                    <a:ext uri="{9D8B030D-6E8A-4147-A177-3AD203B41FA5}">
                      <a16:colId xmlns:a16="http://schemas.microsoft.com/office/drawing/2014/main" val="4241447948"/>
                    </a:ext>
                  </a:extLst>
                </a:gridCol>
              </a:tblGrid>
              <a:tr h="1197825">
                <a:tc gridSpan="2">
                  <a:txBody>
                    <a:bodyPr/>
                    <a:lstStyle/>
                    <a:p>
                      <a:pPr algn="ctr"/>
                      <a:r>
                        <a:rPr lang="it-IT" dirty="0">
                          <a:latin typeface="Arial Narrow" panose="020B0606020202030204" pitchFamily="34" charset="0"/>
                        </a:rPr>
                        <a:t>Una sanzione irrogata dall’AGCOM</a:t>
                      </a:r>
                    </a:p>
                    <a:p>
                      <a:pPr algn="ctr"/>
                      <a:r>
                        <a:rPr lang="it-IT" dirty="0">
                          <a:latin typeface="Arial Narrow" panose="020B0606020202030204" pitchFamily="34" charset="0"/>
                        </a:rPr>
                        <a:t>per intese anticoncorrenziali</a:t>
                      </a:r>
                    </a:p>
                    <a:p>
                      <a:pPr algn="ctr"/>
                      <a:r>
                        <a:rPr lang="it-IT" dirty="0">
                          <a:latin typeface="Arial Narrow" panose="020B0606020202030204" pitchFamily="34" charset="0"/>
                        </a:rPr>
                        <a:t>può costituire grave illecito professionale ex art. 80, co. 5, lett. c)?</a:t>
                      </a:r>
                    </a:p>
                    <a:p>
                      <a:pPr algn="ctr"/>
                      <a:r>
                        <a:rPr lang="it-IT" dirty="0">
                          <a:latin typeface="Arial Narrow" panose="020B0606020202030204" pitchFamily="34" charset="0"/>
                        </a:rPr>
                        <a:t>(LG 6/2016 punto 2.2.3.1)</a:t>
                      </a:r>
                    </a:p>
                    <a:p>
                      <a:pPr algn="ctr"/>
                      <a:endParaRPr lang="it-IT" dirty="0">
                        <a:latin typeface="Arial Narrow" panose="020B0606020202030204" pitchFamily="34" charset="0"/>
                      </a:endParaRPr>
                    </a:p>
                  </a:txBody>
                  <a:tcPr/>
                </a:tc>
                <a:tc hMerge="1">
                  <a:txBody>
                    <a:bodyPr/>
                    <a:lstStyle/>
                    <a:p>
                      <a:endParaRPr lang="it-IT" dirty="0"/>
                    </a:p>
                  </a:txBody>
                  <a:tcPr/>
                </a:tc>
                <a:extLst>
                  <a:ext uri="{0D108BD9-81ED-4DB2-BD59-A6C34878D82A}">
                    <a16:rowId xmlns:a16="http://schemas.microsoft.com/office/drawing/2014/main" val="2324827303"/>
                  </a:ext>
                </a:extLst>
              </a:tr>
              <a:tr h="2603672">
                <a:tc>
                  <a:txBody>
                    <a:bodyPr/>
                    <a:lstStyle/>
                    <a:p>
                      <a:endParaRPr lang="it-IT" dirty="0"/>
                    </a:p>
                  </a:txBody>
                  <a:tcPr>
                    <a:solidFill>
                      <a:srgbClr val="FF0000"/>
                    </a:solidFill>
                  </a:tcPr>
                </a:tc>
                <a:tc>
                  <a:txBody>
                    <a:bodyPr/>
                    <a:lstStyle/>
                    <a:p>
                      <a:r>
                        <a:rPr lang="it-IT" sz="1400" dirty="0">
                          <a:latin typeface="Arial Narrow" panose="020B0606020202030204" pitchFamily="34" charset="0"/>
                        </a:rPr>
                        <a:t>«… la sanzione irrogata dall’AGCM non può essere astrattamente ricondotta alla norma di cui all’art. 80 laddove discorre di “altre sanzioni” tra le conseguenze che possono derivare dalla violazione dei doveri professionali e segnatamente dalle “significative carenze nell'esecuzione di un precedente contratto di appalto o di concessione” </a:t>
                      </a:r>
                      <a:r>
                        <a:rPr lang="it-IT" sz="1400" u="sng" dirty="0">
                          <a:latin typeface="Arial Narrow" panose="020B0606020202030204" pitchFamily="34" charset="0"/>
                        </a:rPr>
                        <a:t>… La norma non si presta ad una interpretazione estensiva o analogica</a:t>
                      </a:r>
                      <a:r>
                        <a:rPr lang="it-IT" sz="1400" dirty="0">
                          <a:latin typeface="Arial Narrow" panose="020B0606020202030204" pitchFamily="34" charset="0"/>
                        </a:rPr>
                        <a:t>, in quanto risulterebbe in contrasto con le esigenze di </a:t>
                      </a:r>
                      <a:r>
                        <a:rPr lang="it-IT" sz="1400" i="1" dirty="0" err="1">
                          <a:latin typeface="Arial Narrow" panose="020B0606020202030204" pitchFamily="34" charset="0"/>
                        </a:rPr>
                        <a:t>favor</a:t>
                      </a:r>
                      <a:r>
                        <a:rPr lang="it-IT" sz="1400" i="1" dirty="0">
                          <a:latin typeface="Arial Narrow" panose="020B0606020202030204" pitchFamily="34" charset="0"/>
                        </a:rPr>
                        <a:t> </a:t>
                      </a:r>
                      <a:r>
                        <a:rPr lang="it-IT" sz="1400" i="1" dirty="0" err="1">
                          <a:latin typeface="Arial Narrow" panose="020B0606020202030204" pitchFamily="34" charset="0"/>
                        </a:rPr>
                        <a:t>partecipationis</a:t>
                      </a:r>
                      <a:r>
                        <a:rPr lang="it-IT" sz="1400" i="1" dirty="0">
                          <a:latin typeface="Arial Narrow" panose="020B0606020202030204" pitchFamily="34" charset="0"/>
                        </a:rPr>
                        <a:t> </a:t>
                      </a:r>
                      <a:r>
                        <a:rPr lang="it-IT" sz="1400" dirty="0">
                          <a:latin typeface="Arial Narrow" panose="020B0606020202030204" pitchFamily="34" charset="0"/>
                        </a:rPr>
                        <a:t>che ispirano l’ordinamento </a:t>
                      </a:r>
                      <a:r>
                        <a:rPr lang="it-IT" sz="1400" i="1" dirty="0">
                          <a:latin typeface="Arial Narrow" panose="020B0606020202030204" pitchFamily="34" charset="0"/>
                        </a:rPr>
                        <a:t>in </a:t>
                      </a:r>
                      <a:r>
                        <a:rPr lang="it-IT" sz="1400" i="1" dirty="0" err="1">
                          <a:latin typeface="Arial Narrow" panose="020B0606020202030204" pitchFamily="34" charset="0"/>
                        </a:rPr>
                        <a:t>subiecta</a:t>
                      </a:r>
                      <a:r>
                        <a:rPr lang="it-IT" sz="1400" i="1" dirty="0">
                          <a:latin typeface="Arial Narrow" panose="020B0606020202030204" pitchFamily="34" charset="0"/>
                        </a:rPr>
                        <a:t> materia</a:t>
                      </a:r>
                      <a:r>
                        <a:rPr lang="it-IT" sz="1400" dirty="0">
                          <a:latin typeface="Arial Narrow" panose="020B0606020202030204" pitchFamily="34" charset="0"/>
                        </a:rPr>
                        <a:t>. Ritiene il Collegio che l’ampia e generica dicitura della norma non consente di includere nello spettro applicativo della stessa anche il provvedimento sanzionatorio posto a base dell’avversata determinazione, avendo il legislatore ricollegato le “altre sanzioni” a comportamenti inadempienti che alcuna attinenza hanno con quelli lesivi della concorrenza. L’irrogazione di una sanzione da parte dell’</a:t>
                      </a:r>
                      <a:r>
                        <a:rPr lang="it-IT" sz="1400" dirty="0" err="1">
                          <a:latin typeface="Arial Narrow" panose="020B0606020202030204" pitchFamily="34" charset="0"/>
                        </a:rPr>
                        <a:t>Authorithy</a:t>
                      </a:r>
                      <a:r>
                        <a:rPr lang="it-IT" sz="1400" dirty="0">
                          <a:latin typeface="Arial Narrow" panose="020B0606020202030204" pitchFamily="34" charset="0"/>
                        </a:rPr>
                        <a:t> Antitrust non può quindi consolidare alcuna fattispecie escludente di conio normativo e pertanto si configura la lamentata violazione del principio di tassatività delle cause di esclusione»</a:t>
                      </a:r>
                    </a:p>
                    <a:p>
                      <a:endParaRPr lang="it-IT" sz="1400" dirty="0">
                        <a:latin typeface="Arial Narrow" panose="020B0606020202030204" pitchFamily="34" charset="0"/>
                      </a:endParaRPr>
                    </a:p>
                    <a:p>
                      <a:r>
                        <a:rPr lang="it-IT" sz="1400" dirty="0">
                          <a:latin typeface="Arial Narrow" panose="020B0606020202030204" pitchFamily="34" charset="0"/>
                        </a:rPr>
                        <a:t>(TAR Campania-Salerno, sez. I, 02.01.2017, n. 10)</a:t>
                      </a:r>
                    </a:p>
                  </a:txBody>
                  <a:tcPr/>
                </a:tc>
                <a:extLst>
                  <a:ext uri="{0D108BD9-81ED-4DB2-BD59-A6C34878D82A}">
                    <a16:rowId xmlns:a16="http://schemas.microsoft.com/office/drawing/2014/main" val="3735592000"/>
                  </a:ext>
                </a:extLst>
              </a:tr>
              <a:tr h="2344781">
                <a:tc>
                  <a:txBody>
                    <a:bodyPr/>
                    <a:lstStyle/>
                    <a:p>
                      <a:endParaRPr lang="it-IT" dirty="0"/>
                    </a:p>
                  </a:txBody>
                  <a:tcPr>
                    <a:solidFill>
                      <a:srgbClr val="00B050"/>
                    </a:solidFill>
                  </a:tcPr>
                </a:tc>
                <a:tc>
                  <a:txBody>
                    <a:bodyPr/>
                    <a:lstStyle/>
                    <a:p>
                      <a:r>
                        <a:rPr lang="it-IT" sz="1400" dirty="0">
                          <a:latin typeface="Arial Narrow" panose="020B0606020202030204" pitchFamily="34" charset="0"/>
                        </a:rPr>
                        <a:t>È </a:t>
                      </a:r>
                      <a:r>
                        <a:rPr lang="it-IT" sz="1400" u="sng" dirty="0">
                          <a:latin typeface="Arial Narrow" panose="020B0606020202030204" pitchFamily="34" charset="0"/>
                        </a:rPr>
                        <a:t>legittima l’ «ascrizione dell’illecito anticoncorrenziale ad un’ipotesi escludente».</a:t>
                      </a:r>
                    </a:p>
                    <a:p>
                      <a:r>
                        <a:rPr lang="it-IT" sz="1400" dirty="0">
                          <a:latin typeface="Arial Narrow" panose="020B0606020202030204" pitchFamily="34" charset="0"/>
                        </a:rPr>
                        <a:t>Deve, poi, rilevarsi come «la norma primaria non contenga, nel citato art. 80, comma 5, lettera c), un’indicazione generale di mezzi esclusivi o privilegiati di prova in ordine alla commissione dell’illecito professionale … , appare sufficiente, al fine di imporre alla stazione appaltante un onere di valutazione in ordine all’incidenza dei fatti sulla gara in corso di svolgimento, la mera idoneità del provvedimento sanzionatorio a spiegare, in via anche solo temporanea, i suoi effetti, o perché non (o non ancora) gravato o perché, ove impugnato, non sospeso, senza che rilevi se la decisione giudiziale sia stata assunta in sede cautelare o di merito e, in quest’ultimo caso, se la sentenza sia passata o meno in giudicato»</a:t>
                      </a:r>
                    </a:p>
                    <a:p>
                      <a:endParaRPr lang="it-IT" sz="1400" dirty="0">
                        <a:latin typeface="Arial Narrow" panose="020B0606020202030204" pitchFamily="34" charset="0"/>
                      </a:endParaRPr>
                    </a:p>
                    <a:p>
                      <a:r>
                        <a:rPr lang="it-IT" sz="1400" dirty="0">
                          <a:latin typeface="Arial Narrow" panose="020B0606020202030204" pitchFamily="34" charset="0"/>
                        </a:rPr>
                        <a:t>(TAR Lazio-Roma, sez. I, 31.01.2018, n. 1119)</a:t>
                      </a:r>
                    </a:p>
                  </a:txBody>
                  <a:tcPr/>
                </a:tc>
                <a:extLst>
                  <a:ext uri="{0D108BD9-81ED-4DB2-BD59-A6C34878D82A}">
                    <a16:rowId xmlns:a16="http://schemas.microsoft.com/office/drawing/2014/main" val="1581752180"/>
                  </a:ext>
                </a:extLst>
              </a:tr>
            </a:tbl>
          </a:graphicData>
        </a:graphic>
      </p:graphicFrame>
    </p:spTree>
    <p:extLst>
      <p:ext uri="{BB962C8B-B14F-4D97-AF65-F5344CB8AC3E}">
        <p14:creationId xmlns:p14="http://schemas.microsoft.com/office/powerpoint/2010/main" val="3605809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4D6E03A-A56D-4137-84F3-44201CF7649A}"/>
              </a:ext>
            </a:extLst>
          </p:cNvPr>
          <p:cNvSpPr>
            <a:spLocks noGrp="1"/>
          </p:cNvSpPr>
          <p:nvPr>
            <p:ph type="title"/>
          </p:nvPr>
        </p:nvSpPr>
        <p:spPr>
          <a:xfrm>
            <a:off x="1097280" y="286604"/>
            <a:ext cx="10058400" cy="45719"/>
          </a:xfrm>
        </p:spPr>
        <p:txBody>
          <a:bodyPr>
            <a:normAutofit fontScale="90000"/>
          </a:bodyPr>
          <a:lstStyle/>
          <a:p>
            <a:pPr algn="ctr"/>
            <a:r>
              <a:rPr lang="it-IT" sz="2400" dirty="0">
                <a:latin typeface="Arial Narrow" panose="020B0606020202030204" pitchFamily="34" charset="0"/>
              </a:rPr>
              <a:t>Titolo</a:t>
            </a:r>
          </a:p>
        </p:txBody>
      </p:sp>
      <p:graphicFrame>
        <p:nvGraphicFramePr>
          <p:cNvPr id="4" name="Segnaposto contenuto 3">
            <a:extLst>
              <a:ext uri="{FF2B5EF4-FFF2-40B4-BE49-F238E27FC236}">
                <a16:creationId xmlns:a16="http://schemas.microsoft.com/office/drawing/2014/main" id="{B28695CA-BE04-4104-85D3-E47165A611B1}"/>
              </a:ext>
            </a:extLst>
          </p:cNvPr>
          <p:cNvGraphicFramePr>
            <a:graphicFrameLocks noGrp="1"/>
          </p:cNvGraphicFramePr>
          <p:nvPr>
            <p:ph idx="1"/>
            <p:extLst>
              <p:ext uri="{D42A27DB-BD31-4B8C-83A1-F6EECF244321}">
                <p14:modId xmlns:p14="http://schemas.microsoft.com/office/powerpoint/2010/main" val="2955773228"/>
              </p:ext>
            </p:extLst>
          </p:nvPr>
        </p:nvGraphicFramePr>
        <p:xfrm>
          <a:off x="1096963" y="179108"/>
          <a:ext cx="10058400" cy="5965100"/>
        </p:xfrm>
        <a:graphic>
          <a:graphicData uri="http://schemas.openxmlformats.org/drawingml/2006/table">
            <a:tbl>
              <a:tblPr firstRow="1" bandRow="1">
                <a:tableStyleId>{5C22544A-7EE6-4342-B048-85BDC9FD1C3A}</a:tableStyleId>
              </a:tblPr>
              <a:tblGrid>
                <a:gridCol w="1042922">
                  <a:extLst>
                    <a:ext uri="{9D8B030D-6E8A-4147-A177-3AD203B41FA5}">
                      <a16:colId xmlns:a16="http://schemas.microsoft.com/office/drawing/2014/main" val="344136868"/>
                    </a:ext>
                  </a:extLst>
                </a:gridCol>
                <a:gridCol w="9015478">
                  <a:extLst>
                    <a:ext uri="{9D8B030D-6E8A-4147-A177-3AD203B41FA5}">
                      <a16:colId xmlns:a16="http://schemas.microsoft.com/office/drawing/2014/main" val="4241447948"/>
                    </a:ext>
                  </a:extLst>
                </a:gridCol>
              </a:tblGrid>
              <a:tr h="1338364">
                <a:tc gridSpan="2">
                  <a:txBody>
                    <a:bodyPr/>
                    <a:lstStyle/>
                    <a:p>
                      <a:pPr algn="ctr"/>
                      <a:endParaRPr lang="it-IT" dirty="0">
                        <a:latin typeface="Arial Narrow" panose="020B0606020202030204" pitchFamily="34" charset="0"/>
                      </a:endParaRPr>
                    </a:p>
                    <a:p>
                      <a:pPr algn="ctr"/>
                      <a:r>
                        <a:rPr lang="it-IT" dirty="0">
                          <a:latin typeface="Arial Narrow" panose="020B0606020202030204" pitchFamily="34" charset="0"/>
                        </a:rPr>
                        <a:t>La dichiarazione ex art. 80 d.lgs. 50/2016</a:t>
                      </a:r>
                    </a:p>
                    <a:p>
                      <a:pPr algn="ctr"/>
                      <a:r>
                        <a:rPr lang="it-IT" dirty="0">
                          <a:latin typeface="Arial Narrow" panose="020B0606020202030204" pitchFamily="34" charset="0"/>
                        </a:rPr>
                        <a:t>deve riguardare anche i revisori?</a:t>
                      </a:r>
                    </a:p>
                  </a:txBody>
                  <a:tcPr/>
                </a:tc>
                <a:tc hMerge="1">
                  <a:txBody>
                    <a:bodyPr/>
                    <a:lstStyle/>
                    <a:p>
                      <a:endParaRPr lang="it-IT" dirty="0"/>
                    </a:p>
                  </a:txBody>
                  <a:tcPr/>
                </a:tc>
                <a:extLst>
                  <a:ext uri="{0D108BD9-81ED-4DB2-BD59-A6C34878D82A}">
                    <a16:rowId xmlns:a16="http://schemas.microsoft.com/office/drawing/2014/main" val="2324827303"/>
                  </a:ext>
                </a:extLst>
              </a:tr>
              <a:tr h="710275">
                <a:tc>
                  <a:txBody>
                    <a:bodyPr/>
                    <a:lstStyle/>
                    <a:p>
                      <a:endParaRPr lang="it-IT" dirty="0"/>
                    </a:p>
                  </a:txBody>
                  <a:tcPr>
                    <a:solidFill>
                      <a:srgbClr val="FF0000"/>
                    </a:solidFill>
                  </a:tcPr>
                </a:tc>
                <a:tc>
                  <a:txBody>
                    <a:bodyPr/>
                    <a:lstStyle/>
                    <a:p>
                      <a:endParaRPr lang="it-IT" sz="1400" dirty="0">
                        <a:latin typeface="Arial Narrow" panose="020B0606020202030204" pitchFamily="34" charset="0"/>
                      </a:endParaRPr>
                    </a:p>
                  </a:txBody>
                  <a:tcPr/>
                </a:tc>
                <a:extLst>
                  <a:ext uri="{0D108BD9-81ED-4DB2-BD59-A6C34878D82A}">
                    <a16:rowId xmlns:a16="http://schemas.microsoft.com/office/drawing/2014/main" val="3735592000"/>
                  </a:ext>
                </a:extLst>
              </a:tr>
              <a:tr h="3916461">
                <a:tc>
                  <a:txBody>
                    <a:bodyPr/>
                    <a:lstStyle/>
                    <a:p>
                      <a:endParaRPr lang="it-IT" dirty="0"/>
                    </a:p>
                  </a:txBody>
                  <a:tcPr>
                    <a:solidFill>
                      <a:srgbClr val="00B050"/>
                    </a:solidFill>
                  </a:tcPr>
                </a:tc>
                <a:tc>
                  <a:txBody>
                    <a:bodyPr/>
                    <a:lstStyle/>
                    <a:p>
                      <a:r>
                        <a:rPr lang="it-IT" sz="1400" dirty="0">
                          <a:latin typeface="Arial Narrow" panose="020B0606020202030204" pitchFamily="34" charset="0"/>
                        </a:rPr>
                        <a:t>Anche i </a:t>
                      </a:r>
                      <a:r>
                        <a:rPr lang="it-IT" sz="1400" u="sng" dirty="0">
                          <a:latin typeface="Arial Narrow" panose="020B0606020202030204" pitchFamily="34" charset="0"/>
                        </a:rPr>
                        <a:t>revisori legali </a:t>
                      </a:r>
                      <a:r>
                        <a:rPr lang="it-IT" sz="1400" dirty="0">
                          <a:latin typeface="Arial Narrow" panose="020B0606020202030204" pitchFamily="34" charset="0"/>
                        </a:rPr>
                        <a:t>dell’impresa partecipante ad una gara di appalto rientrano tra i soggetti, indicati dal terzo comma dell’art. 80 del d.lgs. n. 50/2016, le cui condanne per i reati espressamente indicati dalla stessa norma debbono portare all’esclusione dell’impresa concorrente, atteso che tale dichiarazione deve essere resa con riferimento a tutti i soggetti dotati di poteri di direzione o di vigilanza o muniti di poteri di rappresentanza, di direzione o di controllo.</a:t>
                      </a:r>
                    </a:p>
                    <a:p>
                      <a:r>
                        <a:rPr lang="it-IT" sz="1400" dirty="0">
                          <a:latin typeface="Arial Narrow" panose="020B0606020202030204" pitchFamily="34" charset="0"/>
                        </a:rPr>
                        <a:t>Le condanne che debbono condurre all’esclusione dell’operatore economico ai sensi dell’art. 80, comma 5, lettera c) del d.lgs. n. 50/2016 non sono solo quelle riportate dall’impresa, quale soggetto giuridico autonomo e ma anche quelle riportate dal singolo amministratore o soggetto dotato di potere di indirizzo o di controllo sull’impresa stessa. Infatti, una lettura dell’art. 80 cit., coerente con la disciplina comunitaria e con i principi fondamentali della materia già elaborati in vigenza della precedente normativa, non può che condurre a un’interpretazione estensiva, nel senso che l’esclusione può essere disposta dalla stazione appaltante anche nel caso in cui la sentenza di condanna ritenuta rilevante sia relativa ad uno dei reati indicati dalla suddetta norma </a:t>
                      </a:r>
                    </a:p>
                    <a:p>
                      <a:r>
                        <a:rPr lang="it-IT" sz="1400" dirty="0">
                          <a:latin typeface="Arial Narrow" panose="020B0606020202030204" pitchFamily="34" charset="0"/>
                        </a:rPr>
                        <a:t>(nella specie si trattava del reato di bancarotta fraudolenta) e anche se essa riguardi non l’impresa in sé, ma uno dei soggetti di cui al comma 3 dell’art. 80 del d.lgs. n. 50/2016)</a:t>
                      </a:r>
                    </a:p>
                    <a:p>
                      <a:endParaRPr lang="it-IT" sz="1400" dirty="0">
                        <a:latin typeface="Arial Narrow" panose="020B0606020202030204" pitchFamily="34" charset="0"/>
                      </a:endParaRPr>
                    </a:p>
                    <a:p>
                      <a:r>
                        <a:rPr lang="it-IT" sz="1400" dirty="0">
                          <a:latin typeface="Arial Narrow" panose="020B0606020202030204" pitchFamily="34" charset="0"/>
                        </a:rPr>
                        <a:t>TAR Lombardia-Brescia, 26.02.2018, n. 218</a:t>
                      </a:r>
                    </a:p>
                    <a:p>
                      <a:endParaRPr lang="it-IT" sz="1400" dirty="0">
                        <a:latin typeface="Arial Narrow" panose="020B0606020202030204" pitchFamily="34" charset="0"/>
                      </a:endParaRPr>
                    </a:p>
                    <a:p>
                      <a:r>
                        <a:rPr lang="it-IT" sz="1400" dirty="0">
                          <a:latin typeface="Arial Narrow" panose="020B0606020202030204" pitchFamily="34" charset="0"/>
                        </a:rPr>
                        <a:t>(v. Comunicato Presidente ANAC 26.10.2016 e 8.11.2017)</a:t>
                      </a:r>
                    </a:p>
                  </a:txBody>
                  <a:tcPr/>
                </a:tc>
                <a:extLst>
                  <a:ext uri="{0D108BD9-81ED-4DB2-BD59-A6C34878D82A}">
                    <a16:rowId xmlns:a16="http://schemas.microsoft.com/office/drawing/2014/main" val="1581752180"/>
                  </a:ext>
                </a:extLst>
              </a:tr>
            </a:tbl>
          </a:graphicData>
        </a:graphic>
      </p:graphicFrame>
    </p:spTree>
    <p:extLst>
      <p:ext uri="{BB962C8B-B14F-4D97-AF65-F5344CB8AC3E}">
        <p14:creationId xmlns:p14="http://schemas.microsoft.com/office/powerpoint/2010/main" val="2901232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4D6E03A-A56D-4137-84F3-44201CF7649A}"/>
              </a:ext>
            </a:extLst>
          </p:cNvPr>
          <p:cNvSpPr>
            <a:spLocks noGrp="1"/>
          </p:cNvSpPr>
          <p:nvPr>
            <p:ph type="title"/>
          </p:nvPr>
        </p:nvSpPr>
        <p:spPr>
          <a:xfrm>
            <a:off x="1097280" y="286604"/>
            <a:ext cx="10058400" cy="45719"/>
          </a:xfrm>
        </p:spPr>
        <p:txBody>
          <a:bodyPr>
            <a:normAutofit fontScale="90000"/>
          </a:bodyPr>
          <a:lstStyle/>
          <a:p>
            <a:pPr algn="ctr"/>
            <a:r>
              <a:rPr lang="it-IT" sz="2400" dirty="0">
                <a:latin typeface="Arial Narrow" panose="020B0606020202030204" pitchFamily="34" charset="0"/>
              </a:rPr>
              <a:t>Titolo</a:t>
            </a:r>
          </a:p>
        </p:txBody>
      </p:sp>
      <p:graphicFrame>
        <p:nvGraphicFramePr>
          <p:cNvPr id="4" name="Segnaposto contenuto 3">
            <a:extLst>
              <a:ext uri="{FF2B5EF4-FFF2-40B4-BE49-F238E27FC236}">
                <a16:creationId xmlns:a16="http://schemas.microsoft.com/office/drawing/2014/main" id="{B28695CA-BE04-4104-85D3-E47165A611B1}"/>
              </a:ext>
            </a:extLst>
          </p:cNvPr>
          <p:cNvGraphicFramePr>
            <a:graphicFrameLocks noGrp="1"/>
          </p:cNvGraphicFramePr>
          <p:nvPr>
            <p:ph idx="1"/>
            <p:extLst>
              <p:ext uri="{D42A27DB-BD31-4B8C-83A1-F6EECF244321}">
                <p14:modId xmlns:p14="http://schemas.microsoft.com/office/powerpoint/2010/main" val="1754743405"/>
              </p:ext>
            </p:extLst>
          </p:nvPr>
        </p:nvGraphicFramePr>
        <p:xfrm>
          <a:off x="1096963" y="179107"/>
          <a:ext cx="10058400" cy="6558544"/>
        </p:xfrm>
        <a:graphic>
          <a:graphicData uri="http://schemas.openxmlformats.org/drawingml/2006/table">
            <a:tbl>
              <a:tblPr firstRow="1" bandRow="1">
                <a:tableStyleId>{5C22544A-7EE6-4342-B048-85BDC9FD1C3A}</a:tableStyleId>
              </a:tblPr>
              <a:tblGrid>
                <a:gridCol w="1042922">
                  <a:extLst>
                    <a:ext uri="{9D8B030D-6E8A-4147-A177-3AD203B41FA5}">
                      <a16:colId xmlns:a16="http://schemas.microsoft.com/office/drawing/2014/main" val="344136868"/>
                    </a:ext>
                  </a:extLst>
                </a:gridCol>
                <a:gridCol w="9015478">
                  <a:extLst>
                    <a:ext uri="{9D8B030D-6E8A-4147-A177-3AD203B41FA5}">
                      <a16:colId xmlns:a16="http://schemas.microsoft.com/office/drawing/2014/main" val="4241447948"/>
                    </a:ext>
                  </a:extLst>
                </a:gridCol>
              </a:tblGrid>
              <a:tr h="1041664">
                <a:tc gridSpan="2">
                  <a:txBody>
                    <a:bodyPr/>
                    <a:lstStyle/>
                    <a:p>
                      <a:pPr algn="ctr"/>
                      <a:endParaRPr lang="it-IT" dirty="0">
                        <a:latin typeface="Arial Narrow" panose="020B0606020202030204" pitchFamily="34" charset="0"/>
                      </a:endParaRPr>
                    </a:p>
                    <a:p>
                      <a:pPr algn="ctr"/>
                      <a:r>
                        <a:rPr lang="it-IT" dirty="0">
                          <a:latin typeface="Arial Narrow" panose="020B0606020202030204" pitchFamily="34" charset="0"/>
                        </a:rPr>
                        <a:t>L’obbligo dichiarativo di cui all’art. 80, co. 5, d.lgs. n. 50/2016</a:t>
                      </a:r>
                    </a:p>
                    <a:p>
                      <a:pPr algn="ctr"/>
                      <a:r>
                        <a:rPr lang="it-IT" dirty="0">
                          <a:latin typeface="Arial Narrow" panose="020B0606020202030204" pitchFamily="34" charset="0"/>
                        </a:rPr>
                        <a:t>include anche precedenti provvedimenti di esclusione da precedenti gare?</a:t>
                      </a:r>
                    </a:p>
                  </a:txBody>
                  <a:tcPr/>
                </a:tc>
                <a:tc hMerge="1">
                  <a:txBody>
                    <a:bodyPr/>
                    <a:lstStyle/>
                    <a:p>
                      <a:endParaRPr lang="it-IT" dirty="0"/>
                    </a:p>
                  </a:txBody>
                  <a:tcPr/>
                </a:tc>
                <a:extLst>
                  <a:ext uri="{0D108BD9-81ED-4DB2-BD59-A6C34878D82A}">
                    <a16:rowId xmlns:a16="http://schemas.microsoft.com/office/drawing/2014/main" val="2324827303"/>
                  </a:ext>
                </a:extLst>
              </a:tr>
              <a:tr h="1818656">
                <a:tc>
                  <a:txBody>
                    <a:bodyPr/>
                    <a:lstStyle/>
                    <a:p>
                      <a:endParaRPr lang="it-IT" dirty="0"/>
                    </a:p>
                  </a:txBody>
                  <a:tcPr>
                    <a:solidFill>
                      <a:srgbClr val="FFC000"/>
                    </a:solidFill>
                  </a:tcPr>
                </a:tc>
                <a:tc>
                  <a:txBody>
                    <a:bodyPr/>
                    <a:lstStyle/>
                    <a:p>
                      <a:r>
                        <a:rPr lang="it-IT" sz="1400" dirty="0">
                          <a:latin typeface="Arial Narrow" panose="020B0606020202030204" pitchFamily="34" charset="0"/>
                        </a:rPr>
                        <a:t>È «maggiormente aderente al principio di tassatività delle cause di esclusione nonché alla natura della norma di stretta interpretazione che va annessa all’art. 80, co. 5, lett. c), del d.lgs. N. 50 del 2016, una lettura che escluda dal novero delle vicende soggette all’obbligo di dichiarazione gli episodi di esclusione del concorrente da precedenti gare d’appalto, non intravvedendosi in un provvedimento di esclusione indizi di grave illecito professionale ascrivibile al partecipante alla selezione, </a:t>
                      </a:r>
                      <a:r>
                        <a:rPr lang="it-IT" sz="1400" u="sng" dirty="0">
                          <a:latin typeface="Arial Narrow" panose="020B0606020202030204" pitchFamily="34" charset="0"/>
                        </a:rPr>
                        <a:t>a meno che </a:t>
                      </a:r>
                      <a:r>
                        <a:rPr lang="it-IT" sz="1400" dirty="0">
                          <a:latin typeface="Arial Narrow" panose="020B0606020202030204" pitchFamily="34" charset="0"/>
                        </a:rPr>
                        <a:t>ovviamente non emerga la causa di esclusione prevista dal punto f-ter) concernente l’operatore economico iscritto nel casellario informatico tenuto dall’Osservatorio dell’ANAC per aver presentato false dichiarazioni o falsa documentazione nelle procedure di gara e negli affidamenti di subappalti!»</a:t>
                      </a:r>
                    </a:p>
                    <a:p>
                      <a:endParaRPr lang="it-IT" sz="1400" dirty="0">
                        <a:latin typeface="Arial Narrow" panose="020B0606020202030204" pitchFamily="34" charset="0"/>
                      </a:endParaRPr>
                    </a:p>
                    <a:p>
                      <a:r>
                        <a:rPr lang="it-IT" sz="1400" dirty="0">
                          <a:latin typeface="Arial Narrow" panose="020B0606020202030204" pitchFamily="34" charset="0"/>
                        </a:rPr>
                        <a:t>(TAR Campania-Napoli, sez. III, 6.04.2018, n. 2248)</a:t>
                      </a:r>
                    </a:p>
                    <a:p>
                      <a:endParaRPr lang="it-IT" sz="1400" dirty="0">
                        <a:latin typeface="Arial Narrow" panose="020B0606020202030204" pitchFamily="34" charset="0"/>
                      </a:endParaRPr>
                    </a:p>
                  </a:txBody>
                  <a:tcPr/>
                </a:tc>
                <a:extLst>
                  <a:ext uri="{0D108BD9-81ED-4DB2-BD59-A6C34878D82A}">
                    <a16:rowId xmlns:a16="http://schemas.microsoft.com/office/drawing/2014/main" val="3735592000"/>
                  </a:ext>
                </a:extLst>
              </a:tr>
              <a:tr h="3241802">
                <a:tc>
                  <a:txBody>
                    <a:bodyPr/>
                    <a:lstStyle/>
                    <a:p>
                      <a:endParaRPr lang="it-IT" dirty="0"/>
                    </a:p>
                  </a:txBody>
                  <a:tcPr>
                    <a:solidFill>
                      <a:srgbClr val="00B050"/>
                    </a:solidFill>
                  </a:tcPr>
                </a:tc>
                <a:tc>
                  <a:txBody>
                    <a:bodyPr/>
                    <a:lstStyle/>
                    <a:p>
                      <a:r>
                        <a:rPr lang="it-IT" sz="1400" dirty="0">
                          <a:latin typeface="Arial Narrow" panose="020B0606020202030204" pitchFamily="34" charset="0"/>
                        </a:rPr>
                        <a:t>«La circostanza che il citato art. 80 stabilisce che la stazione appaltante accerti “con adeguati mezzi” che l’operatore economico si è reso colpevole di gravi illeciti nell’esercizio dell’attività professionale implica l’obbligo di dichiarazione da parte dell’impresa partecipante degli errori commessi nell’esercizio della pregressa attività.</a:t>
                      </a:r>
                    </a:p>
                    <a:p>
                      <a:r>
                        <a:rPr lang="it-IT" sz="1400" dirty="0">
                          <a:latin typeface="Arial Narrow" panose="020B0606020202030204" pitchFamily="34" charset="0"/>
                        </a:rPr>
                        <a:t>Corollario di tale prospettazione è la regola secondo la quale la gravità dell’evento è valutata dall’amministrazione procedente e, pertanto, </a:t>
                      </a:r>
                      <a:r>
                        <a:rPr lang="it-IT" sz="1400" u="sng" dirty="0">
                          <a:latin typeface="Arial Narrow" panose="020B0606020202030204" pitchFamily="34" charset="0"/>
                        </a:rPr>
                        <a:t>l’operatore economico è tenuto a dichiarare tutte le circostanze e informazioni suscettibili di incidere sulla gara</a:t>
                      </a:r>
                      <a:r>
                        <a:rPr lang="it-IT" sz="1400" dirty="0">
                          <a:latin typeface="Arial Narrow" panose="020B0606020202030204" pitchFamily="34" charset="0"/>
                        </a:rPr>
                        <a:t>.</a:t>
                      </a:r>
                    </a:p>
                    <a:p>
                      <a:r>
                        <a:rPr lang="it-IT" sz="1400" dirty="0">
                          <a:latin typeface="Arial Narrow" panose="020B0606020202030204" pitchFamily="34" charset="0"/>
                        </a:rPr>
                        <a:t>Peraltro, a differenza di quanto avveniva sotto il codice previgente, attualmente l’art. 80, comma 5 lett. c), del D.lgs. n. 50 del 2016 tipizza le fattispecie rilevanti e attribuisce un filtro sugli episodi di “grave illecito professionale” all’impresa partecipante, la quale, a maggior ragione, è tenuta a portare a conoscenza della stazione appaltante ogni episodio che possa “influenzare le decisioni sull'esclusione, la selezione o l'aggiudicazione” ovvero a non omettere “le informazioni dovute ai fini del corretto svolgimento della procedura di selezione”.</a:t>
                      </a:r>
                    </a:p>
                    <a:p>
                      <a:endParaRPr lang="it-IT" sz="1400" dirty="0">
                        <a:latin typeface="Arial Narrow" panose="020B0606020202030204" pitchFamily="34" charset="0"/>
                      </a:endParaRPr>
                    </a:p>
                    <a:p>
                      <a:r>
                        <a:rPr lang="it-IT" sz="1400" dirty="0">
                          <a:latin typeface="Arial Narrow" panose="020B0606020202030204" pitchFamily="34" charset="0"/>
                        </a:rPr>
                        <a:t>(Nel caso di specie ciò che rileva ai fini della decisione è l’omessa dichiarazione da parte della società </a:t>
                      </a:r>
                      <a:r>
                        <a:rPr lang="it-IT" sz="1400" dirty="0" err="1">
                          <a:latin typeface="Arial Narrow" panose="020B0606020202030204" pitchFamily="34" charset="0"/>
                        </a:rPr>
                        <a:t>controinteressata</a:t>
                      </a:r>
                      <a:r>
                        <a:rPr lang="it-IT" sz="1400" dirty="0">
                          <a:latin typeface="Arial Narrow" panose="020B0606020202030204" pitchFamily="34" charset="0"/>
                        </a:rPr>
                        <a:t> della precedente esclusione da analoga gara, basata su un’asserita falsa attestazione della regolarità tributaria).</a:t>
                      </a:r>
                    </a:p>
                    <a:p>
                      <a:endParaRPr lang="it-IT" sz="1400" dirty="0">
                        <a:latin typeface="Arial Narrow" panose="020B0606020202030204" pitchFamily="34" charset="0"/>
                      </a:endParaRPr>
                    </a:p>
                    <a:p>
                      <a:r>
                        <a:rPr lang="it-IT" sz="1400" dirty="0">
                          <a:latin typeface="Arial Narrow" panose="020B0606020202030204" pitchFamily="34" charset="0"/>
                        </a:rPr>
                        <a:t>(TAR Campania-Napoli, sez. VII, 14.02.2017, n. 902, </a:t>
                      </a:r>
                      <a:r>
                        <a:rPr lang="it-IT" sz="1400" u="sng" dirty="0">
                          <a:latin typeface="Arial Narrow" panose="020B0606020202030204" pitchFamily="34" charset="0"/>
                        </a:rPr>
                        <a:t>sospesa</a:t>
                      </a:r>
                      <a:r>
                        <a:rPr lang="it-IT" sz="1400" dirty="0">
                          <a:latin typeface="Arial Narrow" panose="020B0606020202030204" pitchFamily="34" charset="0"/>
                        </a:rPr>
                        <a:t> da </a:t>
                      </a:r>
                      <a:r>
                        <a:rPr lang="it-IT" sz="1400" dirty="0" err="1">
                          <a:latin typeface="Arial Narrow" panose="020B0606020202030204" pitchFamily="34" charset="0"/>
                        </a:rPr>
                        <a:t>C.d.S</a:t>
                      </a:r>
                      <a:r>
                        <a:rPr lang="it-IT" sz="1400" dirty="0">
                          <a:latin typeface="Arial Narrow" panose="020B0606020202030204" pitchFamily="34" charset="0"/>
                        </a:rPr>
                        <a:t>., sez. V, 13.04.2017, n. 1565)</a:t>
                      </a:r>
                    </a:p>
                    <a:p>
                      <a:endParaRPr lang="it-IT" sz="1400" dirty="0">
                        <a:latin typeface="Arial Narrow" panose="020B0606020202030204" pitchFamily="34" charset="0"/>
                      </a:endParaRPr>
                    </a:p>
                  </a:txBody>
                  <a:tcPr/>
                </a:tc>
                <a:extLst>
                  <a:ext uri="{0D108BD9-81ED-4DB2-BD59-A6C34878D82A}">
                    <a16:rowId xmlns:a16="http://schemas.microsoft.com/office/drawing/2014/main" val="1581752180"/>
                  </a:ext>
                </a:extLst>
              </a:tr>
            </a:tbl>
          </a:graphicData>
        </a:graphic>
      </p:graphicFrame>
    </p:spTree>
    <p:extLst>
      <p:ext uri="{BB962C8B-B14F-4D97-AF65-F5344CB8AC3E}">
        <p14:creationId xmlns:p14="http://schemas.microsoft.com/office/powerpoint/2010/main" val="60831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4D6E03A-A56D-4137-84F3-44201CF7649A}"/>
              </a:ext>
            </a:extLst>
          </p:cNvPr>
          <p:cNvSpPr>
            <a:spLocks noGrp="1"/>
          </p:cNvSpPr>
          <p:nvPr>
            <p:ph type="title"/>
          </p:nvPr>
        </p:nvSpPr>
        <p:spPr>
          <a:xfrm>
            <a:off x="1097280" y="286604"/>
            <a:ext cx="10058400" cy="45719"/>
          </a:xfrm>
        </p:spPr>
        <p:txBody>
          <a:bodyPr>
            <a:normAutofit fontScale="90000"/>
          </a:bodyPr>
          <a:lstStyle/>
          <a:p>
            <a:pPr algn="ctr"/>
            <a:r>
              <a:rPr lang="it-IT" sz="2400" dirty="0">
                <a:latin typeface="Arial Narrow" panose="020B0606020202030204" pitchFamily="34" charset="0"/>
              </a:rPr>
              <a:t>Titolo</a:t>
            </a:r>
          </a:p>
        </p:txBody>
      </p:sp>
      <p:graphicFrame>
        <p:nvGraphicFramePr>
          <p:cNvPr id="4" name="Segnaposto contenuto 3">
            <a:extLst>
              <a:ext uri="{FF2B5EF4-FFF2-40B4-BE49-F238E27FC236}">
                <a16:creationId xmlns:a16="http://schemas.microsoft.com/office/drawing/2014/main" id="{B28695CA-BE04-4104-85D3-E47165A611B1}"/>
              </a:ext>
            </a:extLst>
          </p:cNvPr>
          <p:cNvGraphicFramePr>
            <a:graphicFrameLocks noGrp="1"/>
          </p:cNvGraphicFramePr>
          <p:nvPr>
            <p:ph idx="1"/>
            <p:extLst>
              <p:ext uri="{D42A27DB-BD31-4B8C-83A1-F6EECF244321}">
                <p14:modId xmlns:p14="http://schemas.microsoft.com/office/powerpoint/2010/main" val="338436411"/>
              </p:ext>
            </p:extLst>
          </p:nvPr>
        </p:nvGraphicFramePr>
        <p:xfrm>
          <a:off x="1096963" y="179109"/>
          <a:ext cx="10058400" cy="6431934"/>
        </p:xfrm>
        <a:graphic>
          <a:graphicData uri="http://schemas.openxmlformats.org/drawingml/2006/table">
            <a:tbl>
              <a:tblPr firstRow="1" bandRow="1">
                <a:tableStyleId>{5C22544A-7EE6-4342-B048-85BDC9FD1C3A}</a:tableStyleId>
              </a:tblPr>
              <a:tblGrid>
                <a:gridCol w="1042922">
                  <a:extLst>
                    <a:ext uri="{9D8B030D-6E8A-4147-A177-3AD203B41FA5}">
                      <a16:colId xmlns:a16="http://schemas.microsoft.com/office/drawing/2014/main" val="344136868"/>
                    </a:ext>
                  </a:extLst>
                </a:gridCol>
                <a:gridCol w="9015478">
                  <a:extLst>
                    <a:ext uri="{9D8B030D-6E8A-4147-A177-3AD203B41FA5}">
                      <a16:colId xmlns:a16="http://schemas.microsoft.com/office/drawing/2014/main" val="4241447948"/>
                    </a:ext>
                  </a:extLst>
                </a:gridCol>
              </a:tblGrid>
              <a:tr h="781221">
                <a:tc gridSpan="2">
                  <a:txBody>
                    <a:bodyPr/>
                    <a:lstStyle/>
                    <a:p>
                      <a:pPr algn="ctr"/>
                      <a:r>
                        <a:rPr lang="it-IT" dirty="0">
                          <a:latin typeface="Arial Narrow" panose="020B0606020202030204" pitchFamily="34" charset="0"/>
                        </a:rPr>
                        <a:t>L’obbligo dichiarativo di cui all’art. 80, co. 5, d.lgs. n. 50/2016</a:t>
                      </a:r>
                    </a:p>
                    <a:p>
                      <a:pPr algn="ctr"/>
                      <a:r>
                        <a:rPr lang="it-IT" dirty="0">
                          <a:latin typeface="Arial Narrow" panose="020B0606020202030204" pitchFamily="34" charset="0"/>
                        </a:rPr>
                        <a:t>include anche precedenti provvedimenti di revoca della gara?</a:t>
                      </a:r>
                    </a:p>
                  </a:txBody>
                  <a:tcPr/>
                </a:tc>
                <a:tc hMerge="1">
                  <a:txBody>
                    <a:bodyPr/>
                    <a:lstStyle/>
                    <a:p>
                      <a:endParaRPr lang="it-IT" dirty="0"/>
                    </a:p>
                  </a:txBody>
                  <a:tcPr/>
                </a:tc>
                <a:extLst>
                  <a:ext uri="{0D108BD9-81ED-4DB2-BD59-A6C34878D82A}">
                    <a16:rowId xmlns:a16="http://schemas.microsoft.com/office/drawing/2014/main" val="2324827303"/>
                  </a:ext>
                </a:extLst>
              </a:tr>
              <a:tr h="4059913">
                <a:tc>
                  <a:txBody>
                    <a:bodyPr/>
                    <a:lstStyle/>
                    <a:p>
                      <a:endParaRPr lang="it-IT" dirty="0"/>
                    </a:p>
                  </a:txBody>
                  <a:tcPr>
                    <a:solidFill>
                      <a:srgbClr val="FF0000"/>
                    </a:solidFill>
                  </a:tcPr>
                </a:tc>
                <a:tc>
                  <a:txBody>
                    <a:bodyPr/>
                    <a:lstStyle/>
                    <a:p>
                      <a:r>
                        <a:rPr lang="it-IT" sz="1400" dirty="0">
                          <a:latin typeface="Arial Narrow" panose="020B0606020202030204" pitchFamily="34" charset="0"/>
                        </a:rPr>
                        <a:t>«</a:t>
                      </a:r>
                      <a:r>
                        <a:rPr lang="it-IT" sz="1400" b="0" u="sng" dirty="0">
                          <a:latin typeface="Arial Narrow" panose="020B0606020202030204" pitchFamily="34" charset="0"/>
                        </a:rPr>
                        <a:t>l’onere dichiarativo posto in capo all’operatore economico attiene esclusivamente a carenze verificatesi nella fase di esecuzione del contratto, non anche nella fase precedente alla stipula del contratto</a:t>
                      </a:r>
                      <a:r>
                        <a:rPr lang="it-IT" sz="1400" dirty="0">
                          <a:latin typeface="Arial Narrow" panose="020B0606020202030204" pitchFamily="34" charset="0"/>
                        </a:rPr>
                        <a:t>. Qualora le carenze (anche solo ipotetiche) si siano verificate nella fase di esecuzione di un contratto di appalto o di concessione è richiesto all’operatore economico, sulla base dei principi di correttezza e buona fede, che ormai informano pienamente il rapporto p.a. – privato già nella fase dell’evidenza pubblica, di fornire tutte le informazioni rilevanti con la maggiore ampiezza e chiarezza possibile. Non può, invece, l’operatore economico arbitrariamente scegliere quali fatti dichiarare, perché il giudizio sulla gravità o meno degli stessi spetta, comunque, alla stazione appaltante; tale onere dichiarativo, però, non può che attenere a vicende verificatesi nella fase di esecuzione dell’appalto o della concessione.</a:t>
                      </a:r>
                    </a:p>
                    <a:p>
                      <a:r>
                        <a:rPr lang="it-IT" sz="1400" dirty="0">
                          <a:latin typeface="Arial Narrow" panose="020B0606020202030204" pitchFamily="34" charset="0"/>
                        </a:rPr>
                        <a:t>Non è, invece, tenuto l’operatore economico a denunciare, ad esempio, intervenute revoche di precedenti gare che, come tali, possono ammettersi solo fino alla stipula del contratto. Tali ipotesi non sarebbero mai idonee a integrare la causa di esclusione prevista dall’art. 80, comma 5, lett. c) e, quindi, non sorgono, di conseguenza, neanche quegli oneri informativi richiamati nell’ultima parte della norma. Se, infatti, l’eventuale revoca di una gara non può essere valorizzata dalla stazione appaltante ai fini dell’esclusione dalla gara dell’operatore economico è inutile palesarla alla stazione appaltante che, comunque, non potrebbe per tale omissione escludere l’impresa. Tanto emerge dal correlato principio di tipicità della cause di esclusione, previsto dall’art. 83, comma 8 (che riprende, sia pur non in maniera identica, l’abrogato art. 46, comma 1 bis, d.lgs. 163/2006). Né l’omissione di una pregressa revoca della gara può rientrare, più in generale, nelle informazioni che andavano fornite “ai fini del corretto svolgimento della gara”. Tra queste rientrano quelle che sono utili per consentire che la gara segua il suo naturale corso nel rispetto dei principi di concorrenza, parità della armi e </a:t>
                      </a:r>
                      <a:r>
                        <a:rPr lang="it-IT" sz="1400" dirty="0" err="1">
                          <a:latin typeface="Arial Narrow" panose="020B0606020202030204" pitchFamily="34" charset="0"/>
                        </a:rPr>
                        <a:t>favor</a:t>
                      </a:r>
                      <a:r>
                        <a:rPr lang="it-IT" sz="1400" dirty="0">
                          <a:latin typeface="Arial Narrow" panose="020B0606020202030204" pitchFamily="34" charset="0"/>
                        </a:rPr>
                        <a:t> </a:t>
                      </a:r>
                      <a:r>
                        <a:rPr lang="it-IT" sz="1400" dirty="0" err="1">
                          <a:latin typeface="Arial Narrow" panose="020B0606020202030204" pitchFamily="34" charset="0"/>
                        </a:rPr>
                        <a:t>partecipationis</a:t>
                      </a:r>
                      <a:r>
                        <a:rPr lang="it-IT" sz="1400" dirty="0">
                          <a:latin typeface="Arial Narrow" panose="020B0606020202030204" pitchFamily="34" charset="0"/>
                        </a:rPr>
                        <a:t>. In quest’ottica non rilevano le informazioni di cui si discute. </a:t>
                      </a:r>
                    </a:p>
                    <a:p>
                      <a:endParaRPr lang="it-IT" sz="1400" dirty="0">
                        <a:latin typeface="Arial Narrow" panose="020B0606020202030204" pitchFamily="34" charset="0"/>
                      </a:endParaRPr>
                    </a:p>
                    <a:p>
                      <a:r>
                        <a:rPr lang="it-IT" sz="1400" dirty="0">
                          <a:latin typeface="Arial Narrow" panose="020B0606020202030204" pitchFamily="34" charset="0"/>
                        </a:rPr>
                        <a:t>(TAR Campania-Salerno, sez. I, 28.03. 2018, n. 466)</a:t>
                      </a:r>
                    </a:p>
                  </a:txBody>
                  <a:tcPr/>
                </a:tc>
                <a:extLst>
                  <a:ext uri="{0D108BD9-81ED-4DB2-BD59-A6C34878D82A}">
                    <a16:rowId xmlns:a16="http://schemas.microsoft.com/office/drawing/2014/main" val="3735592000"/>
                  </a:ext>
                </a:extLst>
              </a:tr>
              <a:tr h="1505433">
                <a:tc>
                  <a:txBody>
                    <a:bodyPr/>
                    <a:lstStyle/>
                    <a:p>
                      <a:endParaRPr lang="it-IT" dirty="0"/>
                    </a:p>
                  </a:txBody>
                  <a:tcPr>
                    <a:solidFill>
                      <a:srgbClr val="00B050"/>
                    </a:solidFill>
                  </a:tcPr>
                </a:tc>
                <a:tc>
                  <a:txBody>
                    <a:bodyPr/>
                    <a:lstStyle/>
                    <a:p>
                      <a:r>
                        <a:rPr lang="it-IT" sz="1400" dirty="0">
                          <a:latin typeface="Arial Narrow" panose="020B0606020202030204" pitchFamily="34" charset="0"/>
                        </a:rPr>
                        <a:t>Parla di «</a:t>
                      </a:r>
                      <a:r>
                        <a:rPr lang="it-IT" sz="1400" u="sng" dirty="0">
                          <a:latin typeface="Arial Narrow" panose="020B0606020202030204" pitchFamily="34" charset="0"/>
                        </a:rPr>
                        <a:t>obbligo della onnicomprensività della dichiarazione</a:t>
                      </a:r>
                      <a:r>
                        <a:rPr lang="it-IT" sz="1400" dirty="0">
                          <a:latin typeface="Arial Narrow" panose="020B0606020202030204" pitchFamily="34" charset="0"/>
                        </a:rPr>
                        <a:t>»,  così da «permettere alla Stazione appaltante di espletare con piena cognizione di causa le valutazioni di sua competenza»</a:t>
                      </a:r>
                    </a:p>
                    <a:p>
                      <a:r>
                        <a:rPr lang="it-IT" sz="1400" dirty="0">
                          <a:latin typeface="Arial Narrow" panose="020B0606020202030204" pitchFamily="34" charset="0"/>
                        </a:rPr>
                        <a:t>(NON si riferisce alle revoche!)</a:t>
                      </a:r>
                    </a:p>
                    <a:p>
                      <a:endParaRPr lang="it-IT" sz="1400" dirty="0">
                        <a:latin typeface="Arial Narrow" panose="020B0606020202030204" pitchFamily="34" charset="0"/>
                      </a:endParaRPr>
                    </a:p>
                    <a:p>
                      <a:r>
                        <a:rPr lang="it-IT" sz="1400" dirty="0">
                          <a:latin typeface="Arial Narrow" panose="020B0606020202030204" pitchFamily="34" charset="0"/>
                        </a:rPr>
                        <a:t>(TAR Veneto, sez. III, 16.02.2017, n. 171)</a:t>
                      </a:r>
                    </a:p>
                    <a:p>
                      <a:endParaRPr lang="it-IT" sz="1400" dirty="0">
                        <a:latin typeface="Arial Narrow" panose="020B0606020202030204" pitchFamily="34" charset="0"/>
                      </a:endParaRPr>
                    </a:p>
                  </a:txBody>
                  <a:tcPr/>
                </a:tc>
                <a:extLst>
                  <a:ext uri="{0D108BD9-81ED-4DB2-BD59-A6C34878D82A}">
                    <a16:rowId xmlns:a16="http://schemas.microsoft.com/office/drawing/2014/main" val="1581752180"/>
                  </a:ext>
                </a:extLst>
              </a:tr>
            </a:tbl>
          </a:graphicData>
        </a:graphic>
      </p:graphicFrame>
    </p:spTree>
    <p:extLst>
      <p:ext uri="{BB962C8B-B14F-4D97-AF65-F5344CB8AC3E}">
        <p14:creationId xmlns:p14="http://schemas.microsoft.com/office/powerpoint/2010/main" val="789599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106CA5C-6AB4-4B6C-9A5E-1E87C689F4A2}"/>
              </a:ext>
            </a:extLst>
          </p:cNvPr>
          <p:cNvSpPr>
            <a:spLocks noGrp="1"/>
          </p:cNvSpPr>
          <p:nvPr>
            <p:ph type="title"/>
          </p:nvPr>
        </p:nvSpPr>
        <p:spPr>
          <a:xfrm>
            <a:off x="838200" y="365125"/>
            <a:ext cx="10515600" cy="390655"/>
          </a:xfrm>
        </p:spPr>
        <p:txBody>
          <a:bodyPr>
            <a:noAutofit/>
          </a:bodyPr>
          <a:lstStyle/>
          <a:p>
            <a:pPr algn="ctr"/>
            <a:r>
              <a:rPr lang="it-IT" sz="2400" b="1" dirty="0">
                <a:latin typeface="Arial Nova" panose="020B0504020202020204" pitchFamily="34" charset="0"/>
              </a:rPr>
              <a:t>Art. 83, co. 5, lett. c), d.lgs. 50/2016</a:t>
            </a:r>
          </a:p>
        </p:txBody>
      </p:sp>
      <p:sp>
        <p:nvSpPr>
          <p:cNvPr id="3" name="Segnaposto contenuto 2">
            <a:extLst>
              <a:ext uri="{FF2B5EF4-FFF2-40B4-BE49-F238E27FC236}">
                <a16:creationId xmlns:a16="http://schemas.microsoft.com/office/drawing/2014/main" id="{ECB20167-DFF0-4DF3-A1A0-9ECB9FABA5B9}"/>
              </a:ext>
            </a:extLst>
          </p:cNvPr>
          <p:cNvSpPr>
            <a:spLocks noGrp="1"/>
          </p:cNvSpPr>
          <p:nvPr>
            <p:ph idx="1"/>
          </p:nvPr>
        </p:nvSpPr>
        <p:spPr>
          <a:xfrm>
            <a:off x="838200" y="1129004"/>
            <a:ext cx="10515600" cy="5047959"/>
          </a:xfrm>
        </p:spPr>
        <p:txBody>
          <a:bodyPr>
            <a:normAutofit/>
          </a:bodyPr>
          <a:lstStyle/>
          <a:p>
            <a:pPr marL="0" indent="0">
              <a:buNone/>
            </a:pPr>
            <a:r>
              <a:rPr lang="it-IT" sz="2000" dirty="0">
                <a:latin typeface="Arial Narrow" panose="020B0606020202030204" pitchFamily="34" charset="0"/>
              </a:rPr>
              <a:t> 5. Le stazioni appaltanti escludono dalla partecipazione alla procedura d'appalto un operatore economico in una delle seguenti situazioni, anche riferita a un suo </a:t>
            </a:r>
            <a:r>
              <a:rPr lang="it-IT" sz="2000" u="sng" dirty="0">
                <a:latin typeface="Arial Narrow" panose="020B0606020202030204" pitchFamily="34" charset="0"/>
              </a:rPr>
              <a:t>subappaltatore</a:t>
            </a:r>
            <a:r>
              <a:rPr lang="it-IT" sz="2000" dirty="0">
                <a:latin typeface="Arial Narrow" panose="020B0606020202030204" pitchFamily="34" charset="0"/>
              </a:rPr>
              <a:t> nei casi di cui all'articolo 105, comma 6, qualora: ...</a:t>
            </a:r>
          </a:p>
          <a:p>
            <a:pPr marL="0" indent="0">
              <a:buNone/>
            </a:pPr>
            <a:r>
              <a:rPr lang="it-IT" sz="2000" dirty="0">
                <a:latin typeface="Arial Narrow" panose="020B0606020202030204" pitchFamily="34" charset="0"/>
              </a:rPr>
              <a:t>c) la stazione appaltante dimostri con </a:t>
            </a:r>
            <a:r>
              <a:rPr lang="it-IT" sz="2000" b="1" dirty="0">
                <a:latin typeface="Arial Narrow" panose="020B0606020202030204" pitchFamily="34" charset="0"/>
              </a:rPr>
              <a:t>mezzi adeguati </a:t>
            </a:r>
            <a:r>
              <a:rPr lang="it-IT" sz="2000" dirty="0">
                <a:latin typeface="Arial Narrow" panose="020B0606020202030204" pitchFamily="34" charset="0"/>
              </a:rPr>
              <a:t>che l'operatore economico si è reso colpevole di </a:t>
            </a:r>
            <a:r>
              <a:rPr lang="it-IT" sz="2000" b="1" u="sng" dirty="0">
                <a:latin typeface="Arial Narrow" panose="020B0606020202030204" pitchFamily="34" charset="0"/>
              </a:rPr>
              <a:t>gravi illeciti professionali</a:t>
            </a:r>
            <a:r>
              <a:rPr lang="it-IT" sz="2000" dirty="0">
                <a:latin typeface="Arial Narrow" panose="020B0606020202030204" pitchFamily="34" charset="0"/>
              </a:rPr>
              <a:t>, tali da rendere dubbia la sua </a:t>
            </a:r>
            <a:r>
              <a:rPr lang="it-IT" sz="2000" b="1" dirty="0">
                <a:latin typeface="Arial Narrow" panose="020B0606020202030204" pitchFamily="34" charset="0"/>
              </a:rPr>
              <a:t>integrità</a:t>
            </a:r>
            <a:r>
              <a:rPr lang="it-IT" sz="2000" dirty="0">
                <a:latin typeface="Arial Narrow" panose="020B0606020202030204" pitchFamily="34" charset="0"/>
              </a:rPr>
              <a:t> o </a:t>
            </a:r>
            <a:r>
              <a:rPr lang="it-IT" sz="2000" b="1" dirty="0">
                <a:latin typeface="Arial Narrow" panose="020B0606020202030204" pitchFamily="34" charset="0"/>
              </a:rPr>
              <a:t>affidabilità</a:t>
            </a:r>
            <a:r>
              <a:rPr lang="it-IT" sz="2000" dirty="0">
                <a:latin typeface="Arial Narrow" panose="020B0606020202030204" pitchFamily="34" charset="0"/>
              </a:rPr>
              <a:t>. </a:t>
            </a:r>
          </a:p>
          <a:p>
            <a:pPr marL="0" indent="0">
              <a:buNone/>
            </a:pPr>
            <a:r>
              <a:rPr lang="it-IT" sz="2000" dirty="0">
                <a:solidFill>
                  <a:srgbClr val="FF0000"/>
                </a:solidFill>
                <a:latin typeface="Arial Narrow" panose="020B0606020202030204" pitchFamily="34" charset="0"/>
              </a:rPr>
              <a:t>Tra questi rientrano</a:t>
            </a:r>
            <a:r>
              <a:rPr lang="it-IT" sz="2000" dirty="0">
                <a:latin typeface="Arial Narrow" panose="020B0606020202030204" pitchFamily="34" charset="0"/>
              </a:rPr>
              <a:t>: </a:t>
            </a:r>
          </a:p>
          <a:p>
            <a:pPr marL="0" indent="0">
              <a:buNone/>
            </a:pPr>
            <a:r>
              <a:rPr lang="it-IT" sz="2000" dirty="0">
                <a:latin typeface="Arial Narrow" panose="020B0606020202030204" pitchFamily="34" charset="0"/>
              </a:rPr>
              <a:t>le </a:t>
            </a:r>
            <a:r>
              <a:rPr lang="it-IT" sz="2000" u="sng" dirty="0">
                <a:latin typeface="Arial Narrow" panose="020B0606020202030204" pitchFamily="34" charset="0"/>
              </a:rPr>
              <a:t>significative carenze nell'esecuzione </a:t>
            </a:r>
            <a:r>
              <a:rPr lang="it-IT" sz="2000" dirty="0">
                <a:latin typeface="Arial Narrow" panose="020B0606020202030204" pitchFamily="34" charset="0"/>
              </a:rPr>
              <a:t>di un precedente contratto di appalto o di concessione che ne hanno causato la </a:t>
            </a:r>
            <a:r>
              <a:rPr lang="it-IT" sz="2000" i="1" dirty="0">
                <a:latin typeface="Arial Narrow" panose="020B0606020202030204" pitchFamily="34" charset="0"/>
              </a:rPr>
              <a:t>risoluzione anticipata</a:t>
            </a:r>
            <a:r>
              <a:rPr lang="it-IT" sz="2000" dirty="0">
                <a:latin typeface="Arial Narrow" panose="020B0606020202030204" pitchFamily="34" charset="0"/>
              </a:rPr>
              <a:t>, non contestata in giudizio, ovvero confermata all'esito di un giudizio, ovvero hanno dato luogo ad una </a:t>
            </a:r>
            <a:r>
              <a:rPr lang="it-IT" sz="2000" i="1" dirty="0">
                <a:latin typeface="Arial Narrow" panose="020B0606020202030204" pitchFamily="34" charset="0"/>
              </a:rPr>
              <a:t>condanna al risarcimento del danno</a:t>
            </a:r>
            <a:r>
              <a:rPr lang="it-IT" sz="2000" dirty="0">
                <a:latin typeface="Arial Narrow" panose="020B0606020202030204" pitchFamily="34" charset="0"/>
              </a:rPr>
              <a:t> o ad </a:t>
            </a:r>
            <a:r>
              <a:rPr lang="it-IT" sz="2000" i="1" dirty="0">
                <a:latin typeface="Arial Narrow" panose="020B0606020202030204" pitchFamily="34" charset="0"/>
              </a:rPr>
              <a:t>altre sanzioni</a:t>
            </a:r>
            <a:r>
              <a:rPr lang="it-IT" sz="2000" dirty="0">
                <a:latin typeface="Arial Narrow" panose="020B0606020202030204" pitchFamily="34" charset="0"/>
              </a:rPr>
              <a:t>; </a:t>
            </a:r>
          </a:p>
          <a:p>
            <a:pPr marL="0" indent="0">
              <a:buNone/>
            </a:pPr>
            <a:r>
              <a:rPr lang="it-IT" sz="2000" dirty="0">
                <a:latin typeface="Arial Narrow" panose="020B0606020202030204" pitchFamily="34" charset="0"/>
              </a:rPr>
              <a:t>il </a:t>
            </a:r>
            <a:r>
              <a:rPr lang="it-IT" sz="2000" u="sng" dirty="0">
                <a:latin typeface="Arial Narrow" panose="020B0606020202030204" pitchFamily="34" charset="0"/>
              </a:rPr>
              <a:t>tentativo di influenzare indebitamente il processo decisionale </a:t>
            </a:r>
            <a:r>
              <a:rPr lang="it-IT" sz="2000" dirty="0">
                <a:latin typeface="Arial Narrow" panose="020B0606020202030204" pitchFamily="34" charset="0"/>
              </a:rPr>
              <a:t>della stazione appaltante o di </a:t>
            </a:r>
            <a:r>
              <a:rPr lang="it-IT" sz="2000" u="sng" dirty="0">
                <a:latin typeface="Arial Narrow" panose="020B0606020202030204" pitchFamily="34" charset="0"/>
              </a:rPr>
              <a:t>ottenere informazioni riservate ai fini di proprio vantaggio</a:t>
            </a:r>
            <a:r>
              <a:rPr lang="it-IT" sz="2000" dirty="0">
                <a:latin typeface="Arial Narrow" panose="020B0606020202030204" pitchFamily="34" charset="0"/>
              </a:rPr>
              <a:t>; </a:t>
            </a:r>
          </a:p>
          <a:p>
            <a:pPr marL="0" indent="0">
              <a:buNone/>
            </a:pPr>
            <a:r>
              <a:rPr lang="it-IT" sz="2000" dirty="0">
                <a:latin typeface="Arial Narrow" panose="020B0606020202030204" pitchFamily="34" charset="0"/>
              </a:rPr>
              <a:t>il </a:t>
            </a:r>
            <a:r>
              <a:rPr lang="it-IT" sz="2000" u="sng" dirty="0">
                <a:latin typeface="Arial Narrow" panose="020B0606020202030204" pitchFamily="34" charset="0"/>
              </a:rPr>
              <a:t>fornire, anche per negligenza, informazioni false o fuorvianti suscettibili di influenzare</a:t>
            </a:r>
            <a:r>
              <a:rPr lang="it-IT" sz="2000" dirty="0">
                <a:latin typeface="Arial Narrow" panose="020B0606020202030204" pitchFamily="34" charset="0"/>
              </a:rPr>
              <a:t> le decisioni sull'esclusione, la selezione o l'aggiudicazione </a:t>
            </a:r>
            <a:r>
              <a:rPr lang="it-IT" sz="2000" u="sng" dirty="0">
                <a:latin typeface="Arial Narrow" panose="020B0606020202030204" pitchFamily="34" charset="0"/>
              </a:rPr>
              <a:t>ovvero l'omettere le informazioni dovute</a:t>
            </a:r>
            <a:r>
              <a:rPr lang="it-IT" sz="2000" dirty="0">
                <a:latin typeface="Arial Narrow" panose="020B0606020202030204" pitchFamily="34" charset="0"/>
              </a:rPr>
              <a:t> ai fini del corretto svolgimento della procedura di selezione;</a:t>
            </a:r>
          </a:p>
        </p:txBody>
      </p:sp>
    </p:spTree>
    <p:extLst>
      <p:ext uri="{BB962C8B-B14F-4D97-AF65-F5344CB8AC3E}">
        <p14:creationId xmlns:p14="http://schemas.microsoft.com/office/powerpoint/2010/main" val="11917290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106CA5C-6AB4-4B6C-9A5E-1E87C689F4A2}"/>
              </a:ext>
            </a:extLst>
          </p:cNvPr>
          <p:cNvSpPr>
            <a:spLocks noGrp="1"/>
          </p:cNvSpPr>
          <p:nvPr>
            <p:ph type="title"/>
          </p:nvPr>
        </p:nvSpPr>
        <p:spPr>
          <a:xfrm>
            <a:off x="838200" y="365125"/>
            <a:ext cx="10515600" cy="390655"/>
          </a:xfrm>
        </p:spPr>
        <p:txBody>
          <a:bodyPr>
            <a:noAutofit/>
          </a:bodyPr>
          <a:lstStyle/>
          <a:p>
            <a:pPr algn="ctr"/>
            <a:r>
              <a:rPr lang="it-IT" sz="2400" b="1" dirty="0">
                <a:latin typeface="Arial Nova" panose="020B0504020202020204" pitchFamily="34" charset="0"/>
              </a:rPr>
              <a:t>Considerando 101 Dir. 2014/24</a:t>
            </a:r>
          </a:p>
        </p:txBody>
      </p:sp>
      <p:sp>
        <p:nvSpPr>
          <p:cNvPr id="3" name="Segnaposto contenuto 2">
            <a:extLst>
              <a:ext uri="{FF2B5EF4-FFF2-40B4-BE49-F238E27FC236}">
                <a16:creationId xmlns:a16="http://schemas.microsoft.com/office/drawing/2014/main" id="{ECB20167-DFF0-4DF3-A1A0-9ECB9FABA5B9}"/>
              </a:ext>
            </a:extLst>
          </p:cNvPr>
          <p:cNvSpPr>
            <a:spLocks noGrp="1"/>
          </p:cNvSpPr>
          <p:nvPr>
            <p:ph idx="1"/>
          </p:nvPr>
        </p:nvSpPr>
        <p:spPr>
          <a:xfrm>
            <a:off x="838200" y="933062"/>
            <a:ext cx="10515600" cy="5505060"/>
          </a:xfrm>
        </p:spPr>
        <p:txBody>
          <a:bodyPr>
            <a:normAutofit fontScale="92500" lnSpcReduction="10000"/>
          </a:bodyPr>
          <a:lstStyle/>
          <a:p>
            <a:pPr marL="0" indent="0">
              <a:buNone/>
            </a:pPr>
            <a:r>
              <a:rPr lang="it-IT" sz="2000" dirty="0">
                <a:latin typeface="Arial Narrow" panose="020B0606020202030204" pitchFamily="34" charset="0"/>
              </a:rPr>
              <a:t>Le amministrazioni aggiudicatrici dovrebbero continuare ad avere la possibilità di escludere operatori economici che si sono dimostrati inaffidabili, per esempio a causa di violazioni di obblighi ambientali o sociali, comprese le norme in materia di accessibilità per le persone con disabilità, o di altre forme di grave violazione dei doveri professionali, come le violazioni di norme in materia di concorrenza o di diritti di proprietà intellettuale. È opportuno chiarire che una grave violazione dei doveri professionali può mettere in discussione l’integrità di un operatore economico e dunque rendere quest’ultimo inidoneo ad ottenere l’aggiudicazione di un appalto pubblico indipendentemente dal fatto che abbia per il resto la capacità tecnica ed economica per l’esecuzione dell’appalto.</a:t>
            </a:r>
          </a:p>
          <a:p>
            <a:pPr marL="0" indent="0">
              <a:buNone/>
            </a:pPr>
            <a:r>
              <a:rPr lang="it-IT" sz="2000" dirty="0">
                <a:latin typeface="Arial Narrow" panose="020B0606020202030204" pitchFamily="34" charset="0"/>
              </a:rPr>
              <a:t>Tenendo presente che l’amministrazione aggiudicatrice sarà responsabile per le conseguenze di una sua eventuale decisione erronea, </a:t>
            </a:r>
            <a:r>
              <a:rPr lang="it-IT" sz="2000" u="sng" dirty="0">
                <a:latin typeface="Arial Narrow" panose="020B0606020202030204" pitchFamily="34" charset="0"/>
              </a:rPr>
              <a:t>le amministrazioni aggiudicatrici dovrebbero anche mantenere la facoltà di ritenere che vi sia stata grave violazione dei doveri professionali qualora, </a:t>
            </a:r>
            <a:r>
              <a:rPr lang="it-IT" sz="2000" b="1" u="sng" dirty="0">
                <a:latin typeface="Arial Narrow" panose="020B0606020202030204" pitchFamily="34" charset="0"/>
              </a:rPr>
              <a:t>prima che sia stata presa una decisione definitiva e vincolante </a:t>
            </a:r>
            <a:r>
              <a:rPr lang="it-IT" sz="2000" u="sng" dirty="0">
                <a:latin typeface="Arial Narrow" panose="020B0606020202030204" pitchFamily="34" charset="0"/>
              </a:rPr>
              <a:t>sulla presenza di motivi di esclusione obbligatori, possano dimostrare con qualsiasi mezzo idoneo che l’operatore economico ha violato i suoi obblighi</a:t>
            </a:r>
            <a:r>
              <a:rPr lang="it-IT" sz="2000" dirty="0">
                <a:latin typeface="Arial Narrow" panose="020B0606020202030204" pitchFamily="34" charset="0"/>
              </a:rPr>
              <a:t>, inclusi quelli relativi al pagamento di imposte o contributi previdenziali, salvo disposizioni contrarie del diritto nazionale. </a:t>
            </a:r>
            <a:r>
              <a:rPr lang="it-IT" sz="2000" u="sng" dirty="0">
                <a:latin typeface="Arial Narrow" panose="020B0606020202030204" pitchFamily="34" charset="0"/>
              </a:rPr>
              <a:t>Dovrebbero anche poter escludere candidati o offerenti che in occasione dell’esecuzione di precedenti appalti pubblici hanno messo in evidenza notevoli mancanze per quanto riguarda obblighi sostanziali, per esempio mancata fornitura o esecuzione, carenze significative del prodotto o servizio fornito che lo rendono inutilizzabile per lo scopo previsto o comportamenti scorretti che danno adito a seri dubbi sull’affidabilità dell’operatore economico</a:t>
            </a:r>
            <a:r>
              <a:rPr lang="it-IT" sz="2000" dirty="0">
                <a:latin typeface="Arial Narrow" panose="020B0606020202030204" pitchFamily="34" charset="0"/>
              </a:rPr>
              <a:t>. Il diritto nazionale dovrebbe prevedere una durata massima per tali esclusioni.</a:t>
            </a:r>
          </a:p>
          <a:p>
            <a:pPr marL="0" indent="0">
              <a:buNone/>
            </a:pPr>
            <a:r>
              <a:rPr lang="it-IT" sz="2000" dirty="0">
                <a:latin typeface="Arial Narrow" panose="020B0606020202030204" pitchFamily="34" charset="0"/>
              </a:rPr>
              <a:t>Nell’applicare motivi di esclusione facoltativi, le amministrazioni aggiudicatrici dovrebbero prestare particolare attenzione al principio di </a:t>
            </a:r>
            <a:r>
              <a:rPr lang="it-IT" sz="2000" u="sng" dirty="0">
                <a:latin typeface="Arial Narrow" panose="020B0606020202030204" pitchFamily="34" charset="0"/>
              </a:rPr>
              <a:t>proporzionalità</a:t>
            </a:r>
            <a:r>
              <a:rPr lang="it-IT" sz="2000" dirty="0">
                <a:latin typeface="Arial Narrow" panose="020B0606020202030204" pitchFamily="34" charset="0"/>
              </a:rPr>
              <a:t>. Lievi irregolarità dovrebbero comportare l’esclusione di un operatore economico solo in  circostanze  eccezionali. Tuttavia, casi ripetuti di lievi irregolarità possono far nascere dubbi sull’affidabilità di un operatore economico che potrebbero giustificarne l’esclusione.</a:t>
            </a:r>
          </a:p>
          <a:p>
            <a:pPr marL="0" indent="0">
              <a:buNone/>
            </a:pPr>
            <a:endParaRPr lang="it-IT" sz="2000" dirty="0">
              <a:latin typeface="Arial Narrow" panose="020B0606020202030204" pitchFamily="34" charset="0"/>
            </a:endParaRPr>
          </a:p>
        </p:txBody>
      </p:sp>
    </p:spTree>
    <p:extLst>
      <p:ext uri="{BB962C8B-B14F-4D97-AF65-F5344CB8AC3E}">
        <p14:creationId xmlns:p14="http://schemas.microsoft.com/office/powerpoint/2010/main" val="1757487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106CA5C-6AB4-4B6C-9A5E-1E87C689F4A2}"/>
              </a:ext>
            </a:extLst>
          </p:cNvPr>
          <p:cNvSpPr>
            <a:spLocks noGrp="1"/>
          </p:cNvSpPr>
          <p:nvPr>
            <p:ph type="title"/>
          </p:nvPr>
        </p:nvSpPr>
        <p:spPr>
          <a:xfrm>
            <a:off x="838200" y="365125"/>
            <a:ext cx="10515600" cy="390655"/>
          </a:xfrm>
        </p:spPr>
        <p:txBody>
          <a:bodyPr>
            <a:noAutofit/>
          </a:bodyPr>
          <a:lstStyle/>
          <a:p>
            <a:pPr algn="ctr"/>
            <a:r>
              <a:rPr lang="it-IT" sz="2400" b="1" dirty="0">
                <a:latin typeface="Arial Nova" panose="020B0504020202020204" pitchFamily="34" charset="0"/>
              </a:rPr>
              <a:t>Art. 57, par. 4, Dir. 2014/24</a:t>
            </a:r>
          </a:p>
        </p:txBody>
      </p:sp>
      <p:sp>
        <p:nvSpPr>
          <p:cNvPr id="3" name="Segnaposto contenuto 2">
            <a:extLst>
              <a:ext uri="{FF2B5EF4-FFF2-40B4-BE49-F238E27FC236}">
                <a16:creationId xmlns:a16="http://schemas.microsoft.com/office/drawing/2014/main" id="{ECB20167-DFF0-4DF3-A1A0-9ECB9FABA5B9}"/>
              </a:ext>
            </a:extLst>
          </p:cNvPr>
          <p:cNvSpPr>
            <a:spLocks noGrp="1"/>
          </p:cNvSpPr>
          <p:nvPr>
            <p:ph idx="1"/>
          </p:nvPr>
        </p:nvSpPr>
        <p:spPr>
          <a:xfrm>
            <a:off x="838200" y="933062"/>
            <a:ext cx="10515600" cy="5505060"/>
          </a:xfrm>
        </p:spPr>
        <p:txBody>
          <a:bodyPr>
            <a:normAutofit/>
          </a:bodyPr>
          <a:lstStyle/>
          <a:p>
            <a:pPr marL="0" indent="0">
              <a:buNone/>
            </a:pPr>
            <a:r>
              <a:rPr lang="it-IT" sz="2000" dirty="0">
                <a:latin typeface="Arial Narrow" panose="020B0606020202030204" pitchFamily="34" charset="0"/>
              </a:rPr>
              <a:t>Le amministrazioni aggiudicatrici possono escludere, oppure gli Stati membri possono chiedere alle amministrazioni aggiudicatrici di escludere dalla partecipazione alla procedura d’appalto un operatore economico in una delle seguenti situazioni: …</a:t>
            </a:r>
          </a:p>
          <a:p>
            <a:pPr marL="0" indent="0">
              <a:buNone/>
            </a:pPr>
            <a:r>
              <a:rPr lang="it-IT" sz="2000" dirty="0">
                <a:latin typeface="Arial Narrow" panose="020B0606020202030204" pitchFamily="34" charset="0"/>
              </a:rPr>
              <a:t>c)	se l’amministrazione aggiudicatrice può dimostrare con mezzi adeguati che l’operatore economico si è reso colpevole di </a:t>
            </a:r>
            <a:r>
              <a:rPr lang="it-IT" sz="2000" u="sng" dirty="0">
                <a:latin typeface="Arial Narrow" panose="020B0606020202030204" pitchFamily="34" charset="0"/>
              </a:rPr>
              <a:t>gravi illeciti professionali</a:t>
            </a:r>
            <a:r>
              <a:rPr lang="it-IT" sz="2000" dirty="0">
                <a:latin typeface="Arial Narrow" panose="020B0606020202030204" pitchFamily="34" charset="0"/>
              </a:rPr>
              <a:t>, il che rende dubbia la sua integrità;</a:t>
            </a:r>
          </a:p>
          <a:p>
            <a:pPr marL="0" indent="0">
              <a:buNone/>
            </a:pPr>
            <a:r>
              <a:rPr lang="it-IT" sz="2000" dirty="0">
                <a:latin typeface="Arial Narrow" panose="020B0606020202030204" pitchFamily="34" charset="0"/>
              </a:rPr>
              <a:t>g)	se l’operatore economico ha evidenziato </a:t>
            </a:r>
            <a:r>
              <a:rPr lang="it-IT" sz="2000" u="sng" dirty="0">
                <a:latin typeface="Arial Narrow" panose="020B0606020202030204" pitchFamily="34" charset="0"/>
              </a:rPr>
              <a:t>significative o persistenti carenze nell’esecuzione </a:t>
            </a:r>
            <a:r>
              <a:rPr lang="it-IT" sz="2000" dirty="0">
                <a:latin typeface="Arial Narrow" panose="020B0606020202030204" pitchFamily="34" charset="0"/>
              </a:rPr>
              <a:t>di un requisito sostanziale nel quadro di un precedente contratto di appalto pubblico, di un precedente contratto di appalto con un ente aggiudicatore o di un precedente contratto di concessione che hanno causato la </a:t>
            </a:r>
            <a:r>
              <a:rPr lang="it-IT" sz="2000" i="1" dirty="0">
                <a:latin typeface="Arial Narrow" panose="020B0606020202030204" pitchFamily="34" charset="0"/>
              </a:rPr>
              <a:t>cessazione anticipata </a:t>
            </a:r>
            <a:r>
              <a:rPr lang="it-IT" sz="2000" dirty="0">
                <a:latin typeface="Arial Narrow" panose="020B0606020202030204" pitchFamily="34" charset="0"/>
              </a:rPr>
              <a:t>di tale contratto precedente, un </a:t>
            </a:r>
            <a:r>
              <a:rPr lang="it-IT" sz="2000" i="1" dirty="0">
                <a:latin typeface="Arial Narrow" panose="020B0606020202030204" pitchFamily="34" charset="0"/>
              </a:rPr>
              <a:t>risarcimento danni </a:t>
            </a:r>
            <a:r>
              <a:rPr lang="it-IT" sz="2000" dirty="0">
                <a:latin typeface="Arial Narrow" panose="020B0606020202030204" pitchFamily="34" charset="0"/>
              </a:rPr>
              <a:t>o </a:t>
            </a:r>
            <a:r>
              <a:rPr lang="it-IT" sz="2000" i="1" dirty="0">
                <a:latin typeface="Arial Narrow" panose="020B0606020202030204" pitchFamily="34" charset="0"/>
              </a:rPr>
              <a:t>altre sanzioni comparabili</a:t>
            </a:r>
            <a:r>
              <a:rPr lang="it-IT" sz="2000" dirty="0">
                <a:latin typeface="Arial Narrow" panose="020B0606020202030204" pitchFamily="34" charset="0"/>
              </a:rPr>
              <a:t>;</a:t>
            </a:r>
          </a:p>
          <a:p>
            <a:pPr marL="0" indent="0">
              <a:buNone/>
            </a:pPr>
            <a:r>
              <a:rPr lang="it-IT" sz="2000" dirty="0">
                <a:latin typeface="Arial Narrow" panose="020B0606020202030204" pitchFamily="34" charset="0"/>
              </a:rPr>
              <a:t>h)	se l’operatore economico si è reso gravemente colpevole di </a:t>
            </a:r>
            <a:r>
              <a:rPr lang="it-IT" sz="2000" u="sng" dirty="0">
                <a:latin typeface="Arial Narrow" panose="020B0606020202030204" pitchFamily="34" charset="0"/>
              </a:rPr>
              <a:t>false dichiarazioni nel fornire le informazioni richieste per verificare l’assenza di motivi di esclusione o il rispetto dei criteri di selezione, non ha trasmesso tali informazioni</a:t>
            </a:r>
            <a:r>
              <a:rPr lang="it-IT" sz="2000" dirty="0">
                <a:latin typeface="Arial Narrow" panose="020B0606020202030204" pitchFamily="34" charset="0"/>
              </a:rPr>
              <a:t> o non è stato in grado di presentare i documenti complementari di cui all’articolo 59; </a:t>
            </a:r>
          </a:p>
          <a:p>
            <a:pPr marL="0" indent="0">
              <a:buNone/>
            </a:pPr>
            <a:r>
              <a:rPr lang="it-IT" sz="2000" dirty="0">
                <a:latin typeface="Arial Narrow" panose="020B0606020202030204" pitchFamily="34" charset="0"/>
              </a:rPr>
              <a:t>i)	se l’operatore economico ha </a:t>
            </a:r>
            <a:r>
              <a:rPr lang="it-IT" sz="2000" u="sng" dirty="0">
                <a:latin typeface="Arial Narrow" panose="020B0606020202030204" pitchFamily="34" charset="0"/>
              </a:rPr>
              <a:t>tentato di influenzare indebitamente il procedimento decisionale </a:t>
            </a:r>
            <a:r>
              <a:rPr lang="it-IT" sz="2000" dirty="0">
                <a:latin typeface="Arial Narrow" panose="020B0606020202030204" pitchFamily="34" charset="0"/>
              </a:rPr>
              <a:t>dell’amministrazione aggiudicatrice, ha </a:t>
            </a:r>
            <a:r>
              <a:rPr lang="it-IT" sz="2000" u="sng" dirty="0">
                <a:latin typeface="Arial Narrow" panose="020B0606020202030204" pitchFamily="34" charset="0"/>
              </a:rPr>
              <a:t>tentato di ottenere informazioni confidenziali </a:t>
            </a:r>
            <a:r>
              <a:rPr lang="it-IT" sz="2000" dirty="0">
                <a:latin typeface="Arial Narrow" panose="020B0606020202030204" pitchFamily="34" charset="0"/>
              </a:rPr>
              <a:t>che possono conferirgli vantaggi indebiti rispetto alla procedura di aggiudicazione dell’appalto, oppure </a:t>
            </a:r>
            <a:r>
              <a:rPr lang="it-IT" sz="2000" u="sng" dirty="0">
                <a:latin typeface="Arial Narrow" panose="020B0606020202030204" pitchFamily="34" charset="0"/>
              </a:rPr>
              <a:t>ha fornito per negligenza informazioni fuorvianti che possono avere un’influenza notevole </a:t>
            </a:r>
            <a:r>
              <a:rPr lang="it-IT" sz="2000" dirty="0">
                <a:latin typeface="Arial Narrow" panose="020B0606020202030204" pitchFamily="34" charset="0"/>
              </a:rPr>
              <a:t>sulle decisioni riguardanti l’esclusione, la selezione o l’aggiudicazione.</a:t>
            </a:r>
          </a:p>
          <a:p>
            <a:pPr marL="0" indent="0">
              <a:buNone/>
            </a:pPr>
            <a:endParaRPr lang="it-IT" sz="2000" dirty="0">
              <a:latin typeface="Arial Narrow" panose="020B0606020202030204" pitchFamily="34" charset="0"/>
            </a:endParaRPr>
          </a:p>
        </p:txBody>
      </p:sp>
    </p:spTree>
    <p:extLst>
      <p:ext uri="{BB962C8B-B14F-4D97-AF65-F5344CB8AC3E}">
        <p14:creationId xmlns:p14="http://schemas.microsoft.com/office/powerpoint/2010/main" val="1647787442"/>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570</TotalTime>
  <Words>4145</Words>
  <Application>Microsoft Office PowerPoint</Application>
  <PresentationFormat>Widescreen</PresentationFormat>
  <Paragraphs>147</Paragraphs>
  <Slides>14</Slides>
  <Notes>2</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14</vt:i4>
      </vt:variant>
    </vt:vector>
  </HeadingPairs>
  <TitlesOfParts>
    <vt:vector size="22" baseType="lpstr">
      <vt:lpstr>Arial</vt:lpstr>
      <vt:lpstr>Arial Black</vt:lpstr>
      <vt:lpstr>Arial Narrow</vt:lpstr>
      <vt:lpstr>Arial Nova</vt:lpstr>
      <vt:lpstr>Calibri</vt:lpstr>
      <vt:lpstr>Calibri Light</vt:lpstr>
      <vt:lpstr>Wingdings</vt:lpstr>
      <vt:lpstr>Tema di Office</vt:lpstr>
      <vt:lpstr>Applicazione art. 80  d.lgs. 50/2016 </vt:lpstr>
      <vt:lpstr>Sommario  parte generale</vt:lpstr>
      <vt:lpstr>Sommario  parte speciale</vt:lpstr>
      <vt:lpstr>Titolo</vt:lpstr>
      <vt:lpstr>Titolo</vt:lpstr>
      <vt:lpstr>Titolo</vt:lpstr>
      <vt:lpstr>Titolo</vt:lpstr>
      <vt:lpstr>Titolo</vt:lpstr>
      <vt:lpstr>Titolo</vt:lpstr>
      <vt:lpstr>Titolo</vt:lpstr>
      <vt:lpstr>Titolo</vt:lpstr>
      <vt:lpstr>Art. 83, co. 5, lett. c), d.lgs. 50/2016</vt:lpstr>
      <vt:lpstr>Considerando 101 Dir. 2014/24</vt:lpstr>
      <vt:lpstr>Art. 57, par. 4, Dir. 2014/24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REQUISITI DI MORALITA’  Questioni applicative art. 80</dc:title>
  <dc:creator>Silvia Muttoni</dc:creator>
  <cp:lastModifiedBy>Silvia Muttoni</cp:lastModifiedBy>
  <cp:revision>47</cp:revision>
  <dcterms:created xsi:type="dcterms:W3CDTF">2018-05-03T10:49:03Z</dcterms:created>
  <dcterms:modified xsi:type="dcterms:W3CDTF">2018-05-05T07:34:34Z</dcterms:modified>
</cp:coreProperties>
</file>