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2" r:id="rId6"/>
    <p:sldId id="263" r:id="rId7"/>
    <p:sldId id="264" r:id="rId8"/>
    <p:sldId id="265" r:id="rId9"/>
    <p:sldId id="266"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08114D99-BB03-4569-B768-F169D54D437C}">
          <p14:sldIdLst>
            <p14:sldId id="256"/>
            <p14:sldId id="258"/>
          </p14:sldIdLst>
        </p14:section>
        <p14:section name="Sezione senza titolo" id="{DE1AFC4A-749F-4498-A15E-349AEE9F65BC}">
          <p14:sldIdLst>
            <p14:sldId id="259"/>
            <p14:sldId id="260"/>
            <p14:sldId id="262"/>
            <p14:sldId id="263"/>
            <p14:sldId id="264"/>
            <p14:sldId id="265"/>
            <p14:sldId id="266"/>
            <p14:sldId id="26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ED94EE55-B375-4BF7-ABB8-3A7F7EA86C9C}" type="datetimeFigureOut">
              <a:rPr lang="it-IT" smtClean="0"/>
              <a:t>05/02/2018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0FAB92-8951-43DC-909A-5AA81FEA242F}" type="slidenum">
              <a:rPr lang="it-IT" smtClean="0"/>
              <a:t>‹N›</a:t>
            </a:fld>
            <a:endParaRPr lang="it-IT"/>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26099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D94EE55-B375-4BF7-ABB8-3A7F7EA86C9C}" type="datetimeFigureOut">
              <a:rPr lang="it-IT" smtClean="0"/>
              <a:t>05/02/2018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0FAB92-8951-43DC-909A-5AA81FEA242F}" type="slidenum">
              <a:rPr lang="it-IT" smtClean="0"/>
              <a:t>‹N›</a:t>
            </a:fld>
            <a:endParaRPr lang="it-IT"/>
          </a:p>
        </p:txBody>
      </p:sp>
    </p:spTree>
    <p:extLst>
      <p:ext uri="{BB962C8B-B14F-4D97-AF65-F5344CB8AC3E}">
        <p14:creationId xmlns:p14="http://schemas.microsoft.com/office/powerpoint/2010/main" val="4259674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D94EE55-B375-4BF7-ABB8-3A7F7EA86C9C}" type="datetimeFigureOut">
              <a:rPr lang="it-IT" smtClean="0"/>
              <a:t>05/02/2018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0FAB92-8951-43DC-909A-5AA81FEA242F}" type="slidenum">
              <a:rPr lang="it-IT" smtClean="0"/>
              <a:t>‹N›</a:t>
            </a:fld>
            <a:endParaRPr lang="it-IT"/>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7427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D94EE55-B375-4BF7-ABB8-3A7F7EA86C9C}" type="datetimeFigureOut">
              <a:rPr lang="it-IT" smtClean="0"/>
              <a:t>05/02/2018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0FAB92-8951-43DC-909A-5AA81FEA242F}" type="slidenum">
              <a:rPr lang="it-IT" smtClean="0"/>
              <a:t>‹N›</a:t>
            </a:fld>
            <a:endParaRPr lang="it-IT"/>
          </a:p>
        </p:txBody>
      </p:sp>
    </p:spTree>
    <p:extLst>
      <p:ext uri="{BB962C8B-B14F-4D97-AF65-F5344CB8AC3E}">
        <p14:creationId xmlns:p14="http://schemas.microsoft.com/office/powerpoint/2010/main" val="152408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ED94EE55-B375-4BF7-ABB8-3A7F7EA86C9C}" type="datetimeFigureOut">
              <a:rPr lang="it-IT" smtClean="0"/>
              <a:t>05/02/2018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0FAB92-8951-43DC-909A-5AA81FEA242F}" type="slidenum">
              <a:rPr lang="it-IT" smtClean="0"/>
              <a:t>‹N›</a:t>
            </a:fld>
            <a:endParaRPr lang="it-IT"/>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38905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ED94EE55-B375-4BF7-ABB8-3A7F7EA86C9C}" type="datetimeFigureOut">
              <a:rPr lang="it-IT" smtClean="0"/>
              <a:t>05/02/2018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0FAB92-8951-43DC-909A-5AA81FEA242F}" type="slidenum">
              <a:rPr lang="it-IT" smtClean="0"/>
              <a:t>‹N›</a:t>
            </a:fld>
            <a:endParaRPr lang="it-IT"/>
          </a:p>
        </p:txBody>
      </p:sp>
    </p:spTree>
    <p:extLst>
      <p:ext uri="{BB962C8B-B14F-4D97-AF65-F5344CB8AC3E}">
        <p14:creationId xmlns:p14="http://schemas.microsoft.com/office/powerpoint/2010/main" val="1410245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024128" y="2967788"/>
            <a:ext cx="4754880" cy="334157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a:t>Modifica gli stili del testo dello schema</a:t>
            </a:r>
          </a:p>
        </p:txBody>
      </p:sp>
      <p:sp>
        <p:nvSpPr>
          <p:cNvPr id="6" name="Content Placeholder 5"/>
          <p:cNvSpPr>
            <a:spLocks noGrp="1"/>
          </p:cNvSpPr>
          <p:nvPr>
            <p:ph sz="quarter" idx="4"/>
          </p:nvPr>
        </p:nvSpPr>
        <p:spPr>
          <a:xfrm>
            <a:off x="5990888" y="2967788"/>
            <a:ext cx="4754880" cy="334157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ED94EE55-B375-4BF7-ABB8-3A7F7EA86C9C}" type="datetimeFigureOut">
              <a:rPr lang="it-IT" smtClean="0"/>
              <a:t>05/02/2018</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70FAB92-8951-43DC-909A-5AA81FEA242F}" type="slidenum">
              <a:rPr lang="it-IT" smtClean="0"/>
              <a:t>‹N›</a:t>
            </a:fld>
            <a:endParaRPr lang="it-IT"/>
          </a:p>
        </p:txBody>
      </p:sp>
    </p:spTree>
    <p:extLst>
      <p:ext uri="{BB962C8B-B14F-4D97-AF65-F5344CB8AC3E}">
        <p14:creationId xmlns:p14="http://schemas.microsoft.com/office/powerpoint/2010/main" val="3245087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ED94EE55-B375-4BF7-ABB8-3A7F7EA86C9C}" type="datetimeFigureOut">
              <a:rPr lang="it-IT" smtClean="0"/>
              <a:t>05/02/2018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70FAB92-8951-43DC-909A-5AA81FEA242F}" type="slidenum">
              <a:rPr lang="it-IT" smtClean="0"/>
              <a:t>‹N›</a:t>
            </a:fld>
            <a:endParaRPr lang="it-IT"/>
          </a:p>
        </p:txBody>
      </p:sp>
    </p:spTree>
    <p:extLst>
      <p:ext uri="{BB962C8B-B14F-4D97-AF65-F5344CB8AC3E}">
        <p14:creationId xmlns:p14="http://schemas.microsoft.com/office/powerpoint/2010/main" val="3915210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94EE55-B375-4BF7-ABB8-3A7F7EA86C9C}" type="datetimeFigureOut">
              <a:rPr lang="it-IT" smtClean="0"/>
              <a:t>05/02/2018</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70FAB92-8951-43DC-909A-5AA81FEA242F}" type="slidenum">
              <a:rPr lang="it-IT" smtClean="0"/>
              <a:t>‹N›</a:t>
            </a:fld>
            <a:endParaRPr lang="it-IT"/>
          </a:p>
        </p:txBody>
      </p:sp>
    </p:spTree>
    <p:extLst>
      <p:ext uri="{BB962C8B-B14F-4D97-AF65-F5344CB8AC3E}">
        <p14:creationId xmlns:p14="http://schemas.microsoft.com/office/powerpoint/2010/main" val="2552015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ED94EE55-B375-4BF7-ABB8-3A7F7EA86C9C}" type="datetimeFigureOut">
              <a:rPr lang="it-IT" smtClean="0"/>
              <a:t>05/02/2018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0FAB92-8951-43DC-909A-5AA81FEA242F}" type="slidenum">
              <a:rPr lang="it-IT" smtClean="0"/>
              <a:t>‹N›</a:t>
            </a:fld>
            <a:endParaRPr lang="it-IT"/>
          </a:p>
        </p:txBody>
      </p:sp>
    </p:spTree>
    <p:extLst>
      <p:ext uri="{BB962C8B-B14F-4D97-AF65-F5344CB8AC3E}">
        <p14:creationId xmlns:p14="http://schemas.microsoft.com/office/powerpoint/2010/main" val="3672977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ED94EE55-B375-4BF7-ABB8-3A7F7EA86C9C}" type="datetimeFigureOut">
              <a:rPr lang="it-IT" smtClean="0"/>
              <a:t>05/02/2018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0FAB92-8951-43DC-909A-5AA81FEA242F}" type="slidenum">
              <a:rPr lang="it-IT" smtClean="0"/>
              <a:t>‹N›</a:t>
            </a:fld>
            <a:endParaRPr lang="it-IT"/>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1016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D94EE55-B375-4BF7-ABB8-3A7F7EA86C9C}" type="datetimeFigureOut">
              <a:rPr lang="it-IT" smtClean="0"/>
              <a:t>05/02/2018</a:t>
            </a:fld>
            <a:endParaRPr lang="it-IT"/>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it-IT"/>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70FAB92-8951-43DC-909A-5AA81FEA242F}" type="slidenum">
              <a:rPr lang="it-IT" smtClean="0"/>
              <a:t>‹N›</a:t>
            </a:fld>
            <a:endParaRPr lang="it-IT"/>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42838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777F17-A089-42F8-93F5-9B87CEF17263}"/>
              </a:ext>
            </a:extLst>
          </p:cNvPr>
          <p:cNvSpPr>
            <a:spLocks noGrp="1"/>
          </p:cNvSpPr>
          <p:nvPr>
            <p:ph type="ctrTitle"/>
          </p:nvPr>
        </p:nvSpPr>
        <p:spPr/>
        <p:txBody>
          <a:bodyPr/>
          <a:lstStyle/>
          <a:p>
            <a:r>
              <a:rPr lang="it-IT" dirty="0"/>
              <a:t>DEROGHE DELLE DISTANZE</a:t>
            </a:r>
            <a:br>
              <a:rPr lang="it-IT" dirty="0"/>
            </a:br>
            <a:r>
              <a:rPr lang="it-IT" dirty="0"/>
              <a:t> E DELLE ALTEZZE</a:t>
            </a:r>
          </a:p>
        </p:txBody>
      </p:sp>
      <p:sp>
        <p:nvSpPr>
          <p:cNvPr id="3" name="Sottotitolo 2">
            <a:extLst>
              <a:ext uri="{FF2B5EF4-FFF2-40B4-BE49-F238E27FC236}">
                <a16:creationId xmlns:a16="http://schemas.microsoft.com/office/drawing/2014/main" id="{6AF2BC17-6489-4190-BE41-40DE8DA22AC5}"/>
              </a:ext>
            </a:extLst>
          </p:cNvPr>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461229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2713370-9FCE-4AA4-B7ED-836D26B90BBE}"/>
              </a:ext>
            </a:extLst>
          </p:cNvPr>
          <p:cNvSpPr/>
          <p:nvPr/>
        </p:nvSpPr>
        <p:spPr>
          <a:xfrm>
            <a:off x="3048000" y="715565"/>
            <a:ext cx="6096000" cy="5426870"/>
          </a:xfrm>
          <a:prstGeom prst="rect">
            <a:avLst/>
          </a:prstGeom>
        </p:spPr>
        <p:txBody>
          <a:bodyPr>
            <a:spAutoFit/>
          </a:bodyPr>
          <a:lstStyle/>
          <a:p>
            <a:pPr marL="342900" lvl="0" indent="-342900" algn="just">
              <a:lnSpc>
                <a:spcPct val="107000"/>
              </a:lnSpc>
              <a:spcAft>
                <a:spcPts val="0"/>
              </a:spcAft>
              <a:buFont typeface="Symbol" panose="05050102010706020507" pitchFamily="18" charset="2"/>
              <a:buChar char=""/>
            </a:pPr>
            <a:r>
              <a:rPr lang="it-IT" dirty="0">
                <a:latin typeface="Times New Roman" panose="02020603050405020304" pitchFamily="18" charset="0"/>
                <a:ea typeface="Calibri" panose="020F0502020204030204" pitchFamily="34" charset="0"/>
                <a:cs typeface="Times New Roman" panose="02020603050405020304" pitchFamily="18" charset="0"/>
              </a:rPr>
              <a:t>Si è formata una prassi applicativa (ad es. Comune di Castelfranco), che stravolgendo la norma, ha considerato come parametro per il limite del 40% di aumento dell’altezza non l’edificio esistente bensì gli </a:t>
            </a:r>
            <a:r>
              <a:rPr lang="it-IT" u="sng" dirty="0">
                <a:latin typeface="Times New Roman" panose="02020603050405020304" pitchFamily="18" charset="0"/>
                <a:ea typeface="Calibri" panose="020F0502020204030204" pitchFamily="34" charset="0"/>
                <a:cs typeface="Times New Roman" panose="02020603050405020304" pitchFamily="18" charset="0"/>
              </a:rPr>
              <a:t>edifici circostanti</a:t>
            </a:r>
            <a:r>
              <a:rPr lang="it-IT" dirty="0">
                <a:latin typeface="Times New Roman" panose="02020603050405020304" pitchFamily="18" charset="0"/>
                <a:ea typeface="Calibri" panose="020F0502020204030204" pitchFamily="34" charset="0"/>
                <a:cs typeface="Times New Roman" panose="02020603050405020304" pitchFamily="18" charset="0"/>
              </a:rPr>
              <a:t> di altezza maggiore. </a:t>
            </a:r>
            <a:endParaRPr lang="it-IT"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it-IT" dirty="0">
                <a:latin typeface="Times New Roman" panose="02020603050405020304" pitchFamily="18" charset="0"/>
                <a:ea typeface="Calibri" panose="020F0502020204030204" pitchFamily="34" charset="0"/>
                <a:cs typeface="Times New Roman" panose="02020603050405020304" pitchFamily="18" charset="0"/>
              </a:rPr>
              <a:t>Tale errata interpretazione, in contrasto con il dato letterale e la ratio della norma, è stata definitivamente corretta dalla Regione prima (D.G.R. n. 247 del 29.11.2016, di risposata all’interrogazione n. 228) e dal TAR Veneto dopo (</a:t>
            </a:r>
            <a:r>
              <a:rPr lang="it-IT" u="sng" dirty="0">
                <a:latin typeface="Times New Roman" panose="02020603050405020304" pitchFamily="18" charset="0"/>
                <a:ea typeface="Calibri" panose="020F0502020204030204" pitchFamily="34" charset="0"/>
                <a:cs typeface="Times New Roman" panose="02020603050405020304" pitchFamily="18" charset="0"/>
              </a:rPr>
              <a:t>sentenza 24.10.2017 n. 944</a:t>
            </a:r>
            <a:r>
              <a:rPr lang="it-IT" dirty="0">
                <a:latin typeface="Times New Roman" panose="02020603050405020304" pitchFamily="18" charset="0"/>
                <a:ea typeface="Calibri" panose="020F0502020204030204" pitchFamily="34" charset="0"/>
                <a:cs typeface="Times New Roman" panose="02020603050405020304" pitchFamily="18" charset="0"/>
              </a:rPr>
              <a:t>) hanno chiarito che, anche considerato il carattere eccezionale della deroga, che è quindi di stretta interpretazione, il parametro di riferimento per il calcolo della percentuale massima di aumento del 40 % consentita in deroga ai limiti alle altezze fissate dall’art. 8 del D.M. n. 1444/1968, è </a:t>
            </a:r>
            <a:r>
              <a:rPr lang="it-IT" u="sng" dirty="0">
                <a:latin typeface="Times New Roman" panose="02020603050405020304" pitchFamily="18" charset="0"/>
                <a:ea typeface="Calibri" panose="020F0502020204030204" pitchFamily="34" charset="0"/>
                <a:cs typeface="Times New Roman" panose="02020603050405020304" pitchFamily="18" charset="0"/>
              </a:rPr>
              <a:t>l’edificio esistente</a:t>
            </a:r>
            <a:r>
              <a:rPr lang="it-IT" dirty="0">
                <a:latin typeface="Times New Roman" panose="02020603050405020304" pitchFamily="18" charset="0"/>
                <a:ea typeface="Calibri" panose="020F0502020204030204" pitchFamily="34" charset="0"/>
                <a:cs typeface="Times New Roman" panose="02020603050405020304" pitchFamily="18" charset="0"/>
              </a:rPr>
              <a:t> oggetto dell’intervento (ampliamento o di ricostruzione), come previsto espressamente dalla norma, e non l’edificio più alto circostante.</a:t>
            </a:r>
            <a:endParaRPr lang="it-IT"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3080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2CA515E-871F-4BEB-83C3-EB0BB1395847}"/>
              </a:ext>
            </a:extLst>
          </p:cNvPr>
          <p:cNvSpPr/>
          <p:nvPr/>
        </p:nvSpPr>
        <p:spPr>
          <a:xfrm>
            <a:off x="3048000" y="122839"/>
            <a:ext cx="6096000" cy="6019597"/>
          </a:xfrm>
          <a:prstGeom prst="rect">
            <a:avLst/>
          </a:prstGeom>
        </p:spPr>
        <p:txBody>
          <a:bodyPr>
            <a:spAutoFit/>
          </a:bodyPr>
          <a:lstStyle/>
          <a:p>
            <a:pPr lvl="0" algn="just">
              <a:lnSpc>
                <a:spcPct val="107000"/>
              </a:lnSpc>
            </a:pP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endParaRPr lang="it-IT"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it-IT"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I) LE NORME</a:t>
            </a:r>
            <a:endParaRPr lang="it-IT"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r>
              <a:rPr lang="it-IT"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art. 2, comma 1</a:t>
            </a: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it-IT" u="sng"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In deroga alle previsioni dei regolamenti comunali e degli strumenti urbanistici e territoriali comunali, provinciali e regionali</a:t>
            </a: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ivi compresi i piani ambientali dei parchi regionali”, è consentito l’ampliamento degli edifici esistenti al 31.10.2013 nei limiti del 20% del volume o della superficie;</a:t>
            </a:r>
            <a:endParaRPr lang="it-IT"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r>
              <a:rPr lang="it-IT"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art. 3, comma 2</a:t>
            </a: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it-IT" u="sng"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in deroga alle previsioni dei regolamenti comunali e degli strumenti urbanistici e territoriali comunali, provinciali e regionali</a:t>
            </a: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ivi compresi i piani ambientali dei parchi regionali” sono ammessi interventi di demolizione e ricostruzione volti a favorire il rinnovamento edilizio con incrementi del volume o della superficie fino al 70% o 80% se sussistono particolari requisiti di miglioramento qualitativo;</a:t>
            </a:r>
            <a:endParaRPr lang="it-IT"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r>
              <a:rPr lang="it-IT"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art. 6, comma 1</a:t>
            </a: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“Le disposizioni della presente legge di </a:t>
            </a:r>
            <a:r>
              <a:rPr lang="it-IT" u="sng"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carattere straordinario</a:t>
            </a: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prevalgono sulle norme dei regolamenti degli enti locali e sulle norme tecniche dei piani e regolamenti urbanistici contrastanti con esse”; </a:t>
            </a:r>
            <a:endParaRPr lang="it-IT"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r>
              <a:rPr lang="it-IT"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art. 9, comma 8</a:t>
            </a: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“Sono fatte </a:t>
            </a:r>
            <a:r>
              <a:rPr lang="it-IT" u="sng"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salve le disposizioni in materia di distanze previste dalla normativa statale</a:t>
            </a: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vigente.”</a:t>
            </a:r>
            <a:endParaRPr lang="it-IT"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0196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DCF98482-4533-42AC-8D68-A34D424CC649}"/>
              </a:ext>
            </a:extLst>
          </p:cNvPr>
          <p:cNvSpPr/>
          <p:nvPr/>
        </p:nvSpPr>
        <p:spPr>
          <a:xfrm>
            <a:off x="1932354" y="924405"/>
            <a:ext cx="8327292" cy="4537781"/>
          </a:xfrm>
          <a:prstGeom prst="rect">
            <a:avLst/>
          </a:prstGeom>
        </p:spPr>
        <p:txBody>
          <a:bodyPr wrap="square">
            <a:spAutoFit/>
          </a:bodyPr>
          <a:lstStyle/>
          <a:p>
            <a:pPr>
              <a:lnSpc>
                <a:spcPct val="107000"/>
              </a:lnSpc>
              <a:spcAft>
                <a:spcPts val="0"/>
              </a:spcAft>
            </a:pPr>
            <a:r>
              <a:rPr lang="it-IT"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II) PRASSI INTERPRETATIVA</a:t>
            </a:r>
            <a:endParaRPr lang="it-IT"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dirty="0">
                <a:latin typeface="Times New Roman" panose="02020603050405020304" pitchFamily="18" charset="0"/>
                <a:ea typeface="Calibri" panose="020F0502020204030204" pitchFamily="34" charset="0"/>
                <a:cs typeface="Times New Roman" panose="02020603050405020304" pitchFamily="18" charset="0"/>
              </a:rPr>
              <a:t>In relazione a dette disposizioni si consolida una prassi interpretativa, confermata dalle circolari applicative emanate dalla Regione sulle tre edizioni del Piano Casa e avvallata dalla giurisprudenza del TAR Veneto (sentenze n. 5694/2010, n. 122/2013, n. 1213/2013, n. 835/2013, n. 151/2014, n. 589/2014) e dei Tribunali civili (Tribunale di Treviso n. 2694/2015), secondo cui in sede di applicazioni del Piano Casa devono ritenersi:</a:t>
            </a:r>
            <a:endParaRPr lang="it-IT" sz="1400" dirty="0">
              <a:latin typeface="Calibri" panose="020F0502020204030204" pitchFamily="34" charset="0"/>
              <a:ea typeface="Calibri" panose="020F0502020204030204" pitchFamily="34" charset="0"/>
              <a:cs typeface="Times New Roman" panose="02020603050405020304" pitchFamily="18" charset="0"/>
            </a:endParaRPr>
          </a:p>
          <a:p>
            <a:pPr marL="180340" indent="-180340" algn="just">
              <a:lnSpc>
                <a:spcPct val="107000"/>
              </a:lnSpc>
              <a:spcAft>
                <a:spcPts val="0"/>
              </a:spcAft>
              <a:tabLst>
                <a:tab pos="180340" algn="l"/>
              </a:tabLst>
            </a:pPr>
            <a:r>
              <a:rPr lang="it-IT" dirty="0">
                <a:latin typeface="Times New Roman" panose="02020603050405020304" pitchFamily="18" charset="0"/>
                <a:ea typeface="Calibri" panose="020F0502020204030204" pitchFamily="34" charset="0"/>
                <a:cs typeface="Times New Roman" panose="02020603050405020304" pitchFamily="18" charset="0"/>
              </a:rPr>
              <a:t>- 	</a:t>
            </a:r>
            <a:r>
              <a:rPr lang="it-IT" b="1" dirty="0">
                <a:latin typeface="Times New Roman" panose="02020603050405020304" pitchFamily="18" charset="0"/>
                <a:ea typeface="Calibri" panose="020F0502020204030204" pitchFamily="34" charset="0"/>
                <a:cs typeface="Times New Roman" panose="02020603050405020304" pitchFamily="18" charset="0"/>
              </a:rPr>
              <a:t>derogabili</a:t>
            </a:r>
            <a:r>
              <a:rPr lang="it-IT" dirty="0">
                <a:latin typeface="Times New Roman" panose="02020603050405020304" pitchFamily="18" charset="0"/>
                <a:ea typeface="Calibri" panose="020F0502020204030204" pitchFamily="34" charset="0"/>
                <a:cs typeface="Times New Roman" panose="02020603050405020304" pitchFamily="18" charset="0"/>
              </a:rPr>
              <a:t> (a sensi degli artt. 2 comma 1, 3 comma 2 e 6 comma 1, LR n. 14/09) i limiti alle </a:t>
            </a:r>
            <a:r>
              <a:rPr lang="it-IT" u="sng" dirty="0">
                <a:latin typeface="Times New Roman" panose="02020603050405020304" pitchFamily="18" charset="0"/>
                <a:ea typeface="Calibri" panose="020F0502020204030204" pitchFamily="34" charset="0"/>
                <a:cs typeface="Times New Roman" panose="02020603050405020304" pitchFamily="18" charset="0"/>
              </a:rPr>
              <a:t>distanze dei fabbricati dai confini</a:t>
            </a:r>
            <a:r>
              <a:rPr lang="it-IT" dirty="0">
                <a:latin typeface="Times New Roman" panose="02020603050405020304" pitchFamily="18" charset="0"/>
                <a:ea typeface="Calibri" panose="020F0502020204030204" pitchFamily="34" charset="0"/>
                <a:cs typeface="Times New Roman" panose="02020603050405020304" pitchFamily="18" charset="0"/>
              </a:rPr>
              <a:t> previsti nei regolamenti locali e nella normativa di attuazione agli strumenti urbanistici;</a:t>
            </a:r>
            <a:endParaRPr lang="it-IT" sz="1400" dirty="0">
              <a:latin typeface="Calibri" panose="020F0502020204030204" pitchFamily="34" charset="0"/>
              <a:ea typeface="Calibri" panose="020F0502020204030204" pitchFamily="34" charset="0"/>
              <a:cs typeface="Times New Roman" panose="02020603050405020304" pitchFamily="18" charset="0"/>
            </a:endParaRPr>
          </a:p>
          <a:p>
            <a:pPr marL="180340" indent="-180340" algn="just">
              <a:lnSpc>
                <a:spcPct val="107000"/>
              </a:lnSpc>
              <a:spcAft>
                <a:spcPts val="0"/>
              </a:spcAft>
              <a:tabLst>
                <a:tab pos="180340" algn="l"/>
              </a:tabLst>
            </a:pPr>
            <a:r>
              <a:rPr lang="it-IT" dirty="0">
                <a:latin typeface="Times New Roman" panose="02020603050405020304" pitchFamily="18" charset="0"/>
                <a:ea typeface="Calibri" panose="020F0502020204030204" pitchFamily="34" charset="0"/>
                <a:cs typeface="Times New Roman" panose="02020603050405020304" pitchFamily="18" charset="0"/>
              </a:rPr>
              <a:t>- 	</a:t>
            </a:r>
            <a:r>
              <a:rPr lang="it-IT" b="1" dirty="0">
                <a:latin typeface="Times New Roman" panose="02020603050405020304" pitchFamily="18" charset="0"/>
                <a:ea typeface="Calibri" panose="020F0502020204030204" pitchFamily="34" charset="0"/>
                <a:cs typeface="Times New Roman" panose="02020603050405020304" pitchFamily="18" charset="0"/>
              </a:rPr>
              <a:t>inderogabili</a:t>
            </a:r>
            <a:r>
              <a:rPr lang="it-IT" dirty="0">
                <a:latin typeface="Times New Roman" panose="02020603050405020304" pitchFamily="18" charset="0"/>
                <a:ea typeface="Calibri" panose="020F0502020204030204" pitchFamily="34" charset="0"/>
                <a:cs typeface="Times New Roman" panose="02020603050405020304" pitchFamily="18" charset="0"/>
              </a:rPr>
              <a:t>, </a:t>
            </a:r>
            <a:r>
              <a:rPr lang="it-IT" dirty="0" err="1">
                <a:latin typeface="Times New Roman" panose="02020603050405020304" pitchFamily="18" charset="0"/>
                <a:ea typeface="Calibri" panose="020F0502020204030204" pitchFamily="34" charset="0"/>
                <a:cs typeface="Times New Roman" panose="02020603050405020304" pitchFamily="18" charset="0"/>
              </a:rPr>
              <a:t>perchè</a:t>
            </a:r>
            <a:r>
              <a:rPr lang="it-IT" dirty="0">
                <a:latin typeface="Times New Roman" panose="02020603050405020304" pitchFamily="18" charset="0"/>
                <a:ea typeface="Calibri" panose="020F0502020204030204" pitchFamily="34" charset="0"/>
                <a:cs typeface="Times New Roman" panose="02020603050405020304" pitchFamily="18" charset="0"/>
              </a:rPr>
              <a:t> di fonte statale (a sensi dell’art. 9, comma 8, della LR n. 14/09) le </a:t>
            </a:r>
            <a:r>
              <a:rPr lang="it-IT" u="sng" dirty="0">
                <a:latin typeface="Times New Roman" panose="02020603050405020304" pitchFamily="18" charset="0"/>
                <a:ea typeface="Calibri" panose="020F0502020204030204" pitchFamily="34" charset="0"/>
                <a:cs typeface="Times New Roman" panose="02020603050405020304" pitchFamily="18" charset="0"/>
              </a:rPr>
              <a:t>distanze tra costruzioni</a:t>
            </a:r>
            <a:r>
              <a:rPr lang="it-IT" dirty="0">
                <a:latin typeface="Times New Roman" panose="02020603050405020304" pitchFamily="18" charset="0"/>
                <a:ea typeface="Calibri" panose="020F0502020204030204" pitchFamily="34" charset="0"/>
                <a:cs typeface="Times New Roman" panose="02020603050405020304" pitchFamily="18" charset="0"/>
              </a:rPr>
              <a:t> previste dall’</a:t>
            </a:r>
            <a:r>
              <a:rPr lang="it-IT" u="sng" dirty="0">
                <a:latin typeface="Times New Roman" panose="02020603050405020304" pitchFamily="18" charset="0"/>
                <a:ea typeface="Calibri" panose="020F0502020204030204" pitchFamily="34" charset="0"/>
                <a:cs typeface="Times New Roman" panose="02020603050405020304" pitchFamily="18" charset="0"/>
              </a:rPr>
              <a:t>art. 873 </a:t>
            </a:r>
            <a:r>
              <a:rPr lang="it-IT" dirty="0">
                <a:latin typeface="Times New Roman" panose="02020603050405020304" pitchFamily="18" charset="0"/>
                <a:ea typeface="Calibri" panose="020F0502020204030204" pitchFamily="34" charset="0"/>
                <a:cs typeface="Times New Roman" panose="02020603050405020304" pitchFamily="18" charset="0"/>
              </a:rPr>
              <a:t>c.c. (3 metri) e le distanze </a:t>
            </a:r>
            <a:r>
              <a:rPr lang="it-IT" u="sng" dirty="0">
                <a:latin typeface="Times New Roman" panose="02020603050405020304" pitchFamily="18" charset="0"/>
                <a:ea typeface="Calibri" panose="020F0502020204030204" pitchFamily="34" charset="0"/>
                <a:cs typeface="Times New Roman" panose="02020603050405020304" pitchFamily="18" charset="0"/>
              </a:rPr>
              <a:t>tra pareti finestrate</a:t>
            </a:r>
            <a:r>
              <a:rPr lang="it-IT" dirty="0">
                <a:latin typeface="Times New Roman" panose="02020603050405020304" pitchFamily="18" charset="0"/>
                <a:ea typeface="Calibri" panose="020F0502020204030204" pitchFamily="34" charset="0"/>
                <a:cs typeface="Times New Roman" panose="02020603050405020304" pitchFamily="18" charset="0"/>
              </a:rPr>
              <a:t> fissate dall’</a:t>
            </a:r>
            <a:r>
              <a:rPr lang="it-IT" u="sng" dirty="0">
                <a:latin typeface="Times New Roman" panose="02020603050405020304" pitchFamily="18" charset="0"/>
                <a:ea typeface="Calibri" panose="020F0502020204030204" pitchFamily="34" charset="0"/>
                <a:cs typeface="Times New Roman" panose="02020603050405020304" pitchFamily="18" charset="0"/>
              </a:rPr>
              <a:t>art. 9 del D.M. 1444/68</a:t>
            </a:r>
            <a:r>
              <a:rPr lang="it-IT" dirty="0">
                <a:latin typeface="Times New Roman" panose="02020603050405020304" pitchFamily="18" charset="0"/>
                <a:ea typeface="Calibri" panose="020F0502020204030204" pitchFamily="34" charset="0"/>
                <a:cs typeface="Times New Roman" panose="02020603050405020304" pitchFamily="18" charset="0"/>
              </a:rPr>
              <a:t> in zone diverse dalla A, che ha la finalità di garantire l’interesse pubblico ad un ordinato sviluppo dell’edilizia e di garantire la salute dei cittadini, evitando il prodursi di intercapedini malsane (10 metri). </a:t>
            </a:r>
            <a:endParaRPr lang="it-IT" dirty="0"/>
          </a:p>
        </p:txBody>
      </p:sp>
    </p:spTree>
    <p:extLst>
      <p:ext uri="{BB962C8B-B14F-4D97-AF65-F5344CB8AC3E}">
        <p14:creationId xmlns:p14="http://schemas.microsoft.com/office/powerpoint/2010/main" val="2968162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D5B036CC-A386-4DC7-94EE-BC3E7564B328}"/>
              </a:ext>
            </a:extLst>
          </p:cNvPr>
          <p:cNvSpPr/>
          <p:nvPr/>
        </p:nvSpPr>
        <p:spPr>
          <a:xfrm>
            <a:off x="2121877" y="754642"/>
            <a:ext cx="7948246" cy="5921557"/>
          </a:xfrm>
          <a:prstGeom prst="rect">
            <a:avLst/>
          </a:prstGeom>
        </p:spPr>
        <p:txBody>
          <a:bodyPr wrap="square">
            <a:spAutoFit/>
          </a:bodyPr>
          <a:lstStyle/>
          <a:p>
            <a:pPr>
              <a:lnSpc>
                <a:spcPct val="107000"/>
              </a:lnSpc>
              <a:spcAft>
                <a:spcPts val="0"/>
              </a:spcAft>
            </a:pPr>
            <a:r>
              <a:rPr lang="it-IT" sz="16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III) LA SVOLTA DEL TAR VENETO (sentenze n. 1329/2015 e n. 1128/2016)</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sz="1600" dirty="0">
                <a:latin typeface="Times New Roman" panose="02020603050405020304" pitchFamily="18" charset="0"/>
                <a:ea typeface="Calibri" panose="020F0502020204030204" pitchFamily="34" charset="0"/>
                <a:cs typeface="Times New Roman" panose="02020603050405020304" pitchFamily="18" charset="0"/>
              </a:rPr>
              <a:t>Il TAR Veneto, mutando radicalmente avviso a partire dalla sentenza n. 1329/2015, con la sentenza n. 1128/2016 ribalta questa prassi interpretativa, affermando che per gli interventi ammessi dal Piano Casa sono </a:t>
            </a:r>
            <a:r>
              <a:rPr lang="it-IT" sz="1600" u="sng" dirty="0">
                <a:latin typeface="Times New Roman" panose="02020603050405020304" pitchFamily="18" charset="0"/>
                <a:ea typeface="Calibri" panose="020F0502020204030204" pitchFamily="34" charset="0"/>
                <a:cs typeface="Times New Roman" panose="02020603050405020304" pitchFamily="18" charset="0"/>
              </a:rPr>
              <a:t>inderogabili anche le norme sulle distanze (dai confini) previste dai regolamenti comunali</a:t>
            </a:r>
            <a:r>
              <a:rPr lang="it-IT" sz="1600" dirty="0">
                <a:latin typeface="Times New Roman" panose="02020603050405020304" pitchFamily="18" charset="0"/>
                <a:ea typeface="Calibri" panose="020F0502020204030204" pitchFamily="34" charset="0"/>
                <a:cs typeface="Times New Roman" panose="02020603050405020304" pitchFamily="18" charset="0"/>
              </a:rPr>
              <a:t>. La statuizione poggia su tre premesse: (</a:t>
            </a:r>
            <a:r>
              <a:rPr lang="it-IT" sz="1600" b="1" dirty="0">
                <a:latin typeface="Times New Roman" panose="02020603050405020304" pitchFamily="18" charset="0"/>
                <a:ea typeface="Calibri" panose="020F0502020204030204" pitchFamily="34" charset="0"/>
                <a:cs typeface="Times New Roman" panose="02020603050405020304" pitchFamily="18" charset="0"/>
              </a:rPr>
              <a:t>a</a:t>
            </a:r>
            <a:r>
              <a:rPr lang="it-IT" sz="1600" dirty="0">
                <a:latin typeface="Times New Roman" panose="02020603050405020304" pitchFamily="18" charset="0"/>
                <a:ea typeface="Calibri" panose="020F0502020204030204" pitchFamily="34" charset="0"/>
                <a:cs typeface="Times New Roman" panose="02020603050405020304" pitchFamily="18" charset="0"/>
              </a:rPr>
              <a:t>) il piano casa reca norme di natura eccezionale e non prevede espressamente una specifica deroga alle distanze; la “valenza eccezionale e derogatoria” delle previsioni del “Piano casa” porta a considerarle “di stretta interpretazione”, quindi riferibili </a:t>
            </a:r>
            <a:r>
              <a:rPr lang="it-IT" sz="1600" u="sng" dirty="0">
                <a:latin typeface="Times New Roman" panose="02020603050405020304" pitchFamily="18" charset="0"/>
                <a:ea typeface="Calibri" panose="020F0502020204030204" pitchFamily="34" charset="0"/>
                <a:cs typeface="Times New Roman" panose="02020603050405020304" pitchFamily="18" charset="0"/>
              </a:rPr>
              <a:t>esclusivamente</a:t>
            </a:r>
            <a:r>
              <a:rPr lang="it-IT" sz="1600" dirty="0">
                <a:latin typeface="Times New Roman" panose="02020603050405020304" pitchFamily="18" charset="0"/>
                <a:ea typeface="Calibri" panose="020F0502020204030204" pitchFamily="34" charset="0"/>
                <a:cs typeface="Times New Roman" panose="02020603050405020304" pitchFamily="18" charset="0"/>
              </a:rPr>
              <a:t> ai “parametri di regolamento o di piano che fissano la </a:t>
            </a:r>
            <a:r>
              <a:rPr lang="it-IT" sz="1600" u="sng" dirty="0">
                <a:latin typeface="Times New Roman" panose="02020603050405020304" pitchFamily="18" charset="0"/>
                <a:ea typeface="Calibri" panose="020F0502020204030204" pitchFamily="34" charset="0"/>
                <a:cs typeface="Times New Roman" panose="02020603050405020304" pitchFamily="18" charset="0"/>
              </a:rPr>
              <a:t>quantità di volume o di superficie</a:t>
            </a:r>
            <a:r>
              <a:rPr lang="it-IT" sz="1600" dirty="0">
                <a:latin typeface="Times New Roman" panose="02020603050405020304" pitchFamily="18" charset="0"/>
                <a:ea typeface="Calibri" panose="020F0502020204030204" pitchFamily="34" charset="0"/>
                <a:cs typeface="Times New Roman" panose="02020603050405020304" pitchFamily="18" charset="0"/>
              </a:rPr>
              <a:t>” (sentenza n. 1329/2015); (</a:t>
            </a:r>
            <a:r>
              <a:rPr lang="it-IT" sz="1600" b="1" dirty="0">
                <a:latin typeface="Times New Roman" panose="02020603050405020304" pitchFamily="18" charset="0"/>
                <a:ea typeface="Calibri" panose="020F0502020204030204" pitchFamily="34" charset="0"/>
                <a:cs typeface="Times New Roman" panose="02020603050405020304" pitchFamily="18" charset="0"/>
              </a:rPr>
              <a:t>b</a:t>
            </a:r>
            <a:r>
              <a:rPr lang="it-IT" sz="1600" dirty="0">
                <a:latin typeface="Times New Roman" panose="02020603050405020304" pitchFamily="18" charset="0"/>
                <a:ea typeface="Calibri" panose="020F0502020204030204" pitchFamily="34" charset="0"/>
                <a:cs typeface="Times New Roman" panose="02020603050405020304" pitchFamily="18" charset="0"/>
              </a:rPr>
              <a:t>) il rapporto tra le distanze minime dai confini previste dalla disciplina urbanistica comunale e gli artt. 872 e 873 del Codice civile deve essere qualificato, in conformità al consolidato orientamento della Corte di Cassazione, in </a:t>
            </a:r>
            <a:r>
              <a:rPr lang="it-IT" sz="1600" u="sng" dirty="0">
                <a:latin typeface="Times New Roman" panose="02020603050405020304" pitchFamily="18" charset="0"/>
                <a:ea typeface="Calibri" panose="020F0502020204030204" pitchFamily="34" charset="0"/>
                <a:cs typeface="Times New Roman" panose="02020603050405020304" pitchFamily="18" charset="0"/>
              </a:rPr>
              <a:t>termini di integrazione</a:t>
            </a:r>
            <a:r>
              <a:rPr lang="it-IT" sz="1600" dirty="0">
                <a:latin typeface="Times New Roman" panose="02020603050405020304" pitchFamily="18" charset="0"/>
                <a:ea typeface="Calibri" panose="020F0502020204030204" pitchFamily="34" charset="0"/>
                <a:cs typeface="Times New Roman" panose="02020603050405020304" pitchFamily="18" charset="0"/>
              </a:rPr>
              <a:t>; se ne deduce un’attrazione alla fonte statale anche delle distanze previste dai regolamenti comunali, che dovrebbero perciò ritenersi “sostanzialmente richiamate” dall’art. 9, comma 8, della L.R. n. 14 del 2009; di qui la necessità di una </a:t>
            </a:r>
            <a:r>
              <a:rPr lang="it-IT" sz="1600" u="sng" dirty="0">
                <a:latin typeface="Times New Roman" panose="02020603050405020304" pitchFamily="18" charset="0"/>
                <a:ea typeface="Calibri" panose="020F0502020204030204" pitchFamily="34" charset="0"/>
                <a:cs typeface="Times New Roman" panose="02020603050405020304" pitchFamily="18" charset="0"/>
              </a:rPr>
              <a:t>lettura costituzionalmente orientata</a:t>
            </a:r>
            <a:r>
              <a:rPr lang="it-IT" sz="1600" dirty="0">
                <a:latin typeface="Times New Roman" panose="02020603050405020304" pitchFamily="18" charset="0"/>
                <a:ea typeface="Calibri" panose="020F0502020204030204" pitchFamily="34" charset="0"/>
                <a:cs typeface="Times New Roman" panose="02020603050405020304" pitchFamily="18" charset="0"/>
              </a:rPr>
              <a:t> (art. 117, comma 2, lett. l), Cost.) del Piano Casa che, in quanto fonte regionale, non può essere interpretata in modo da invadere la materia “ordinamento civile” riservata alla legislazione esclusiva dello Stato; (</a:t>
            </a:r>
            <a:r>
              <a:rPr lang="it-IT" sz="1600" b="1" dirty="0">
                <a:latin typeface="Times New Roman" panose="02020603050405020304" pitchFamily="18" charset="0"/>
                <a:ea typeface="Calibri" panose="020F0502020204030204" pitchFamily="34" charset="0"/>
                <a:cs typeface="Times New Roman" panose="02020603050405020304" pitchFamily="18" charset="0"/>
              </a:rPr>
              <a:t>c</a:t>
            </a:r>
            <a:r>
              <a:rPr lang="it-IT" sz="1600" dirty="0">
                <a:latin typeface="Times New Roman" panose="02020603050405020304" pitchFamily="18" charset="0"/>
                <a:ea typeface="Calibri" panose="020F0502020204030204" pitchFamily="34" charset="0"/>
                <a:cs typeface="Times New Roman" panose="02020603050405020304" pitchFamily="18" charset="0"/>
              </a:rPr>
              <a:t>) la derogabilità delle distanze dai confini non risponderebbe a nessuna delle finalità del Piano Casa.</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sz="1600" dirty="0">
                <a:latin typeface="Times New Roman" panose="02020603050405020304" pitchFamily="18" charset="0"/>
                <a:ea typeface="Calibri" panose="020F0502020204030204" pitchFamily="34" charset="0"/>
                <a:cs typeface="Times New Roman" panose="02020603050405020304" pitchFamily="18" charset="0"/>
              </a:rPr>
              <a:t>Ne è conseguito un sostanziale blocco delle pratiche pendenti all’ottobre 2016 che prevedevano deroghe alle distanze dai confini fissate nei regolamenti comunali.</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it-IT" dirty="0"/>
          </a:p>
        </p:txBody>
      </p:sp>
    </p:spTree>
    <p:extLst>
      <p:ext uri="{BB962C8B-B14F-4D97-AF65-F5344CB8AC3E}">
        <p14:creationId xmlns:p14="http://schemas.microsoft.com/office/powerpoint/2010/main" val="3876123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AF514208-F9B8-4C18-8BF0-F51F1B3B84B7}"/>
              </a:ext>
            </a:extLst>
          </p:cNvPr>
          <p:cNvSpPr/>
          <p:nvPr/>
        </p:nvSpPr>
        <p:spPr>
          <a:xfrm>
            <a:off x="2493108" y="702731"/>
            <a:ext cx="7088554" cy="5611023"/>
          </a:xfrm>
          <a:prstGeom prst="rect">
            <a:avLst/>
          </a:prstGeom>
        </p:spPr>
        <p:txBody>
          <a:bodyPr wrap="square">
            <a:spAutoFit/>
          </a:bodyPr>
          <a:lstStyle/>
          <a:p>
            <a:pPr algn="ctr">
              <a:lnSpc>
                <a:spcPct val="107000"/>
              </a:lnSpc>
              <a:spcAft>
                <a:spcPts val="0"/>
              </a:spcAft>
            </a:pPr>
            <a:r>
              <a:rPr lang="it-IT" sz="16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IV) LA REGIONE RIMEDIA CON L’INTERPRETAZIONE AUTENTICA </a:t>
            </a:r>
          </a:p>
          <a:p>
            <a:pPr algn="ctr">
              <a:lnSpc>
                <a:spcPct val="107000"/>
              </a:lnSpc>
              <a:spcAft>
                <a:spcPts val="0"/>
              </a:spcAft>
            </a:pPr>
            <a:r>
              <a:rPr lang="it-IT" sz="16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(art. 64 L.R. n. 30/16)</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sz="1600" dirty="0">
                <a:latin typeface="Times New Roman" panose="02020603050405020304" pitchFamily="18" charset="0"/>
                <a:ea typeface="Calibri" panose="020F0502020204030204" pitchFamily="34" charset="0"/>
                <a:cs typeface="Times New Roman" panose="02020603050405020304" pitchFamily="18" charset="0"/>
              </a:rPr>
              <a:t>Tale situazione di stallo ha indotto la Regione ad emanare una norma di “</a:t>
            </a:r>
            <a:r>
              <a:rPr lang="it-IT" sz="1600" i="1" dirty="0">
                <a:latin typeface="Times New Roman" panose="02020603050405020304" pitchFamily="18" charset="0"/>
                <a:ea typeface="Calibri" panose="020F0502020204030204" pitchFamily="34" charset="0"/>
                <a:cs typeface="Times New Roman" panose="02020603050405020304" pitchFamily="18" charset="0"/>
              </a:rPr>
              <a:t>Interpretazione autentica dell’articolo 2, comma 1, dell’articolo 6, comma 1 e dell'articolo 9, comma 8, della legge regionale 8 luglio 2009, n. 14</a:t>
            </a:r>
            <a:r>
              <a:rPr lang="it-IT" sz="1600" dirty="0">
                <a:latin typeface="Times New Roman" panose="02020603050405020304" pitchFamily="18" charset="0"/>
                <a:ea typeface="Calibri" panose="020F0502020204030204" pitchFamily="34" charset="0"/>
                <a:cs typeface="Times New Roman" panose="02020603050405020304" pitchFamily="18" charset="0"/>
              </a:rPr>
              <a:t>” (</a:t>
            </a:r>
            <a:r>
              <a:rPr lang="it-IT" sz="1600" b="1" dirty="0">
                <a:latin typeface="Times New Roman" panose="02020603050405020304" pitchFamily="18" charset="0"/>
                <a:ea typeface="Calibri" panose="020F0502020204030204" pitchFamily="34" charset="0"/>
                <a:cs typeface="Times New Roman" panose="02020603050405020304" pitchFamily="18" charset="0"/>
              </a:rPr>
              <a:t>Art. 64 della L.R.V. 30.12.2016, n. 3</a:t>
            </a:r>
            <a:r>
              <a:rPr lang="it-IT" sz="1600" dirty="0">
                <a:latin typeface="Times New Roman" panose="02020603050405020304" pitchFamily="18" charset="0"/>
                <a:ea typeface="Calibri" panose="020F0502020204030204" pitchFamily="34" charset="0"/>
                <a:cs typeface="Times New Roman" panose="02020603050405020304" pitchFamily="18" charset="0"/>
              </a:rPr>
              <a:t>0, Collegato alla legge di stabilità regionale 2017) che così dispone:</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180340" indent="-180340" algn="just">
              <a:lnSpc>
                <a:spcPct val="107000"/>
              </a:lnSpc>
              <a:spcAft>
                <a:spcPts val="0"/>
              </a:spcAft>
              <a:tabLst>
                <a:tab pos="180340" algn="l"/>
              </a:tabLst>
            </a:pPr>
            <a:r>
              <a:rPr lang="it-IT" sz="1600" dirty="0">
                <a:latin typeface="Times New Roman" panose="02020603050405020304" pitchFamily="18" charset="0"/>
                <a:ea typeface="Calibri" panose="020F0502020204030204" pitchFamily="34" charset="0"/>
                <a:cs typeface="Times New Roman" panose="02020603050405020304" pitchFamily="18" charset="0"/>
              </a:rPr>
              <a:t>1. Le norme di deroga alle previsioni dei regolamenti comunali e degli strumenti urbanistici e territoriali comunali, provinciali e regionali di cui all’articolo 2, comma 1, e di prevalenza sulle norme dei regolamenti degli enti locali e sulle norme tecniche dei piani e regolamenti urbanistici di cui all’articolo 6, comma 1, della legge regionale 8 luglio 2009, n. 14, devono intendersi nel senso che esse </a:t>
            </a:r>
            <a:r>
              <a:rPr lang="it-IT" sz="1600" u="sng" dirty="0">
                <a:latin typeface="Times New Roman" panose="02020603050405020304" pitchFamily="18" charset="0"/>
                <a:ea typeface="Calibri" panose="020F0502020204030204" pitchFamily="34" charset="0"/>
                <a:cs typeface="Times New Roman" panose="02020603050405020304" pitchFamily="18" charset="0"/>
              </a:rPr>
              <a:t>consentono di derogare ai parametri edilizi di </a:t>
            </a:r>
            <a:r>
              <a:rPr lang="it-IT" sz="1600" b="1" u="sng" dirty="0">
                <a:latin typeface="Times New Roman" panose="02020603050405020304" pitchFamily="18" charset="0"/>
                <a:ea typeface="Calibri" panose="020F0502020204030204" pitchFamily="34" charset="0"/>
                <a:cs typeface="Times New Roman" panose="02020603050405020304" pitchFamily="18" charset="0"/>
              </a:rPr>
              <a:t>superficie</a:t>
            </a:r>
            <a:r>
              <a:rPr lang="it-IT" sz="1600" u="sng" dirty="0">
                <a:latin typeface="Times New Roman" panose="02020603050405020304" pitchFamily="18" charset="0"/>
                <a:ea typeface="Calibri" panose="020F0502020204030204" pitchFamily="34" charset="0"/>
                <a:cs typeface="Times New Roman" panose="02020603050405020304" pitchFamily="18" charset="0"/>
              </a:rPr>
              <a:t>, </a:t>
            </a:r>
            <a:r>
              <a:rPr lang="it-IT" sz="1600" b="1" u="sng" dirty="0">
                <a:latin typeface="Times New Roman" panose="02020603050405020304" pitchFamily="18" charset="0"/>
                <a:ea typeface="Calibri" panose="020F0502020204030204" pitchFamily="34" charset="0"/>
                <a:cs typeface="Times New Roman" panose="02020603050405020304" pitchFamily="18" charset="0"/>
              </a:rPr>
              <a:t>volume</a:t>
            </a:r>
            <a:r>
              <a:rPr lang="it-IT" sz="1600" u="sng" dirty="0">
                <a:latin typeface="Times New Roman" panose="02020603050405020304" pitchFamily="18" charset="0"/>
                <a:ea typeface="Calibri" panose="020F0502020204030204" pitchFamily="34" charset="0"/>
                <a:cs typeface="Times New Roman" panose="02020603050405020304" pitchFamily="18" charset="0"/>
              </a:rPr>
              <a:t>, </a:t>
            </a:r>
            <a:r>
              <a:rPr lang="it-IT" sz="1600" b="1" u="sng" dirty="0">
                <a:latin typeface="Times New Roman" panose="02020603050405020304" pitchFamily="18" charset="0"/>
                <a:ea typeface="Calibri" panose="020F0502020204030204" pitchFamily="34" charset="0"/>
                <a:cs typeface="Times New Roman" panose="02020603050405020304" pitchFamily="18" charset="0"/>
              </a:rPr>
              <a:t>altezza</a:t>
            </a:r>
            <a:r>
              <a:rPr lang="it-IT" sz="1600" u="sng" dirty="0">
                <a:latin typeface="Times New Roman" panose="02020603050405020304" pitchFamily="18" charset="0"/>
                <a:ea typeface="Calibri" panose="020F0502020204030204" pitchFamily="34" charset="0"/>
                <a:cs typeface="Times New Roman" panose="02020603050405020304" pitchFamily="18" charset="0"/>
              </a:rPr>
              <a:t> e </a:t>
            </a:r>
            <a:r>
              <a:rPr lang="it-IT" sz="1600" b="1" u="sng" dirty="0">
                <a:latin typeface="Times New Roman" panose="02020603050405020304" pitchFamily="18" charset="0"/>
                <a:ea typeface="Calibri" panose="020F0502020204030204" pitchFamily="34" charset="0"/>
                <a:cs typeface="Times New Roman" panose="02020603050405020304" pitchFamily="18" charset="0"/>
              </a:rPr>
              <a:t>distanza</a:t>
            </a:r>
            <a:r>
              <a:rPr lang="it-IT" sz="1600" u="sng" dirty="0">
                <a:latin typeface="Times New Roman" panose="02020603050405020304" pitchFamily="18" charset="0"/>
                <a:ea typeface="Calibri" panose="020F0502020204030204" pitchFamily="34" charset="0"/>
                <a:cs typeface="Times New Roman" panose="02020603050405020304" pitchFamily="18" charset="0"/>
              </a:rPr>
              <a:t>, </a:t>
            </a:r>
            <a:r>
              <a:rPr lang="it-IT" sz="1600" b="1" u="sng" dirty="0">
                <a:latin typeface="Times New Roman" panose="02020603050405020304" pitchFamily="18" charset="0"/>
                <a:ea typeface="Calibri" panose="020F0502020204030204" pitchFamily="34" charset="0"/>
                <a:cs typeface="Times New Roman" panose="02020603050405020304" pitchFamily="18" charset="0"/>
              </a:rPr>
              <a:t>anche</a:t>
            </a:r>
            <a:r>
              <a:rPr lang="it-IT" sz="1600" u="sng" dirty="0">
                <a:latin typeface="Times New Roman" panose="02020603050405020304" pitchFamily="18" charset="0"/>
                <a:ea typeface="Calibri" panose="020F0502020204030204" pitchFamily="34" charset="0"/>
                <a:cs typeface="Times New Roman" panose="02020603050405020304" pitchFamily="18" charset="0"/>
              </a:rPr>
              <a:t> dai </a:t>
            </a:r>
            <a:r>
              <a:rPr lang="it-IT" sz="1600" b="1" u="sng" dirty="0">
                <a:latin typeface="Times New Roman" panose="02020603050405020304" pitchFamily="18" charset="0"/>
                <a:ea typeface="Calibri" panose="020F0502020204030204" pitchFamily="34" charset="0"/>
                <a:cs typeface="Times New Roman" panose="02020603050405020304" pitchFamily="18" charset="0"/>
              </a:rPr>
              <a:t>confini</a:t>
            </a:r>
            <a:r>
              <a:rPr lang="it-IT" sz="1600" u="sng" dirty="0">
                <a:latin typeface="Times New Roman" panose="02020603050405020304" pitchFamily="18" charset="0"/>
                <a:ea typeface="Calibri" panose="020F0502020204030204" pitchFamily="34" charset="0"/>
                <a:cs typeface="Times New Roman" panose="02020603050405020304" pitchFamily="18" charset="0"/>
              </a:rPr>
              <a:t>, previsti dai regolamenti e dalle norme tecniche di attuazione di strumenti urbanistici e territoriali, fermo restando quanto previsto all’articolo 9, comma 8 della medesima legge regionale 8 luglio</a:t>
            </a:r>
            <a:r>
              <a:rPr lang="it-IT" sz="1600" dirty="0">
                <a:latin typeface="Times New Roman" panose="02020603050405020304" pitchFamily="18" charset="0"/>
                <a:ea typeface="Calibri" panose="020F0502020204030204" pitchFamily="34" charset="0"/>
                <a:cs typeface="Times New Roman" panose="02020603050405020304" pitchFamily="18" charset="0"/>
              </a:rPr>
              <a:t> 2009, n. 14 con esclusivo riferimento a disposizioni di emanazione statale.</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180340" indent="-180340" algn="just">
              <a:lnSpc>
                <a:spcPct val="107000"/>
              </a:lnSpc>
              <a:spcAft>
                <a:spcPts val="0"/>
              </a:spcAft>
              <a:tabLst>
                <a:tab pos="180340" algn="l"/>
              </a:tabLst>
            </a:pPr>
            <a:r>
              <a:rPr lang="it-IT" sz="1600" dirty="0">
                <a:latin typeface="Times New Roman" panose="02020603050405020304" pitchFamily="18" charset="0"/>
                <a:ea typeface="Calibri" panose="020F0502020204030204" pitchFamily="34" charset="0"/>
                <a:cs typeface="Times New Roman" panose="02020603050405020304" pitchFamily="18" charset="0"/>
              </a:rPr>
              <a:t>2. Gli eventuali provvedimenti di rigetto o di annullamento emessi dal comune sulla base di una interpretazione degli articoli 2, comma 1, 6, comma 1, e 9, comma 8, della legge regionale 8 luglio 2009, n. 14, diversa da quella indicata al comma 1, </a:t>
            </a:r>
            <a:r>
              <a:rPr lang="it-IT" sz="1600" u="sng" dirty="0">
                <a:latin typeface="Times New Roman" panose="02020603050405020304" pitchFamily="18" charset="0"/>
                <a:ea typeface="Calibri" panose="020F0502020204030204" pitchFamily="34" charset="0"/>
                <a:cs typeface="Times New Roman" panose="02020603050405020304" pitchFamily="18" charset="0"/>
              </a:rPr>
              <a:t>sono riesaminati alla luce di quanto previsto dai medesimi</a:t>
            </a:r>
            <a:r>
              <a:rPr lang="it-IT" sz="1600" dirty="0">
                <a:latin typeface="Times New Roman" panose="02020603050405020304" pitchFamily="18" charset="0"/>
                <a:ea typeface="Calibri" panose="020F0502020204030204" pitchFamily="34" charset="0"/>
                <a:cs typeface="Times New Roman" panose="02020603050405020304" pitchFamily="18" charset="0"/>
              </a:rPr>
              <a:t>.</a:t>
            </a:r>
            <a:endParaRPr lang="it-IT" sz="1600" dirty="0"/>
          </a:p>
        </p:txBody>
      </p:sp>
    </p:spTree>
    <p:extLst>
      <p:ext uri="{BB962C8B-B14F-4D97-AF65-F5344CB8AC3E}">
        <p14:creationId xmlns:p14="http://schemas.microsoft.com/office/powerpoint/2010/main" val="895397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54AF47E7-EAB4-4367-AC9E-085DC7013CC6}"/>
              </a:ext>
            </a:extLst>
          </p:cNvPr>
          <p:cNvSpPr/>
          <p:nvPr/>
        </p:nvSpPr>
        <p:spPr>
          <a:xfrm>
            <a:off x="3048000" y="894748"/>
            <a:ext cx="6096000" cy="5068503"/>
          </a:xfrm>
          <a:prstGeom prst="rect">
            <a:avLst/>
          </a:prstGeom>
        </p:spPr>
        <p:txBody>
          <a:bodyPr>
            <a:spAutoFit/>
          </a:bodyPr>
          <a:lstStyle/>
          <a:p>
            <a:pPr algn="just">
              <a:lnSpc>
                <a:spcPct val="107000"/>
              </a:lnSpc>
              <a:spcAft>
                <a:spcPts val="0"/>
              </a:spcAft>
            </a:pPr>
            <a:r>
              <a:rPr lang="it-IT" sz="16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V) QUANDO LE DISTANZE FISSATE DALL’ART. 9 DEL D.M. 1444/1968 POSSONO ESSERE LEGITTIMAMENTE DEROGATE DALLE REGIONI SECONDO LA CORTE COSTITUZIONALE</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it-IT" sz="1600" dirty="0">
                <a:latin typeface="Times New Roman" panose="02020603050405020304" pitchFamily="18" charset="0"/>
                <a:ea typeface="Times New Roman" panose="02020603050405020304" pitchFamily="18" charset="0"/>
              </a:rPr>
              <a:t>La Corte costituzionale, con la </a:t>
            </a:r>
            <a:r>
              <a:rPr lang="it-IT" sz="1600" b="1" dirty="0">
                <a:latin typeface="Times New Roman" panose="02020603050405020304" pitchFamily="18" charset="0"/>
                <a:ea typeface="Times New Roman" panose="02020603050405020304" pitchFamily="18" charset="0"/>
              </a:rPr>
              <a:t>sentenza 28.2.2017, n. 41</a:t>
            </a:r>
            <a:r>
              <a:rPr lang="it-IT" sz="1600" dirty="0">
                <a:latin typeface="Times New Roman" panose="02020603050405020304" pitchFamily="18" charset="0"/>
                <a:ea typeface="Times New Roman" panose="02020603050405020304" pitchFamily="18" charset="0"/>
              </a:rPr>
              <a:t> [che ha dichiarato incostituzionale l’art. 8, comma 1, lettera a) della L.R.V. n. 4/2015 in quanto prevede una deroga alle distanze tra pareti finestrate stabilite dal D.M. 1444 del 1968 per interventi puntuali] ripropone principi dalla stessa ripetutamente espressi (Corte Cost. 3.11.2016, n. 231; 20.7.2016, n. 185; 15.5.2016, n. 178; 21.5.2014, n. 134; 23.1.2013, n. 6):</a:t>
            </a:r>
          </a:p>
          <a:p>
            <a:pPr marL="180340" indent="-180340" algn="just">
              <a:spcAft>
                <a:spcPts val="0"/>
              </a:spcAft>
              <a:tabLst>
                <a:tab pos="180340" algn="l"/>
              </a:tabLst>
            </a:pPr>
            <a:r>
              <a:rPr lang="it-IT" sz="1600" dirty="0">
                <a:solidFill>
                  <a:srgbClr val="000000"/>
                </a:solidFill>
                <a:latin typeface="Times New Roman" panose="02020603050405020304" pitchFamily="18" charset="0"/>
                <a:ea typeface="Times New Roman" panose="02020603050405020304" pitchFamily="18" charset="0"/>
              </a:rPr>
              <a:t>- 	in materia di distanze, nel delimitare i rispettivi ambiti di competenza legislativa − statale </a:t>
            </a:r>
            <a:r>
              <a:rPr lang="it-IT" sz="1600" b="1" dirty="0">
                <a:solidFill>
                  <a:srgbClr val="000000"/>
                </a:solidFill>
                <a:latin typeface="Times New Roman" panose="02020603050405020304" pitchFamily="18" charset="0"/>
                <a:ea typeface="Times New Roman" panose="02020603050405020304" pitchFamily="18" charset="0"/>
              </a:rPr>
              <a:t>esclusiva </a:t>
            </a:r>
            <a:r>
              <a:rPr lang="it-IT" sz="1600" dirty="0">
                <a:solidFill>
                  <a:srgbClr val="000000"/>
                </a:solidFill>
                <a:latin typeface="Times New Roman" panose="02020603050405020304" pitchFamily="18" charset="0"/>
                <a:ea typeface="Times New Roman" panose="02020603050405020304" pitchFamily="18" charset="0"/>
              </a:rPr>
              <a:t>in materia di </a:t>
            </a:r>
            <a:r>
              <a:rPr lang="it-IT" sz="1600" u="sng" dirty="0">
                <a:solidFill>
                  <a:srgbClr val="000000"/>
                </a:solidFill>
                <a:latin typeface="Times New Roman" panose="02020603050405020304" pitchFamily="18" charset="0"/>
                <a:ea typeface="Times New Roman" panose="02020603050405020304" pitchFamily="18" charset="0"/>
              </a:rPr>
              <a:t>ordinamento civile</a:t>
            </a:r>
            <a:r>
              <a:rPr lang="it-IT" sz="1600" dirty="0">
                <a:solidFill>
                  <a:srgbClr val="000000"/>
                </a:solidFill>
                <a:latin typeface="Times New Roman" panose="02020603050405020304" pitchFamily="18" charset="0"/>
                <a:ea typeface="Times New Roman" panose="02020603050405020304" pitchFamily="18" charset="0"/>
              </a:rPr>
              <a:t> e </a:t>
            </a:r>
            <a:r>
              <a:rPr lang="it-IT" sz="1600" b="1" dirty="0">
                <a:solidFill>
                  <a:srgbClr val="000000"/>
                </a:solidFill>
                <a:latin typeface="Times New Roman" panose="02020603050405020304" pitchFamily="18" charset="0"/>
                <a:ea typeface="Times New Roman" panose="02020603050405020304" pitchFamily="18" charset="0"/>
              </a:rPr>
              <a:t>concorrente</a:t>
            </a:r>
            <a:r>
              <a:rPr lang="it-IT" sz="1600" dirty="0">
                <a:solidFill>
                  <a:srgbClr val="000000"/>
                </a:solidFill>
                <a:latin typeface="Times New Roman" panose="02020603050405020304" pitchFamily="18" charset="0"/>
                <a:ea typeface="Times New Roman" panose="02020603050405020304" pitchFamily="18" charset="0"/>
              </a:rPr>
              <a:t> in materia di g</a:t>
            </a:r>
            <a:r>
              <a:rPr lang="it-IT" sz="1600" u="sng" dirty="0">
                <a:solidFill>
                  <a:srgbClr val="000000"/>
                </a:solidFill>
                <a:latin typeface="Times New Roman" panose="02020603050405020304" pitchFamily="18" charset="0"/>
                <a:ea typeface="Times New Roman" panose="02020603050405020304" pitchFamily="18" charset="0"/>
              </a:rPr>
              <a:t>overno del territorio</a:t>
            </a:r>
            <a:r>
              <a:rPr lang="it-IT" sz="1600" dirty="0">
                <a:solidFill>
                  <a:srgbClr val="000000"/>
                </a:solidFill>
                <a:latin typeface="Times New Roman" panose="02020603050405020304" pitchFamily="18" charset="0"/>
                <a:ea typeface="Times New Roman" panose="02020603050405020304" pitchFamily="18" charset="0"/>
              </a:rPr>
              <a:t> − il punto di equilibrio è rappresentato dall’ultimo comma dell’art. 9 del </a:t>
            </a:r>
            <a:r>
              <a:rPr lang="it-IT" sz="1600" dirty="0" err="1">
                <a:solidFill>
                  <a:srgbClr val="000000"/>
                </a:solidFill>
                <a:latin typeface="Times New Roman" panose="02020603050405020304" pitchFamily="18" charset="0"/>
                <a:ea typeface="Times New Roman" panose="02020603050405020304" pitchFamily="18" charset="0"/>
              </a:rPr>
              <a:t>d.m.</a:t>
            </a:r>
            <a:r>
              <a:rPr lang="it-IT" sz="1600" dirty="0">
                <a:solidFill>
                  <a:srgbClr val="000000"/>
                </a:solidFill>
                <a:latin typeface="Times New Roman" panose="02020603050405020304" pitchFamily="18" charset="0"/>
                <a:ea typeface="Times New Roman" panose="02020603050405020304" pitchFamily="18" charset="0"/>
              </a:rPr>
              <a:t> n.1444 del 1968 (secondo cui “</a:t>
            </a:r>
            <a:r>
              <a:rPr lang="it-IT" sz="1600" i="1" dirty="0">
                <a:solidFill>
                  <a:srgbClr val="000000"/>
                </a:solidFill>
                <a:latin typeface="Times New Roman" panose="02020603050405020304" pitchFamily="18" charset="0"/>
                <a:ea typeface="Times New Roman" panose="02020603050405020304" pitchFamily="18" charset="0"/>
              </a:rPr>
              <a:t>Sono ammesse distanze inferiori a quelle indicate nei precedenti commi, nel caso di gruppi di edifici che formino oggetto di piani particolareggiati o lottizzazioni convenzionate con previsioni </a:t>
            </a:r>
            <a:r>
              <a:rPr lang="it-IT" sz="1600" i="1" dirty="0" err="1">
                <a:solidFill>
                  <a:srgbClr val="000000"/>
                </a:solidFill>
                <a:latin typeface="Times New Roman" panose="02020603050405020304" pitchFamily="18" charset="0"/>
                <a:ea typeface="Times New Roman" panose="02020603050405020304" pitchFamily="18" charset="0"/>
              </a:rPr>
              <a:t>planovolumetriche</a:t>
            </a:r>
            <a:r>
              <a:rPr lang="it-IT" sz="1600" dirty="0">
                <a:solidFill>
                  <a:srgbClr val="000000"/>
                </a:solidFill>
                <a:latin typeface="Times New Roman" panose="02020603050405020304" pitchFamily="18" charset="0"/>
                <a:ea typeface="Times New Roman" panose="02020603050405020304" pitchFamily="18" charset="0"/>
              </a:rPr>
              <a:t>”), ritenuto inderogabile in quanto richiamato dall’art. 41-</a:t>
            </a:r>
            <a:r>
              <a:rPr lang="it-IT" sz="1600" i="1" dirty="0">
                <a:solidFill>
                  <a:srgbClr val="000000"/>
                </a:solidFill>
                <a:latin typeface="Times New Roman" panose="02020603050405020304" pitchFamily="18" charset="0"/>
                <a:ea typeface="Times New Roman" panose="02020603050405020304" pitchFamily="18" charset="0"/>
              </a:rPr>
              <a:t>quinquies </a:t>
            </a:r>
            <a:r>
              <a:rPr lang="it-IT" sz="1600" dirty="0">
                <a:solidFill>
                  <a:srgbClr val="000000"/>
                </a:solidFill>
                <a:latin typeface="Times New Roman" panose="02020603050405020304" pitchFamily="18" charset="0"/>
                <a:ea typeface="Times New Roman" panose="02020603050405020304" pitchFamily="18" charset="0"/>
              </a:rPr>
              <a:t>della legge 17 agosto 1942, n. 150 (Legge urbanistica);</a:t>
            </a:r>
            <a:endParaRPr lang="it-IT"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76337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A88F3C6E-6B01-4432-A8BA-250205CD5812}"/>
              </a:ext>
            </a:extLst>
          </p:cNvPr>
          <p:cNvSpPr/>
          <p:nvPr/>
        </p:nvSpPr>
        <p:spPr>
          <a:xfrm>
            <a:off x="3048000" y="335846"/>
            <a:ext cx="6096000" cy="6186309"/>
          </a:xfrm>
          <a:prstGeom prst="rect">
            <a:avLst/>
          </a:prstGeom>
        </p:spPr>
        <p:txBody>
          <a:bodyPr>
            <a:spAutoFit/>
          </a:bodyPr>
          <a:lstStyle/>
          <a:p>
            <a:pPr marL="180340" indent="-180340" algn="just">
              <a:spcAft>
                <a:spcPts val="0"/>
              </a:spcAft>
              <a:tabLst>
                <a:tab pos="180340" algn="l"/>
              </a:tabLst>
            </a:pPr>
            <a:r>
              <a:rPr lang="it-IT" dirty="0">
                <a:solidFill>
                  <a:srgbClr val="000000"/>
                </a:solidFill>
                <a:latin typeface="Times New Roman" panose="02020603050405020304" pitchFamily="18" charset="0"/>
                <a:ea typeface="Times New Roman" panose="02020603050405020304" pitchFamily="18" charset="0"/>
              </a:rPr>
              <a:t>- 	deve perciò ritenersi legittima la previsione regionale di distanze in deroga a quelle stabilite dalla normativa statale, in quanto attratta nella competenza concorrente in materia di governo del territorio, </a:t>
            </a:r>
            <a:r>
              <a:rPr lang="it-IT" u="sng" dirty="0">
                <a:solidFill>
                  <a:srgbClr val="000000"/>
                </a:solidFill>
                <a:latin typeface="Times New Roman" panose="02020603050405020304" pitchFamily="18" charset="0"/>
                <a:ea typeface="Times New Roman" panose="02020603050405020304" pitchFamily="18" charset="0"/>
              </a:rPr>
              <a:t>nel caso di gruppi di edifici che formino oggetto di piani particolareggiati o lottizzazioni convenzionate con previsioni </a:t>
            </a:r>
            <a:r>
              <a:rPr lang="it-IT" u="sng" dirty="0" err="1">
                <a:solidFill>
                  <a:srgbClr val="000000"/>
                </a:solidFill>
                <a:latin typeface="Times New Roman" panose="02020603050405020304" pitchFamily="18" charset="0"/>
                <a:ea typeface="Times New Roman" panose="02020603050405020304" pitchFamily="18" charset="0"/>
              </a:rPr>
              <a:t>planovolumetriche</a:t>
            </a:r>
            <a:r>
              <a:rPr lang="it-IT" dirty="0">
                <a:solidFill>
                  <a:srgbClr val="000000"/>
                </a:solidFill>
                <a:latin typeface="Times New Roman" panose="02020603050405020304" pitchFamily="18" charset="0"/>
                <a:ea typeface="Times New Roman" panose="02020603050405020304" pitchFamily="18" charset="0"/>
              </a:rPr>
              <a:t>; in altri termini le deroghe all’ordinamento civile delle distanze tra edifici sono consentite solo se inserite in strumenti urbanistici, funzionali a conformare un assetto complessivo e unitario di determinate zone del territorio poiché la loro legittimità è strettamente connessa agli assetti urbanistici generali e quindi al governo del territorio, </a:t>
            </a:r>
            <a:r>
              <a:rPr lang="it-IT" u="sng" dirty="0">
                <a:solidFill>
                  <a:srgbClr val="000000"/>
                </a:solidFill>
                <a:latin typeface="Times New Roman" panose="02020603050405020304" pitchFamily="18" charset="0"/>
                <a:ea typeface="Times New Roman" panose="02020603050405020304" pitchFamily="18" charset="0"/>
              </a:rPr>
              <a:t>non, invece, ai rapporti tra edifici confinanti isolatamente considerati</a:t>
            </a:r>
            <a:endParaRPr lang="it-IT" dirty="0">
              <a:latin typeface="Times New Roman" panose="02020603050405020304" pitchFamily="18" charset="0"/>
              <a:ea typeface="Times New Roman" panose="02020603050405020304" pitchFamily="18" charset="0"/>
            </a:endParaRPr>
          </a:p>
          <a:p>
            <a:pPr marL="180340" indent="-180340" algn="just">
              <a:spcAft>
                <a:spcPts val="0"/>
              </a:spcAft>
              <a:tabLst>
                <a:tab pos="180340" algn="l"/>
              </a:tabLst>
            </a:pPr>
            <a:r>
              <a:rPr lang="it-IT" dirty="0">
                <a:solidFill>
                  <a:srgbClr val="000000"/>
                </a:solidFill>
                <a:latin typeface="Times New Roman" panose="02020603050405020304" pitchFamily="18" charset="0"/>
                <a:ea typeface="Times New Roman" panose="02020603050405020304" pitchFamily="18" charset="0"/>
              </a:rPr>
              <a:t>- 	l’art. 2-</a:t>
            </a:r>
            <a:r>
              <a:rPr lang="it-IT" i="1" dirty="0">
                <a:solidFill>
                  <a:srgbClr val="000000"/>
                </a:solidFill>
                <a:latin typeface="Times New Roman" panose="02020603050405020304" pitchFamily="18" charset="0"/>
                <a:ea typeface="Times New Roman" panose="02020603050405020304" pitchFamily="18" charset="0"/>
              </a:rPr>
              <a:t>bis</a:t>
            </a:r>
            <a:r>
              <a:rPr lang="it-IT" dirty="0">
                <a:solidFill>
                  <a:srgbClr val="000000"/>
                </a:solidFill>
                <a:latin typeface="Times New Roman" panose="02020603050405020304" pitchFamily="18" charset="0"/>
                <a:ea typeface="Times New Roman" panose="02020603050405020304" pitchFamily="18" charset="0"/>
              </a:rPr>
              <a:t> del TUE ha sostanzialmente recepito questo orientamento della giurisprudenza costituzionale, inserendo nel testo unico sull’edilizia i principi fondamentali della vincolatività, anche per le Regioni e le Province autonome, delle distanze legali stabilite dal </a:t>
            </a:r>
            <a:r>
              <a:rPr lang="it-IT" dirty="0" err="1">
                <a:solidFill>
                  <a:srgbClr val="000000"/>
                </a:solidFill>
                <a:latin typeface="Times New Roman" panose="02020603050405020304" pitchFamily="18" charset="0"/>
                <a:ea typeface="Times New Roman" panose="02020603050405020304" pitchFamily="18" charset="0"/>
              </a:rPr>
              <a:t>d.m.</a:t>
            </a:r>
            <a:r>
              <a:rPr lang="it-IT" dirty="0">
                <a:solidFill>
                  <a:srgbClr val="000000"/>
                </a:solidFill>
                <a:latin typeface="Times New Roman" panose="02020603050405020304" pitchFamily="18" charset="0"/>
                <a:ea typeface="Times New Roman" panose="02020603050405020304" pitchFamily="18" charset="0"/>
              </a:rPr>
              <a:t> n.1444 del 1968 e dell’ammissibilità delle deroghe solo a condizione che siano inserite in strumenti urbanistici, funzionali a conformare un assetto complessivo e unitario di determinate zone del territorio.</a:t>
            </a:r>
            <a:endParaRPr lang="it-IT"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34468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45834CF1-3F37-4B24-864C-B927C7E1C257}"/>
              </a:ext>
            </a:extLst>
          </p:cNvPr>
          <p:cNvSpPr/>
          <p:nvPr/>
        </p:nvSpPr>
        <p:spPr>
          <a:xfrm>
            <a:off x="3048000" y="1434159"/>
            <a:ext cx="6096000" cy="3989682"/>
          </a:xfrm>
          <a:prstGeom prst="rect">
            <a:avLst/>
          </a:prstGeom>
          <a:solidFill>
            <a:schemeClr val="accent1">
              <a:lumMod val="60000"/>
              <a:lumOff val="40000"/>
            </a:schemeClr>
          </a:solidFill>
        </p:spPr>
        <p:txBody>
          <a:bodyPr>
            <a:spAutoFit/>
          </a:bodyPr>
          <a:lstStyle/>
          <a:p>
            <a:pPr algn="just">
              <a:spcAft>
                <a:spcPts val="0"/>
              </a:spcAft>
            </a:pPr>
            <a:r>
              <a:rPr lang="it-IT" b="1" dirty="0">
                <a:latin typeface="Times New Roman" panose="02020603050405020304" pitchFamily="18" charset="0"/>
                <a:ea typeface="Times New Roman" panose="02020603050405020304" pitchFamily="18" charset="0"/>
              </a:rPr>
              <a:t>Conclusione</a:t>
            </a:r>
            <a:r>
              <a:rPr lang="it-IT" dirty="0">
                <a:latin typeface="Times New Roman" panose="02020603050405020304" pitchFamily="18" charset="0"/>
                <a:ea typeface="Times New Roman" panose="02020603050405020304" pitchFamily="18" charset="0"/>
              </a:rPr>
              <a:t>: in base alla giurisprudenza costituzionale </a:t>
            </a:r>
            <a:r>
              <a:rPr lang="it-IT" u="sng" dirty="0">
                <a:latin typeface="Times New Roman" panose="02020603050405020304" pitchFamily="18" charset="0"/>
                <a:ea typeface="Times New Roman" panose="02020603050405020304" pitchFamily="18" charset="0"/>
              </a:rPr>
              <a:t>le disposizioni in materia di distanze non derogabili dalla legge regionale sono solo quelle di diretta fonte statale, ossia l’art. 873 c.c. e l’art. 9 del D.M. n. 1444 del 1968; q</a:t>
            </a:r>
            <a:r>
              <a:rPr lang="it-IT" dirty="0">
                <a:latin typeface="Times New Roman" panose="02020603050405020304" pitchFamily="18" charset="0"/>
                <a:ea typeface="Times New Roman" panose="02020603050405020304" pitchFamily="18" charset="0"/>
              </a:rPr>
              <a:t>uest’ultimo, tuttavia, è derogabile dalle Regioni nella misura in cui la deroga sia giustificata dall’esigenza di soddisfare interessi pubblici legati al </a:t>
            </a:r>
            <a:r>
              <a:rPr lang="it-IT" u="sng" dirty="0">
                <a:latin typeface="Times New Roman" panose="02020603050405020304" pitchFamily="18" charset="0"/>
                <a:ea typeface="Times New Roman" panose="02020603050405020304" pitchFamily="18" charset="0"/>
              </a:rPr>
              <a:t>governo del territorio</a:t>
            </a:r>
            <a:r>
              <a:rPr lang="it-IT" dirty="0">
                <a:latin typeface="Times New Roman" panose="02020603050405020304" pitchFamily="18" charset="0"/>
                <a:ea typeface="Times New Roman" panose="02020603050405020304" pitchFamily="18" charset="0"/>
              </a:rPr>
              <a:t>, ovvero nei casi in cui la deroga faccia riferimento ad una pluralità di fabbricati (“gruppi di edifici”) e sia fondata su previsioni </a:t>
            </a:r>
            <a:r>
              <a:rPr lang="it-IT" dirty="0" err="1">
                <a:latin typeface="Times New Roman" panose="02020603050405020304" pitchFamily="18" charset="0"/>
                <a:ea typeface="Times New Roman" panose="02020603050405020304" pitchFamily="18" charset="0"/>
              </a:rPr>
              <a:t>planovolumetriche</a:t>
            </a:r>
            <a:r>
              <a:rPr lang="it-IT" dirty="0">
                <a:latin typeface="Times New Roman" panose="02020603050405020304" pitchFamily="18" charset="0"/>
                <a:ea typeface="Times New Roman" panose="02020603050405020304" pitchFamily="18" charset="0"/>
              </a:rPr>
              <a:t> che evidenzino una capacità progettuale tale da definire i rapporti spazio-dimensionali e architettonici delle varie costruzioni considerate come fossero un edificio unitario (art. 9, ultimo comma, del </a:t>
            </a:r>
            <a:r>
              <a:rPr lang="it-IT" dirty="0" err="1">
                <a:latin typeface="Times New Roman" panose="02020603050405020304" pitchFamily="18" charset="0"/>
                <a:ea typeface="Times New Roman" panose="02020603050405020304" pitchFamily="18" charset="0"/>
              </a:rPr>
              <a:t>d.m.</a:t>
            </a:r>
            <a:r>
              <a:rPr lang="it-IT" dirty="0">
                <a:latin typeface="Times New Roman" panose="02020603050405020304" pitchFamily="18" charset="0"/>
                <a:ea typeface="Times New Roman" panose="02020603050405020304" pitchFamily="18" charset="0"/>
              </a:rPr>
              <a:t> n.1444 del 1968), e non invece a singoli edifici.</a:t>
            </a:r>
            <a:endParaRPr lang="it-IT" sz="1600" dirty="0">
              <a:latin typeface="Times New Roman" panose="02020603050405020304" pitchFamily="18" charset="0"/>
              <a:ea typeface="Times New Roman" panose="02020603050405020304" pitchFamily="18" charset="0"/>
            </a:endParaRPr>
          </a:p>
          <a:p>
            <a:pPr>
              <a:lnSpc>
                <a:spcPct val="107000"/>
              </a:lnSpc>
              <a:spcAft>
                <a:spcPts val="0"/>
              </a:spcAft>
            </a:pPr>
            <a:r>
              <a:rPr lang="it-IT" dirty="0">
                <a:latin typeface="Times New Roman" panose="02020603050405020304" pitchFamily="18" charset="0"/>
                <a:ea typeface="Calibri" panose="020F0502020204030204" pitchFamily="34" charset="0"/>
                <a:cs typeface="Times New Roman" panose="02020603050405020304" pitchFamily="18" charset="0"/>
              </a:rPr>
              <a:t> </a:t>
            </a:r>
            <a:endParaRPr lang="it-IT"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3407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A14C842C-C780-40E8-A1BD-CCE5A8ABE135}"/>
              </a:ext>
            </a:extLst>
          </p:cNvPr>
          <p:cNvSpPr/>
          <p:nvPr/>
        </p:nvSpPr>
        <p:spPr>
          <a:xfrm>
            <a:off x="3048000" y="419202"/>
            <a:ext cx="6096000" cy="6019597"/>
          </a:xfrm>
          <a:prstGeom prst="rect">
            <a:avLst/>
          </a:prstGeom>
        </p:spPr>
        <p:txBody>
          <a:bodyPr>
            <a:spAutoFit/>
          </a:bodyPr>
          <a:lstStyle/>
          <a:p>
            <a:pPr algn="just">
              <a:lnSpc>
                <a:spcPct val="107000"/>
              </a:lnSpc>
              <a:spcAft>
                <a:spcPts val="0"/>
              </a:spcAft>
            </a:pPr>
            <a:r>
              <a:rPr lang="it-IT"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VI)	LA DEROGA AI LIMITI DI ALTEZZA DEGLI EDIFICI FISSATI NELL’ART. 8 D.M. N. 1444/1968</a:t>
            </a:r>
            <a:endParaRPr lang="it-IT"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dirty="0">
                <a:latin typeface="Times New Roman" panose="02020603050405020304" pitchFamily="18" charset="0"/>
                <a:ea typeface="Calibri" panose="020F0502020204030204" pitchFamily="34" charset="0"/>
                <a:cs typeface="Times New Roman" panose="02020603050405020304" pitchFamily="18" charset="0"/>
              </a:rPr>
              <a:t>La L.R. n. 32/2013 (Piano casa ter) ha introdotto nella L.R. n. 14/09, in </a:t>
            </a:r>
            <a:r>
              <a:rPr lang="it-IT" u="sng" dirty="0">
                <a:latin typeface="Times New Roman" panose="02020603050405020304" pitchFamily="18" charset="0"/>
                <a:ea typeface="Calibri" panose="020F0502020204030204" pitchFamily="34" charset="0"/>
                <a:cs typeface="Times New Roman" panose="02020603050405020304" pitchFamily="18" charset="0"/>
              </a:rPr>
              <a:t>attuazione dell’art. 2 bis del TUE</a:t>
            </a:r>
            <a:r>
              <a:rPr lang="it-IT" dirty="0">
                <a:latin typeface="Times New Roman" panose="02020603050405020304" pitchFamily="18" charset="0"/>
                <a:ea typeface="Calibri" panose="020F0502020204030204" pitchFamily="34" charset="0"/>
                <a:cs typeface="Times New Roman" panose="02020603050405020304" pitchFamily="18" charset="0"/>
              </a:rPr>
              <a:t>, l’</a:t>
            </a:r>
            <a:r>
              <a:rPr lang="it-IT" b="1" dirty="0">
                <a:latin typeface="Times New Roman" panose="02020603050405020304" pitchFamily="18" charset="0"/>
                <a:ea typeface="Calibri" panose="020F0502020204030204" pitchFamily="34" charset="0"/>
                <a:cs typeface="Times New Roman" panose="02020603050405020304" pitchFamily="18" charset="0"/>
              </a:rPr>
              <a:t>art. 9, comma 8 bis</a:t>
            </a:r>
            <a:r>
              <a:rPr lang="it-IT" dirty="0">
                <a:latin typeface="Times New Roman" panose="02020603050405020304" pitchFamily="18" charset="0"/>
                <a:ea typeface="Calibri" panose="020F0502020204030204" pitchFamily="34" charset="0"/>
                <a:cs typeface="Times New Roman" panose="02020603050405020304" pitchFamily="18" charset="0"/>
              </a:rPr>
              <a:t>, che così </a:t>
            </a:r>
            <a:r>
              <a:rPr lang="it-IT" dirty="0" err="1">
                <a:latin typeface="Times New Roman" panose="02020603050405020304" pitchFamily="18" charset="0"/>
                <a:ea typeface="Calibri" panose="020F0502020204030204" pitchFamily="34" charset="0"/>
                <a:cs typeface="Times New Roman" panose="02020603050405020304" pitchFamily="18" charset="0"/>
              </a:rPr>
              <a:t>disposne</a:t>
            </a:r>
            <a:r>
              <a:rPr lang="it-IT" dirty="0">
                <a:latin typeface="Times New Roman" panose="02020603050405020304" pitchFamily="18" charset="0"/>
                <a:ea typeface="Calibri" panose="020F0502020204030204" pitchFamily="34" charset="0"/>
                <a:cs typeface="Times New Roman" panose="02020603050405020304" pitchFamily="18" charset="0"/>
              </a:rPr>
              <a:t>: “Al fine di consentire il riordino e la rigenerazione del tessuto edilizio urbano già consolidato ed in coerenza con l’obiettivo prioritario di ridurre o annullare il consumo di suolo, anche mediante la creazione di nuovi spazi liberi, in attuazione dell’articolo 2 bis del DPR n. 380/2001 </a:t>
            </a:r>
            <a:r>
              <a:rPr lang="it-IT" u="sng" dirty="0">
                <a:latin typeface="Times New Roman" panose="02020603050405020304" pitchFamily="18" charset="0"/>
                <a:ea typeface="Calibri" panose="020F0502020204030204" pitchFamily="34" charset="0"/>
                <a:cs typeface="Times New Roman" panose="02020603050405020304" pitchFamily="18" charset="0"/>
              </a:rPr>
              <a:t>gli ampliamenti e le ricostruzioni di edifici esistenti situati nelle zone territoriali omogenee di tipo B e C, realizzati ai sensi della presente legge, sono consentiti anche in deroga alle disposizioni in materia di altezze previste dal decreto ministeriale n. 1444 del 1968 e successive modificazioni, sino ad un massimo del 40 per cento dell'altezza dell’edificio esistente</a:t>
            </a:r>
            <a:r>
              <a:rPr lang="it-IT" dirty="0">
                <a:latin typeface="Times New Roman" panose="02020603050405020304" pitchFamily="18" charset="0"/>
                <a:ea typeface="Calibri" panose="020F0502020204030204" pitchFamily="34" charset="0"/>
                <a:cs typeface="Times New Roman" panose="02020603050405020304" pitchFamily="18" charset="0"/>
              </a:rPr>
              <a:t>.</a:t>
            </a:r>
            <a:endParaRPr lang="it-IT"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it-IT" dirty="0">
                <a:latin typeface="Times New Roman" panose="02020603050405020304" pitchFamily="18" charset="0"/>
                <a:ea typeface="Calibri" panose="020F0502020204030204" pitchFamily="34" charset="0"/>
                <a:cs typeface="Times New Roman" panose="02020603050405020304" pitchFamily="18" charset="0"/>
              </a:rPr>
              <a:t>La circolare interpretativa n. 1 del 13.11.2014 si è limitata a chiarire che la disposizione ha </a:t>
            </a:r>
            <a:r>
              <a:rPr lang="it-IT" u="sng" dirty="0">
                <a:latin typeface="Times New Roman" panose="02020603050405020304" pitchFamily="18" charset="0"/>
                <a:ea typeface="Calibri" panose="020F0502020204030204" pitchFamily="34" charset="0"/>
                <a:cs typeface="Times New Roman" panose="02020603050405020304" pitchFamily="18" charset="0"/>
              </a:rPr>
              <a:t>carattere straordinario</a:t>
            </a:r>
            <a:r>
              <a:rPr lang="it-IT" dirty="0">
                <a:latin typeface="Times New Roman" panose="02020603050405020304" pitchFamily="18" charset="0"/>
                <a:ea typeface="Calibri" panose="020F0502020204030204" pitchFamily="34" charset="0"/>
                <a:cs typeface="Times New Roman" panose="02020603050405020304" pitchFamily="18" charset="0"/>
              </a:rPr>
              <a:t> e, considerata la sua collocazione nell’ambito dell’art. 9, condivide con le altre disposizioni in esso contenute il limite temporale di applicabilità del </a:t>
            </a:r>
            <a:r>
              <a:rPr lang="it-IT" u="sng" dirty="0">
                <a:latin typeface="Times New Roman" panose="02020603050405020304" pitchFamily="18" charset="0"/>
                <a:ea typeface="Calibri" panose="020F0502020204030204" pitchFamily="34" charset="0"/>
                <a:cs typeface="Times New Roman" panose="02020603050405020304" pitchFamily="18" charset="0"/>
              </a:rPr>
              <a:t>10 maggio 2017</a:t>
            </a:r>
            <a:r>
              <a:rPr lang="it-IT" dirty="0">
                <a:latin typeface="Times New Roman" panose="02020603050405020304" pitchFamily="18" charset="0"/>
                <a:ea typeface="Calibri" panose="020F0502020204030204" pitchFamily="34" charset="0"/>
                <a:cs typeface="Times New Roman" panose="02020603050405020304" pitchFamily="18" charset="0"/>
              </a:rPr>
              <a:t>.</a:t>
            </a:r>
            <a:endParaRPr lang="it-IT"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30574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Integrale">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e">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e">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Slice</Template>
  <TotalTime>40</TotalTime>
  <Words>1166</Words>
  <Application>Microsoft Office PowerPoint</Application>
  <PresentationFormat>Widescreen</PresentationFormat>
  <Paragraphs>31</Paragraphs>
  <Slides>10</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10</vt:i4>
      </vt:variant>
    </vt:vector>
  </HeadingPairs>
  <TitlesOfParts>
    <vt:vector size="17" baseType="lpstr">
      <vt:lpstr>Calibri</vt:lpstr>
      <vt:lpstr>Symbol</vt:lpstr>
      <vt:lpstr>Times New Roman</vt:lpstr>
      <vt:lpstr>Tw Cen MT</vt:lpstr>
      <vt:lpstr>Tw Cen MT Condensed</vt:lpstr>
      <vt:lpstr>Wingdings 3</vt:lpstr>
      <vt:lpstr>Integrale</vt:lpstr>
      <vt:lpstr>DEROGHE DELLE DISTANZE  E DELLE ALTEZZE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DEROGHE DELLE DISTANZE  E DELLE ALTEZZE</dc:title>
  <dc:creator>Elena@STUDIOLEGALE.local</dc:creator>
  <cp:lastModifiedBy>Segreteria2</cp:lastModifiedBy>
  <cp:revision>9</cp:revision>
  <dcterms:created xsi:type="dcterms:W3CDTF">2018-01-26T15:37:22Z</dcterms:created>
  <dcterms:modified xsi:type="dcterms:W3CDTF">2018-02-05T13:24:23Z</dcterms:modified>
</cp:coreProperties>
</file>